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24"/>
  </p:notesMasterIdLst>
  <p:sldIdLst>
    <p:sldId id="262" r:id="rId2"/>
    <p:sldId id="256" r:id="rId3"/>
    <p:sldId id="283" r:id="rId4"/>
    <p:sldId id="258" r:id="rId5"/>
    <p:sldId id="260" r:id="rId6"/>
    <p:sldId id="259" r:id="rId7"/>
    <p:sldId id="263" r:id="rId8"/>
    <p:sldId id="264" r:id="rId9"/>
    <p:sldId id="266" r:id="rId10"/>
    <p:sldId id="267" r:id="rId11"/>
    <p:sldId id="269" r:id="rId12"/>
    <p:sldId id="270" r:id="rId13"/>
    <p:sldId id="273" r:id="rId14"/>
    <p:sldId id="274" r:id="rId15"/>
    <p:sldId id="278" r:id="rId16"/>
    <p:sldId id="271" r:id="rId17"/>
    <p:sldId id="280" r:id="rId18"/>
    <p:sldId id="284" r:id="rId19"/>
    <p:sldId id="286" r:id="rId20"/>
    <p:sldId id="287" r:id="rId21"/>
    <p:sldId id="289" r:id="rId22"/>
    <p:sldId id="28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70" autoAdjust="0"/>
    <p:restoredTop sz="84157" autoAdjust="0"/>
  </p:normalViewPr>
  <p:slideViewPr>
    <p:cSldViewPr snapToGrid="0">
      <p:cViewPr varScale="1">
        <p:scale>
          <a:sx n="89" d="100"/>
          <a:sy n="89" d="100"/>
        </p:scale>
        <p:origin x="10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6DFDD9-8F2A-45E4-9BA0-E2A981F0E57C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A65F0-9CF1-4260-BF4B-AAEC45C36A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8285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Welcome people to talk</a:t>
            </a:r>
          </a:p>
          <a:p>
            <a:r>
              <a:rPr lang="en-GB" dirty="0"/>
              <a:t>Congratulate Ben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A65F0-9CF1-4260-BF4B-AAEC45C36AE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2861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Start with introduction</a:t>
            </a:r>
          </a:p>
          <a:p>
            <a:r>
              <a:rPr lang="en-GB" dirty="0"/>
              <a:t>Specifically, about 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A65F0-9CF1-4260-BF4B-AAEC45C36AE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9923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Key point: no special politics knowledge</a:t>
            </a:r>
          </a:p>
          <a:p>
            <a:r>
              <a:rPr lang="en-GB" dirty="0"/>
              <a:t>Power of data science</a:t>
            </a:r>
          </a:p>
          <a:p>
            <a:r>
              <a:rPr lang="en-GB" dirty="0"/>
              <a:t>Inspire people with knowledge of the field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A65F0-9CF1-4260-BF4B-AAEC45C36AE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9559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A65F0-9CF1-4260-BF4B-AAEC45C36AE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9239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Going to be using sentiment analysis</a:t>
            </a:r>
          </a:p>
          <a:p>
            <a:r>
              <a:rPr lang="en-GB" dirty="0"/>
              <a:t>What is it?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A65F0-9CF1-4260-BF4B-AAEC45C36AE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5292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Unsupervised: pattern detecting without explicit learning</a:t>
            </a:r>
          </a:p>
          <a:p>
            <a:r>
              <a:rPr lang="en-GB" dirty="0"/>
              <a:t>Example of supervised: movie reviews (learning required, e.g. reference to Spielberg)</a:t>
            </a:r>
          </a:p>
          <a:p>
            <a:r>
              <a:rPr lang="en-GB" dirty="0"/>
              <a:t>In simple, unsupervised requires no labelled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A65F0-9CF1-4260-BF4B-AAEC45C36AE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3217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arenr.github.io/afinn/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onsole.cloud.google.com/bigquery?project=fh-bigquery&amp;page=table&amp;t=all&amp;d=reddit_comments&amp;p=fh-bigquery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96332E57-5044-49BE-AFF8-1B76940EC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586B2C-7754-4833-9CB3-AE55D9BAE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9777E-B09E-40EA-A06D-B5BD017EF2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3579" y="863364"/>
            <a:ext cx="7069364" cy="5126124"/>
          </a:xfrm>
        </p:spPr>
        <p:txBody>
          <a:bodyPr anchor="ctr">
            <a:normAutofit/>
          </a:bodyPr>
          <a:lstStyle/>
          <a:p>
            <a:pPr algn="r"/>
            <a:r>
              <a:rPr lang="en-GB" sz="6600" cap="none" dirty="0">
                <a:solidFill>
                  <a:srgbClr val="FFFFFF"/>
                </a:solidFill>
                <a:effectLst/>
              </a:rPr>
              <a:t>PREDICTING APPROVAL RATINGS USING SOCIAL MEDIA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EADB6D-47D7-4E31-9E33-1705B46B4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2941" y="863364"/>
            <a:ext cx="2784246" cy="5120435"/>
          </a:xfrm>
        </p:spPr>
        <p:txBody>
          <a:bodyPr anchor="ctr">
            <a:normAutofit/>
          </a:bodyPr>
          <a:lstStyle/>
          <a:p>
            <a:pPr algn="l"/>
            <a:r>
              <a:rPr lang="en-GB" sz="2000" dirty="0">
                <a:solidFill>
                  <a:srgbClr val="FFFFFF"/>
                </a:solidFill>
              </a:rPr>
              <a:t>Tim Hargreaves </a:t>
            </a:r>
          </a:p>
          <a:p>
            <a:pPr algn="l"/>
            <a:r>
              <a:rPr lang="en-GB" sz="2000" dirty="0">
                <a:solidFill>
                  <a:srgbClr val="FFFFFF"/>
                </a:solidFill>
              </a:rPr>
              <a:t>WDSS Virtual Talk:       Data Science for Politics</a:t>
            </a:r>
          </a:p>
          <a:p>
            <a:pPr algn="l"/>
            <a:r>
              <a:rPr lang="en-GB" sz="2000" dirty="0">
                <a:solidFill>
                  <a:srgbClr val="FFFFFF"/>
                </a:solidFill>
              </a:rPr>
              <a:t>6</a:t>
            </a:r>
            <a:r>
              <a:rPr lang="en-GB" sz="2000" baseline="30000" dirty="0">
                <a:solidFill>
                  <a:srgbClr val="FFFFFF"/>
                </a:solidFill>
              </a:rPr>
              <a:t>th</a:t>
            </a:r>
            <a:r>
              <a:rPr lang="en-GB" sz="2000" dirty="0">
                <a:solidFill>
                  <a:srgbClr val="FFFFFF"/>
                </a:solidFill>
              </a:rPr>
              <a:t> May 2020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A25CD05-7BC4-424D-96DE-541C38A492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961243" y="2054826"/>
            <a:ext cx="0" cy="27432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68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0CDB3-8ABD-4711-9C86-A78DDE256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Handling Subtleties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FB2B1-99AC-4B34-BF88-31892F89DF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725906"/>
          </a:xfrm>
        </p:spPr>
        <p:txBody>
          <a:bodyPr>
            <a:normAutofit fontScale="85000" lnSpcReduction="10000"/>
          </a:bodyPr>
          <a:lstStyle/>
          <a:p>
            <a:pPr marL="45720" indent="0" algn="ctr">
              <a:buNone/>
            </a:pPr>
            <a:r>
              <a:rPr lang="en-GB" sz="3600" dirty="0"/>
              <a:t>“That was not fun”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8B5A69-B1CA-4482-97AA-41965B3BD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637674"/>
          </a:xfrm>
        </p:spPr>
        <p:txBody>
          <a:bodyPr>
            <a:normAutofit fontScale="85000" lnSpcReduction="10000"/>
          </a:bodyPr>
          <a:lstStyle/>
          <a:p>
            <a:pPr marL="45720" indent="0" algn="ctr">
              <a:buNone/>
            </a:pPr>
            <a:r>
              <a:rPr lang="en-GB" sz="3600" dirty="0"/>
              <a:t>“She is incredibly talented”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0C2CC1-55E1-4EBB-ABD7-182851B0CC3D}"/>
              </a:ext>
            </a:extLst>
          </p:cNvPr>
          <p:cNvSpPr txBox="1"/>
          <p:nvPr/>
        </p:nvSpPr>
        <p:spPr>
          <a:xfrm>
            <a:off x="2243947" y="2464151"/>
            <a:ext cx="770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[0]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53F757-12AD-4A28-8D4C-580F205B016A}"/>
              </a:ext>
            </a:extLst>
          </p:cNvPr>
          <p:cNvSpPr txBox="1"/>
          <p:nvPr/>
        </p:nvSpPr>
        <p:spPr>
          <a:xfrm>
            <a:off x="3623473" y="2474055"/>
            <a:ext cx="770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[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sym typeface="Symbol" panose="05050102010706020507" pitchFamily="18" charset="2"/>
              </a:rPr>
              <a:t>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(-1)]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41F17D-4476-449A-8371-F20295683C01}"/>
              </a:ext>
            </a:extLst>
          </p:cNvPr>
          <p:cNvSpPr txBox="1"/>
          <p:nvPr/>
        </p:nvSpPr>
        <p:spPr>
          <a:xfrm>
            <a:off x="4266475" y="2474055"/>
            <a:ext cx="770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92D050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[+0.6]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DA37E7-40EE-420F-B63A-53FF70A37A44}"/>
              </a:ext>
            </a:extLst>
          </p:cNvPr>
          <p:cNvSpPr txBox="1"/>
          <p:nvPr/>
        </p:nvSpPr>
        <p:spPr>
          <a:xfrm>
            <a:off x="6569814" y="2460895"/>
            <a:ext cx="770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[0]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43C16A-B0A5-4F1F-8DD5-CAA9CB5D29BD}"/>
              </a:ext>
            </a:extLst>
          </p:cNvPr>
          <p:cNvSpPr txBox="1"/>
          <p:nvPr/>
        </p:nvSpPr>
        <p:spPr>
          <a:xfrm>
            <a:off x="2808151" y="3559206"/>
            <a:ext cx="1410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accent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[-0.15]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6B44D4-DC89-4594-B2FE-413FB81C04B3}"/>
              </a:ext>
            </a:extLst>
          </p:cNvPr>
          <p:cNvSpPr txBox="1"/>
          <p:nvPr/>
        </p:nvSpPr>
        <p:spPr>
          <a:xfrm>
            <a:off x="7939600" y="3559205"/>
            <a:ext cx="1410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rgbClr val="92D050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[+0.225]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A4071FE-B88C-4AE3-A138-CE398E1E45AF}"/>
              </a:ext>
            </a:extLst>
          </p:cNvPr>
          <p:cNvCxnSpPr>
            <a:cxnSpLocks/>
          </p:cNvCxnSpPr>
          <p:nvPr/>
        </p:nvCxnSpPr>
        <p:spPr>
          <a:xfrm>
            <a:off x="3513602" y="2935887"/>
            <a:ext cx="1" cy="5912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C9F9A41-EDEF-4ACA-97C2-F7B063A92F07}"/>
              </a:ext>
            </a:extLst>
          </p:cNvPr>
          <p:cNvCxnSpPr>
            <a:cxnSpLocks/>
          </p:cNvCxnSpPr>
          <p:nvPr/>
        </p:nvCxnSpPr>
        <p:spPr>
          <a:xfrm>
            <a:off x="8645050" y="2935887"/>
            <a:ext cx="1" cy="5912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74603677-6A8C-4AEE-8D1B-5BAD4BCB82FD}"/>
              </a:ext>
            </a:extLst>
          </p:cNvPr>
          <p:cNvSpPr txBox="1">
            <a:spLocks/>
          </p:cNvSpPr>
          <p:nvPr/>
        </p:nvSpPr>
        <p:spPr>
          <a:xfrm>
            <a:off x="1143000" y="4724399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Some language features are difficult to handle correctly:</a:t>
            </a:r>
          </a:p>
          <a:p>
            <a:pPr lvl="1"/>
            <a:r>
              <a:rPr lang="en-GB" dirty="0"/>
              <a:t>Sarcasm and irony</a:t>
            </a:r>
          </a:p>
          <a:p>
            <a:pPr lvl="1"/>
            <a:r>
              <a:rPr lang="en-GB" dirty="0"/>
              <a:t>Non-text features (emoticons, punctuation, etc.)</a:t>
            </a:r>
          </a:p>
          <a:p>
            <a:pPr lvl="1"/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195CE9-3E49-498C-A4D5-5FBDDBABEFE9}"/>
              </a:ext>
            </a:extLst>
          </p:cNvPr>
          <p:cNvSpPr txBox="1"/>
          <p:nvPr/>
        </p:nvSpPr>
        <p:spPr>
          <a:xfrm>
            <a:off x="2987212" y="2476274"/>
            <a:ext cx="770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[0]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3D709050-6987-44FF-8A54-A1272E6C014E}"/>
              </a:ext>
            </a:extLst>
          </p:cNvPr>
          <p:cNvSpPr txBox="1">
            <a:spLocks/>
          </p:cNvSpPr>
          <p:nvPr/>
        </p:nvSpPr>
        <p:spPr>
          <a:xfrm>
            <a:off x="6506937" y="6055132"/>
            <a:ext cx="5380282" cy="4935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sz="1600" dirty="0">
                <a:solidFill>
                  <a:schemeClr val="accent3"/>
                </a:solidFill>
              </a:rPr>
              <a:t>This is a over-simplification but the general idea is accurate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5DF273-F392-468E-B92C-259C73EEB146}"/>
              </a:ext>
            </a:extLst>
          </p:cNvPr>
          <p:cNvSpPr txBox="1"/>
          <p:nvPr/>
        </p:nvSpPr>
        <p:spPr>
          <a:xfrm>
            <a:off x="7076780" y="2460895"/>
            <a:ext cx="770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[0]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9F2AF9-7AF5-41EB-8D90-913EAC240796}"/>
              </a:ext>
            </a:extLst>
          </p:cNvPr>
          <p:cNvSpPr txBox="1"/>
          <p:nvPr/>
        </p:nvSpPr>
        <p:spPr>
          <a:xfrm>
            <a:off x="8011769" y="2476274"/>
            <a:ext cx="770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[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sym typeface="Symbol" panose="05050102010706020507" pitchFamily="18" charset="2"/>
              </a:rPr>
              <a:t>1.5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8D70FA-A82C-4383-BD4C-A2A3E3AAC9B4}"/>
              </a:ext>
            </a:extLst>
          </p:cNvPr>
          <p:cNvSpPr txBox="1"/>
          <p:nvPr/>
        </p:nvSpPr>
        <p:spPr>
          <a:xfrm>
            <a:off x="9627505" y="2477374"/>
            <a:ext cx="770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92D050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[+0.6]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D83361-6E3E-440A-BD12-81E6AEBEDE36}"/>
              </a:ext>
            </a:extLst>
          </p:cNvPr>
          <p:cNvSpPr txBox="1"/>
          <p:nvPr/>
        </p:nvSpPr>
        <p:spPr>
          <a:xfrm>
            <a:off x="3946013" y="2871258"/>
            <a:ext cx="770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[-0.6]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2E79C2A-DCF6-4D15-8E36-081956C4A318}"/>
              </a:ext>
            </a:extLst>
          </p:cNvPr>
          <p:cNvCxnSpPr>
            <a:cxnSpLocks/>
          </p:cNvCxnSpPr>
          <p:nvPr/>
        </p:nvCxnSpPr>
        <p:spPr>
          <a:xfrm>
            <a:off x="4331023" y="2784566"/>
            <a:ext cx="0" cy="1634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5B1BB69-8001-4F33-94EC-0CE39CCA9654}"/>
              </a:ext>
            </a:extLst>
          </p:cNvPr>
          <p:cNvSpPr txBox="1"/>
          <p:nvPr/>
        </p:nvSpPr>
        <p:spPr>
          <a:xfrm>
            <a:off x="8810084" y="2828169"/>
            <a:ext cx="770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92D050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[+0.9]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FFA4610-61C3-4D1B-9C34-CDFF76BEC7EF}"/>
              </a:ext>
            </a:extLst>
          </p:cNvPr>
          <p:cNvCxnSpPr>
            <a:cxnSpLocks/>
          </p:cNvCxnSpPr>
          <p:nvPr/>
        </p:nvCxnSpPr>
        <p:spPr>
          <a:xfrm>
            <a:off x="9195094" y="2741477"/>
            <a:ext cx="0" cy="1634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64143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/>
      <p:bldP spid="6" grpId="1"/>
      <p:bldP spid="7" grpId="1"/>
      <p:bldP spid="8" grpId="0"/>
      <p:bldP spid="12" grpId="0"/>
      <p:bldP spid="13" grpId="0"/>
      <p:bldP spid="17" grpId="0"/>
      <p:bldP spid="19" grpId="0"/>
      <p:bldP spid="20" grpId="0"/>
      <p:bldP spid="21" grpId="0"/>
      <p:bldP spid="22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36CA2-1484-434A-9AB9-ACFBC3229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Try It For Yourself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E7DB9-253C-419F-A8D5-CA3249F808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A real time implementation of the AFINN lexicon can be found here:</a:t>
            </a:r>
          </a:p>
          <a:p>
            <a:pPr marL="45720" indent="0" algn="ctr">
              <a:buNone/>
            </a:pPr>
            <a:r>
              <a:rPr lang="en-GB" dirty="0">
                <a:hlinkClick r:id="rId2"/>
              </a:rPr>
              <a:t>https://darenr.github.io/afinn/</a:t>
            </a:r>
            <a:endParaRPr lang="en-GB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C4E471C-C47E-401D-8125-EBCCD598C2E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21649" y="2057400"/>
            <a:ext cx="3246164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658925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9777E-B09E-40EA-A06D-B5BD017EF2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400" dirty="0">
                <a:solidFill>
                  <a:schemeClr val="accent1"/>
                </a:solidFill>
                <a:effectLst/>
              </a:rPr>
              <a:t>Data exploration</a:t>
            </a:r>
          </a:p>
        </p:txBody>
      </p:sp>
    </p:spTree>
    <p:extLst>
      <p:ext uri="{BB962C8B-B14F-4D97-AF65-F5344CB8AC3E}">
        <p14:creationId xmlns:p14="http://schemas.microsoft.com/office/powerpoint/2010/main" val="3415281134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5CE5D-8D6A-44F1-B3C1-FABBB399E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Dataset Overview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7131D75-2CAB-4FC0-867C-2ADAC63D29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7272450"/>
              </p:ext>
            </p:extLst>
          </p:nvPr>
        </p:nvGraphicFramePr>
        <p:xfrm>
          <a:off x="1143000" y="2057400"/>
          <a:ext cx="987266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4284">
                  <a:extLst>
                    <a:ext uri="{9D8B030D-6E8A-4147-A177-3AD203B41FA5}">
                      <a16:colId xmlns:a16="http://schemas.microsoft.com/office/drawing/2014/main" val="4206670475"/>
                    </a:ext>
                  </a:extLst>
                </a:gridCol>
                <a:gridCol w="5374105">
                  <a:extLst>
                    <a:ext uri="{9D8B030D-6E8A-4147-A177-3AD203B41FA5}">
                      <a16:colId xmlns:a16="http://schemas.microsoft.com/office/drawing/2014/main" val="985131627"/>
                    </a:ext>
                  </a:extLst>
                </a:gridCol>
                <a:gridCol w="2104272">
                  <a:extLst>
                    <a:ext uri="{9D8B030D-6E8A-4147-A177-3AD203B41FA5}">
                      <a16:colId xmlns:a16="http://schemas.microsoft.com/office/drawing/2014/main" val="9325109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Column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Type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8671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body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Text content of the comment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Text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5461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author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Username of the comment author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Text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3726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created_utc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Date of comment creation (seconds since 1970)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Integer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6858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Upvotes minus downvotes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Integer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9128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controversiality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Comment marked as controversial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Binary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1393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gilded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Number of golds given to comment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Integer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8406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subreddit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Name of the subreddit the comment was 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Text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058736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96F2CBD-D9B7-4670-85A6-E16F3AF350EA}"/>
              </a:ext>
            </a:extLst>
          </p:cNvPr>
          <p:cNvSpPr txBox="1">
            <a:spLocks/>
          </p:cNvSpPr>
          <p:nvPr/>
        </p:nvSpPr>
        <p:spPr>
          <a:xfrm>
            <a:off x="1143000" y="5325979"/>
            <a:ext cx="9875520" cy="754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And several more columns of lesser interest</a:t>
            </a:r>
          </a:p>
        </p:txBody>
      </p:sp>
    </p:spTree>
    <p:extLst>
      <p:ext uri="{BB962C8B-B14F-4D97-AF65-F5344CB8AC3E}">
        <p14:creationId xmlns:p14="http://schemas.microsoft.com/office/powerpoint/2010/main" val="2229106091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5CE5D-8D6A-44F1-B3C1-FABBB399E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Sample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96F2CBD-D9B7-4670-85A6-E16F3AF350EA}"/>
              </a:ext>
            </a:extLst>
          </p:cNvPr>
          <p:cNvSpPr txBox="1">
            <a:spLocks/>
          </p:cNvSpPr>
          <p:nvPr/>
        </p:nvSpPr>
        <p:spPr>
          <a:xfrm>
            <a:off x="1143000" y="5325979"/>
            <a:ext cx="9875520" cy="754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And several more columns of lesser interest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F29268E-7C2D-40AC-883D-D5F7A111ED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7756423"/>
              </p:ext>
            </p:extLst>
          </p:nvPr>
        </p:nvGraphicFramePr>
        <p:xfrm>
          <a:off x="1143001" y="2057403"/>
          <a:ext cx="9875518" cy="3876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5170">
                  <a:extLst>
                    <a:ext uri="{9D8B030D-6E8A-4147-A177-3AD203B41FA5}">
                      <a16:colId xmlns:a16="http://schemas.microsoft.com/office/drawing/2014/main" val="4106008523"/>
                    </a:ext>
                  </a:extLst>
                </a:gridCol>
                <a:gridCol w="1973943">
                  <a:extLst>
                    <a:ext uri="{9D8B030D-6E8A-4147-A177-3AD203B41FA5}">
                      <a16:colId xmlns:a16="http://schemas.microsoft.com/office/drawing/2014/main" val="476955139"/>
                    </a:ext>
                  </a:extLst>
                </a:gridCol>
                <a:gridCol w="928915">
                  <a:extLst>
                    <a:ext uri="{9D8B030D-6E8A-4147-A177-3AD203B41FA5}">
                      <a16:colId xmlns:a16="http://schemas.microsoft.com/office/drawing/2014/main" val="567079539"/>
                    </a:ext>
                  </a:extLst>
                </a:gridCol>
                <a:gridCol w="1337490">
                  <a:extLst>
                    <a:ext uri="{9D8B030D-6E8A-4147-A177-3AD203B41FA5}">
                      <a16:colId xmlns:a16="http://schemas.microsoft.com/office/drawing/2014/main" val="2260364720"/>
                    </a:ext>
                  </a:extLst>
                </a:gridCol>
              </a:tblGrid>
              <a:tr h="341592">
                <a:tc>
                  <a:txBody>
                    <a:bodyPr/>
                    <a:lstStyle/>
                    <a:p>
                      <a:pPr algn="l" fontAlgn="ctr"/>
                      <a:r>
                        <a:rPr lang="en-GB" b="0">
                          <a:effectLst/>
                          <a:latin typeface="inherit"/>
                        </a:rPr>
                        <a:t>body</a:t>
                      </a:r>
                    </a:p>
                  </a:txBody>
                  <a:tcPr marL="76200" marR="76200" marT="57150" marB="476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b="0">
                          <a:effectLst/>
                          <a:latin typeface="inherit"/>
                        </a:rPr>
                        <a:t>author</a:t>
                      </a:r>
                    </a:p>
                  </a:txBody>
                  <a:tcPr marL="76200" marR="76200" marT="57150" marB="476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b="0" dirty="0">
                          <a:effectLst/>
                          <a:latin typeface="inherit"/>
                        </a:rPr>
                        <a:t>score</a:t>
                      </a:r>
                    </a:p>
                  </a:txBody>
                  <a:tcPr marL="76200" marR="76200" marT="57150" marB="476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b="0" dirty="0">
                          <a:effectLst/>
                          <a:latin typeface="inherit"/>
                        </a:rPr>
                        <a:t>subreddit</a:t>
                      </a:r>
                    </a:p>
                  </a:txBody>
                  <a:tcPr marL="76200" marR="76200" marT="57150" marB="47625" anchor="ctr"/>
                </a:tc>
                <a:extLst>
                  <a:ext uri="{0D108BD9-81ED-4DB2-BD59-A6C34878D82A}">
                    <a16:rowId xmlns:a16="http://schemas.microsoft.com/office/drawing/2014/main" val="4234334467"/>
                  </a:ext>
                </a:extLst>
              </a:tr>
              <a:tr h="350175">
                <a:tc>
                  <a:txBody>
                    <a:bodyPr/>
                    <a:lstStyle/>
                    <a:p>
                      <a:pPr algn="l" fontAlgn="base"/>
                      <a:r>
                        <a:rPr lang="en-GB" dirty="0">
                          <a:effectLst/>
                          <a:latin typeface="inherit"/>
                        </a:rPr>
                        <a:t>Let Trump implode... or explode, we're not picky.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dirty="0" err="1">
                          <a:effectLst/>
                          <a:latin typeface="inherit"/>
                        </a:rPr>
                        <a:t>DonutsMcKenzie</a:t>
                      </a:r>
                      <a:endParaRPr lang="en-GB" dirty="0">
                        <a:effectLst/>
                        <a:latin typeface="inherit"/>
                      </a:endParaRP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GB" dirty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GB" dirty="0">
                          <a:effectLst/>
                          <a:latin typeface="inherit"/>
                        </a:rPr>
                        <a:t>politics</a:t>
                      </a:r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24312780"/>
                  </a:ext>
                </a:extLst>
              </a:tr>
              <a:tr h="350175">
                <a:tc>
                  <a:txBody>
                    <a:bodyPr/>
                    <a:lstStyle/>
                    <a:p>
                      <a:pPr algn="l" fontAlgn="base"/>
                      <a:r>
                        <a:rPr lang="en-GB" dirty="0">
                          <a:effectLst/>
                          <a:latin typeface="inherit"/>
                        </a:rPr>
                        <a:t>Who needs R Kelly when Trump is around 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dirty="0" err="1">
                          <a:effectLst/>
                          <a:latin typeface="inherit"/>
                        </a:rPr>
                        <a:t>Chemicalbagel</a:t>
                      </a:r>
                      <a:endParaRPr lang="en-GB" dirty="0">
                        <a:effectLst/>
                        <a:latin typeface="inherit"/>
                      </a:endParaRP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GB" dirty="0"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GB" dirty="0">
                          <a:effectLst/>
                          <a:latin typeface="inherit"/>
                        </a:rPr>
                        <a:t>politics</a:t>
                      </a:r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204369520"/>
                  </a:ext>
                </a:extLst>
              </a:tr>
              <a:tr h="350175">
                <a:tc>
                  <a:txBody>
                    <a:bodyPr/>
                    <a:lstStyle/>
                    <a:p>
                      <a:pPr algn="l" fontAlgn="base"/>
                      <a:r>
                        <a:rPr lang="en-GB">
                          <a:effectLst/>
                          <a:latin typeface="inherit"/>
                        </a:rPr>
                        <a:t>But, when will Trump be arrested? 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>
                          <a:effectLst/>
                          <a:latin typeface="inherit"/>
                        </a:rPr>
                        <a:t>0125383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GB">
                          <a:effectLst/>
                          <a:latin typeface="inherit"/>
                        </a:rPr>
                        <a:t>8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GB" dirty="0">
                          <a:effectLst/>
                          <a:latin typeface="inherit"/>
                        </a:rPr>
                        <a:t>politics</a:t>
                      </a:r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46195895"/>
                  </a:ext>
                </a:extLst>
              </a:tr>
              <a:tr h="350175">
                <a:tc>
                  <a:txBody>
                    <a:bodyPr/>
                    <a:lstStyle/>
                    <a:p>
                      <a:pPr algn="l" fontAlgn="base"/>
                      <a:r>
                        <a:rPr lang="en-GB" dirty="0">
                          <a:effectLst/>
                          <a:latin typeface="inherit"/>
                        </a:rPr>
                        <a:t>I gave Trump 2 years.......tic...tic...tic...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>
                          <a:effectLst/>
                          <a:latin typeface="inherit"/>
                        </a:rPr>
                        <a:t>dgrant92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GB" dirty="0">
                          <a:effectLst/>
                          <a:latin typeface="inherit"/>
                        </a:rPr>
                        <a:t>4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GB" dirty="0">
                          <a:effectLst/>
                          <a:latin typeface="inherit"/>
                        </a:rPr>
                        <a:t>democrats</a:t>
                      </a:r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2237017248"/>
                  </a:ext>
                </a:extLst>
              </a:tr>
              <a:tr h="350175">
                <a:tc>
                  <a:txBody>
                    <a:bodyPr/>
                    <a:lstStyle/>
                    <a:p>
                      <a:pPr algn="l" fontAlgn="base"/>
                      <a:r>
                        <a:rPr lang="en-GB">
                          <a:effectLst/>
                          <a:latin typeface="inherit"/>
                        </a:rPr>
                        <a:t>So like Trump but smarter?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dirty="0" err="1">
                          <a:effectLst/>
                          <a:latin typeface="inherit"/>
                        </a:rPr>
                        <a:t>therecordcorrected</a:t>
                      </a:r>
                      <a:endParaRPr lang="en-GB" dirty="0">
                        <a:effectLst/>
                        <a:latin typeface="inherit"/>
                      </a:endParaRP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GB"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GB" dirty="0">
                          <a:effectLst/>
                          <a:latin typeface="inherit"/>
                        </a:rPr>
                        <a:t>democrats</a:t>
                      </a:r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800619801"/>
                  </a:ext>
                </a:extLst>
              </a:tr>
              <a:tr h="350175">
                <a:tc>
                  <a:txBody>
                    <a:bodyPr/>
                    <a:lstStyle/>
                    <a:p>
                      <a:pPr algn="l" fontAlgn="base"/>
                      <a:r>
                        <a:rPr lang="en-GB">
                          <a:effectLst/>
                          <a:latin typeface="inherit"/>
                        </a:rPr>
                        <a:t>The Trump Recession.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1800" b="0" i="0" kern="1200" dirty="0" err="1">
                          <a:solidFill>
                            <a:schemeClr val="dk1"/>
                          </a:solidFill>
                          <a:effectLst/>
                          <a:latin typeface="inherit"/>
                          <a:ea typeface="+mn-ea"/>
                          <a:cs typeface="+mn-cs"/>
                        </a:rPr>
                        <a:t>red_carpet_hero</a:t>
                      </a:r>
                      <a:endParaRPr lang="en-GB" dirty="0">
                        <a:effectLst/>
                        <a:latin typeface="inherit"/>
                      </a:endParaRP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GB" dirty="0">
                          <a:effectLst/>
                          <a:latin typeface="inherit"/>
                        </a:rPr>
                        <a:t>5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GB" dirty="0">
                          <a:effectLst/>
                          <a:latin typeface="inherit"/>
                        </a:rPr>
                        <a:t>democrats</a:t>
                      </a:r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2607231919"/>
                  </a:ext>
                </a:extLst>
              </a:tr>
              <a:tr h="350175">
                <a:tc>
                  <a:txBody>
                    <a:bodyPr/>
                    <a:lstStyle/>
                    <a:p>
                      <a:pPr algn="l" fontAlgn="base"/>
                      <a:r>
                        <a:rPr lang="en-GB">
                          <a:effectLst/>
                          <a:latin typeface="inherit"/>
                        </a:rPr>
                        <a:t>President Trump is a habitual line crosser. 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>
                          <a:effectLst/>
                          <a:latin typeface="inherit"/>
                        </a:rPr>
                        <a:t>pandawdy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GB">
                          <a:effectLst/>
                          <a:latin typeface="inherit"/>
                        </a:rPr>
                        <a:t>5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GB" dirty="0">
                          <a:effectLst/>
                          <a:latin typeface="inherit"/>
                        </a:rPr>
                        <a:t>republicans</a:t>
                      </a:r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245073817"/>
                  </a:ext>
                </a:extLst>
              </a:tr>
              <a:tr h="350175">
                <a:tc>
                  <a:txBody>
                    <a:bodyPr/>
                    <a:lstStyle/>
                    <a:p>
                      <a:pPr algn="l" fontAlgn="base"/>
                      <a:r>
                        <a:rPr lang="en-GB" dirty="0" err="1">
                          <a:effectLst/>
                          <a:latin typeface="inherit"/>
                        </a:rPr>
                        <a:t>RyanCare</a:t>
                      </a:r>
                      <a:r>
                        <a:rPr lang="en-GB" dirty="0">
                          <a:effectLst/>
                          <a:latin typeface="inherit"/>
                        </a:rPr>
                        <a:t>? I thought Trump was firmly in charge.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>
                          <a:effectLst/>
                          <a:latin typeface="inherit"/>
                        </a:rPr>
                        <a:t>BaronBifford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GB">
                          <a:effectLst/>
                          <a:latin typeface="inherit"/>
                        </a:rPr>
                        <a:t>-6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GB" dirty="0">
                          <a:effectLst/>
                          <a:latin typeface="inherit"/>
                        </a:rPr>
                        <a:t>republicans</a:t>
                      </a:r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2247162266"/>
                  </a:ext>
                </a:extLst>
              </a:tr>
              <a:tr h="350175">
                <a:tc>
                  <a:txBody>
                    <a:bodyPr/>
                    <a:lstStyle/>
                    <a:p>
                      <a:pPr algn="l" fontAlgn="base"/>
                      <a:r>
                        <a:rPr lang="en-GB" dirty="0">
                          <a:effectLst/>
                          <a:latin typeface="inherit"/>
                        </a:rPr>
                        <a:t>I knew Trump wasn't all bad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>
                          <a:effectLst/>
                          <a:latin typeface="inherit"/>
                        </a:rPr>
                        <a:t>Mooshtonk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GB" dirty="0"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GB" dirty="0">
                          <a:effectLst/>
                          <a:latin typeface="inherit"/>
                        </a:rPr>
                        <a:t>republicans</a:t>
                      </a:r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392916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5433888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2792EF6-731E-455D-8D11-9405F313A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4D1299-B15F-4C1F-9693-7B7464B1A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9642" y="234760"/>
            <a:ext cx="4386138" cy="63870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9C61E2-EF37-4CA3-B47E-397503484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3680" y="240031"/>
            <a:ext cx="11724640" cy="637793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4E6C1F4B-02F3-4305-893B-71D8DF1DD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5313784" cy="1356360"/>
          </a:xfrm>
        </p:spPr>
        <p:txBody>
          <a:bodyPr/>
          <a:lstStyle/>
          <a:p>
            <a:r>
              <a:rPr lang="en-GB" dirty="0"/>
              <a:t>Initial Observations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49F6B6F-0CD1-4020-A31F-CAACCE13DC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5313784" cy="4023360"/>
          </a:xfrm>
        </p:spPr>
        <p:txBody>
          <a:bodyPr/>
          <a:lstStyle/>
          <a:p>
            <a:r>
              <a:rPr lang="en-GB" dirty="0"/>
              <a:t>Signal is weak but present</a:t>
            </a:r>
          </a:p>
          <a:p>
            <a:r>
              <a:rPr lang="en-GB" dirty="0"/>
              <a:t>Definite negative skew</a:t>
            </a:r>
          </a:p>
          <a:p>
            <a:r>
              <a:rPr lang="en-GB" dirty="0"/>
              <a:t>Sarcasm will be an issue</a:t>
            </a:r>
          </a:p>
          <a:p>
            <a:r>
              <a:rPr lang="en-GB" dirty="0"/>
              <a:t>Clear hyperbole</a:t>
            </a:r>
          </a:p>
        </p:txBody>
      </p:sp>
    </p:spTree>
    <p:extLst>
      <p:ext uri="{BB962C8B-B14F-4D97-AF65-F5344CB8AC3E}">
        <p14:creationId xmlns:p14="http://schemas.microsoft.com/office/powerpoint/2010/main" val="2637605924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9777E-B09E-40EA-A06D-B5BD017EF2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400" dirty="0">
                <a:solidFill>
                  <a:schemeClr val="accent1"/>
                </a:solidFill>
                <a:effectLst/>
              </a:rPr>
              <a:t>Model Building</a:t>
            </a:r>
          </a:p>
        </p:txBody>
      </p:sp>
    </p:spTree>
    <p:extLst>
      <p:ext uri="{BB962C8B-B14F-4D97-AF65-F5344CB8AC3E}">
        <p14:creationId xmlns:p14="http://schemas.microsoft.com/office/powerpoint/2010/main" val="756384190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2792EF6-731E-455D-8D11-9405F313A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4D1299-B15F-4C1F-9693-7B7464B1A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9642" y="234760"/>
            <a:ext cx="4386138" cy="63870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9C61E2-EF37-4CA3-B47E-397503484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3680" y="240031"/>
            <a:ext cx="11724640" cy="637793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4E6C1F4B-02F3-4305-893B-71D8DF1DD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5313784" cy="1356360"/>
          </a:xfrm>
        </p:spPr>
        <p:txBody>
          <a:bodyPr/>
          <a:lstStyle/>
          <a:p>
            <a:r>
              <a:rPr lang="en-GB" dirty="0"/>
              <a:t>Analysis Method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49F6B6F-0CD1-4020-A31F-CAACCE13DC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5313784" cy="4023360"/>
          </a:xfrm>
        </p:spPr>
        <p:txBody>
          <a:bodyPr/>
          <a:lstStyle/>
          <a:p>
            <a:r>
              <a:rPr lang="en-GB" dirty="0"/>
              <a:t>Split comments into months from January 2017 to October 2020 (34 observations)</a:t>
            </a:r>
          </a:p>
          <a:p>
            <a:r>
              <a:rPr lang="en-GB" dirty="0"/>
              <a:t>Calculate average sentiment for (short) comments containing the word ‘Trump’</a:t>
            </a:r>
          </a:p>
          <a:p>
            <a:r>
              <a:rPr lang="en-GB" dirty="0"/>
              <a:t>Scale to match range of approval rating</a:t>
            </a:r>
          </a:p>
        </p:txBody>
      </p:sp>
    </p:spTree>
    <p:extLst>
      <p:ext uri="{BB962C8B-B14F-4D97-AF65-F5344CB8AC3E}">
        <p14:creationId xmlns:p14="http://schemas.microsoft.com/office/powerpoint/2010/main" val="4061303556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D0A5B-AC58-4464-9C8C-D0C3E93F7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196494D-03EE-4622-8D82-2BB53D773E9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65960"/>
            <a:ext cx="7095049" cy="4034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1B688A1-010B-4AC7-897E-E813C0211B79}"/>
              </a:ext>
            </a:extLst>
          </p:cNvPr>
          <p:cNvSpPr txBox="1">
            <a:spLocks/>
          </p:cNvSpPr>
          <p:nvPr/>
        </p:nvSpPr>
        <p:spPr>
          <a:xfrm>
            <a:off x="8527550" y="2057399"/>
            <a:ext cx="2490969" cy="4023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Pearson’s r:  0.378</a:t>
            </a:r>
          </a:p>
          <a:p>
            <a:endParaRPr lang="en-GB" sz="1200" dirty="0"/>
          </a:p>
          <a:p>
            <a:pPr marL="45720" indent="0">
              <a:buNone/>
            </a:pPr>
            <a:r>
              <a:rPr lang="en-GB" sz="2800" dirty="0"/>
              <a:t>Insights</a:t>
            </a:r>
            <a:endParaRPr lang="en-GB" dirty="0"/>
          </a:p>
          <a:p>
            <a:r>
              <a:rPr lang="en-GB" dirty="0"/>
              <a:t>Reddit likes to overreact</a:t>
            </a:r>
          </a:p>
          <a:p>
            <a:r>
              <a:rPr lang="en-GB" dirty="0"/>
              <a:t>Polls often lag behind Reddit</a:t>
            </a:r>
          </a:p>
          <a:p>
            <a:r>
              <a:rPr lang="en-GB" dirty="0"/>
              <a:t>Indictment hit Reddit hard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280209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2792EF6-731E-455D-8D11-9405F313A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4D1299-B15F-4C1F-9693-7B7464B1A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9642" y="234760"/>
            <a:ext cx="4386138" cy="63870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9C61E2-EF37-4CA3-B47E-397503484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3680" y="240031"/>
            <a:ext cx="11724640" cy="637793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4E6C1F4B-02F3-4305-893B-71D8DF1DD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5313784" cy="1356360"/>
          </a:xfrm>
        </p:spPr>
        <p:txBody>
          <a:bodyPr/>
          <a:lstStyle/>
          <a:p>
            <a:r>
              <a:rPr lang="en-GB" dirty="0"/>
              <a:t>Reflection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49F6B6F-0CD1-4020-A31F-CAACCE13DC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5313784" cy="402336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Correlation is weak but existent</a:t>
            </a:r>
          </a:p>
          <a:p>
            <a:r>
              <a:rPr lang="en-GB" dirty="0"/>
              <a:t>Better metrics might available</a:t>
            </a:r>
          </a:p>
          <a:p>
            <a:r>
              <a:rPr lang="en-GB" dirty="0"/>
              <a:t>The model is adequate but lacking subtly</a:t>
            </a:r>
          </a:p>
          <a:p>
            <a:r>
              <a:rPr lang="en-GB" dirty="0"/>
              <a:t>Did not generalise to smaller subreddits</a:t>
            </a:r>
          </a:p>
          <a:p>
            <a:endParaRPr lang="en-GB" dirty="0"/>
          </a:p>
          <a:p>
            <a:r>
              <a:rPr lang="en-GB" dirty="0"/>
              <a:t>Still lots of space to explore:</a:t>
            </a:r>
          </a:p>
          <a:p>
            <a:pPr lvl="1"/>
            <a:r>
              <a:rPr lang="en-GB" dirty="0"/>
              <a:t>More complex sentiment analysis</a:t>
            </a:r>
          </a:p>
          <a:p>
            <a:pPr lvl="1"/>
            <a:r>
              <a:rPr lang="en-GB" dirty="0"/>
              <a:t>Combining sources</a:t>
            </a:r>
          </a:p>
          <a:p>
            <a:pPr lvl="1"/>
            <a:r>
              <a:rPr lang="en-GB" dirty="0"/>
              <a:t>Weighting comments</a:t>
            </a:r>
          </a:p>
          <a:p>
            <a:pPr lvl="1"/>
            <a:r>
              <a:rPr lang="en-GB" dirty="0"/>
              <a:t>Better data cleaning/processing</a:t>
            </a:r>
          </a:p>
        </p:txBody>
      </p:sp>
    </p:spTree>
    <p:extLst>
      <p:ext uri="{BB962C8B-B14F-4D97-AF65-F5344CB8AC3E}">
        <p14:creationId xmlns:p14="http://schemas.microsoft.com/office/powerpoint/2010/main" val="373048430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9777E-B09E-40EA-A06D-B5BD017EF2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400" dirty="0">
                <a:solidFill>
                  <a:schemeClr val="accent1"/>
                </a:solidFill>
                <a:effectLst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526225188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C7941-2F01-4812-9A51-CA73FDBF8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Power of Data Science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DE6A38F-498F-4C58-887B-8DB922827B48}"/>
              </a:ext>
            </a:extLst>
          </p:cNvPr>
          <p:cNvSpPr/>
          <p:nvPr/>
        </p:nvSpPr>
        <p:spPr>
          <a:xfrm>
            <a:off x="4640760" y="2463300"/>
            <a:ext cx="2880000" cy="2880000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F5A818F-96ED-40CA-A329-EBE4DC9641D8}"/>
              </a:ext>
            </a:extLst>
          </p:cNvPr>
          <p:cNvSpPr/>
          <p:nvPr/>
        </p:nvSpPr>
        <p:spPr>
          <a:xfrm>
            <a:off x="1143000" y="2463300"/>
            <a:ext cx="2880000" cy="2880000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EB2DD3F-68DB-462E-B2D8-FFFA6EC2F52A}"/>
              </a:ext>
            </a:extLst>
          </p:cNvPr>
          <p:cNvSpPr/>
          <p:nvPr/>
        </p:nvSpPr>
        <p:spPr>
          <a:xfrm>
            <a:off x="8138520" y="2463300"/>
            <a:ext cx="2880000" cy="2880000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A95325-A03C-4C84-A5A9-14C44B416541}"/>
              </a:ext>
            </a:extLst>
          </p:cNvPr>
          <p:cNvSpPr txBox="1"/>
          <p:nvPr/>
        </p:nvSpPr>
        <p:spPr>
          <a:xfrm>
            <a:off x="1652558" y="3303135"/>
            <a:ext cx="18608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&lt;100</a:t>
            </a:r>
          </a:p>
          <a:p>
            <a:pPr algn="ctr"/>
            <a:r>
              <a:rPr lang="en-GB" sz="3600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SLOC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004B47-F639-4D74-BC97-0CEF224C7E3F}"/>
              </a:ext>
            </a:extLst>
          </p:cNvPr>
          <p:cNvSpPr txBox="1"/>
          <p:nvPr/>
        </p:nvSpPr>
        <p:spPr>
          <a:xfrm>
            <a:off x="4841507" y="3309617"/>
            <a:ext cx="24785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Written in a few hours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5A644E-C056-49B4-864D-2CD7D934CAD0}"/>
              </a:ext>
            </a:extLst>
          </p:cNvPr>
          <p:cNvSpPr txBox="1"/>
          <p:nvPr/>
        </p:nvSpPr>
        <p:spPr>
          <a:xfrm>
            <a:off x="8422174" y="3303134"/>
            <a:ext cx="23126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Runs in &lt;30 minutes</a:t>
            </a:r>
          </a:p>
        </p:txBody>
      </p:sp>
    </p:spTree>
    <p:extLst>
      <p:ext uri="{BB962C8B-B14F-4D97-AF65-F5344CB8AC3E}">
        <p14:creationId xmlns:p14="http://schemas.microsoft.com/office/powerpoint/2010/main" val="3384198480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D0A5B-AC58-4464-9C8C-D0C3E93F7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 interesting correlation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1B688A1-010B-4AC7-897E-E813C0211B79}"/>
              </a:ext>
            </a:extLst>
          </p:cNvPr>
          <p:cNvSpPr txBox="1">
            <a:spLocks/>
          </p:cNvSpPr>
          <p:nvPr/>
        </p:nvSpPr>
        <p:spPr>
          <a:xfrm>
            <a:off x="8527550" y="2057399"/>
            <a:ext cx="2691830" cy="4023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Pearson’s r:  -0.08</a:t>
            </a:r>
          </a:p>
          <a:p>
            <a:endParaRPr lang="en-GB" sz="1200" dirty="0"/>
          </a:p>
          <a:p>
            <a:pPr marL="45720" indent="0">
              <a:buNone/>
            </a:pPr>
            <a:r>
              <a:rPr lang="en-GB" sz="2800" dirty="0"/>
              <a:t>Insights</a:t>
            </a:r>
            <a:endParaRPr lang="en-GB" dirty="0"/>
          </a:p>
          <a:p>
            <a:r>
              <a:rPr lang="en-GB" dirty="0"/>
              <a:t>Not enough data to draw strong correlations</a:t>
            </a:r>
          </a:p>
          <a:p>
            <a:r>
              <a:rPr lang="en-GB" dirty="0"/>
              <a:t>Republicans defend Trump when he’s in trouble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6E71DF4A-53CC-492B-82E2-6C78DFB7E30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049779"/>
            <a:ext cx="7102879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019592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0A96B4E-A981-496A-A7D7-2572F8D4F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C0C29-2EFC-473E-8304-50E0BCA5F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323114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4D9777E-B09E-40EA-A06D-B5BD017EF2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4967384"/>
            <a:ext cx="9966960" cy="1281016"/>
          </a:xfrm>
        </p:spPr>
        <p:txBody>
          <a:bodyPr>
            <a:normAutofit/>
          </a:bodyPr>
          <a:lstStyle/>
          <a:p>
            <a:r>
              <a:rPr lang="en-GB" sz="4800" dirty="0">
                <a:solidFill>
                  <a:schemeClr val="accent1"/>
                </a:solidFill>
                <a:effectLst/>
              </a:rPr>
              <a:t>Any Questions?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A118D3-3A0A-4B73-98E4-0D9C04FAE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61974" y="842623"/>
            <a:ext cx="7262972" cy="4121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6879225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2792EF6-731E-455D-8D11-9405F313A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4D1299-B15F-4C1F-9693-7B7464B1A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9642" y="234760"/>
            <a:ext cx="4386138" cy="63870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9C61E2-EF37-4CA3-B47E-397503484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3680" y="240031"/>
            <a:ext cx="11724640" cy="637793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4E6C1F4B-02F3-4305-893B-71D8DF1DD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5313784" cy="1356360"/>
          </a:xfrm>
        </p:spPr>
        <p:txBody>
          <a:bodyPr/>
          <a:lstStyle/>
          <a:p>
            <a:r>
              <a:rPr lang="en-GB" dirty="0"/>
              <a:t>My Background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49F6B6F-0CD1-4020-A31F-CAACCE13DC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5313784" cy="4023360"/>
          </a:xfrm>
        </p:spPr>
        <p:txBody>
          <a:bodyPr/>
          <a:lstStyle/>
          <a:p>
            <a:r>
              <a:rPr lang="en-GB" dirty="0" err="1"/>
              <a:t>MathStat</a:t>
            </a:r>
            <a:r>
              <a:rPr lang="en-GB" dirty="0"/>
              <a:t> Undergraduate</a:t>
            </a:r>
          </a:p>
          <a:p>
            <a:r>
              <a:rPr lang="en-GB" dirty="0"/>
              <a:t>Placement Year at AstraZeneca</a:t>
            </a:r>
          </a:p>
          <a:p>
            <a:r>
              <a:rPr lang="en-GB" dirty="0"/>
              <a:t>Mediocre knowledge of politics</a:t>
            </a:r>
          </a:p>
        </p:txBody>
      </p:sp>
    </p:spTree>
    <p:extLst>
      <p:ext uri="{BB962C8B-B14F-4D97-AF65-F5344CB8AC3E}">
        <p14:creationId xmlns:p14="http://schemas.microsoft.com/office/powerpoint/2010/main" val="1336521044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72BEF-3C87-488D-AD9C-0CEDEE3BD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169F4-D6D4-41D2-83D4-F84FAFAC15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Predict Donald Trump’s presidential approval rating indirectly</a:t>
            </a:r>
          </a:p>
          <a:p>
            <a:r>
              <a:rPr lang="en-GB" dirty="0"/>
              <a:t>Use social media data (Reddit) to achieve this</a:t>
            </a:r>
          </a:p>
          <a:p>
            <a:r>
              <a:rPr lang="en-GB" dirty="0"/>
              <a:t>Take comments about Trump and analyse them to estimate sentiment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64E15E-4065-4067-82EE-AFC7774E6B1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67450" y="2121369"/>
            <a:ext cx="4754563" cy="389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445110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2792EF6-731E-455D-8D11-9405F313A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4D1299-B15F-4C1F-9693-7B7464B1A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9642" y="234760"/>
            <a:ext cx="4386138" cy="63870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9C61E2-EF37-4CA3-B47E-397503484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3680" y="240031"/>
            <a:ext cx="11724640" cy="637793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4E6C1F4B-02F3-4305-893B-71D8DF1DD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5313784" cy="1356360"/>
          </a:xfrm>
        </p:spPr>
        <p:txBody>
          <a:bodyPr/>
          <a:lstStyle/>
          <a:p>
            <a:r>
              <a:rPr lang="en-GB" dirty="0"/>
              <a:t>Why Reddit?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49F6B6F-0CD1-4020-A31F-CAACCE13DC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5313784" cy="4023360"/>
          </a:xfrm>
        </p:spPr>
        <p:txBody>
          <a:bodyPr/>
          <a:lstStyle/>
          <a:p>
            <a:r>
              <a:rPr lang="en-GB" dirty="0"/>
              <a:t>Highly vocal and opinionated</a:t>
            </a:r>
          </a:p>
          <a:p>
            <a:r>
              <a:rPr lang="en-GB" dirty="0"/>
              <a:t>Wider spectrum of views</a:t>
            </a:r>
          </a:p>
          <a:p>
            <a:r>
              <a:rPr lang="en-GB" dirty="0"/>
              <a:t>Lots of easily accessible data</a:t>
            </a:r>
          </a:p>
          <a:p>
            <a:r>
              <a:rPr lang="en-GB" dirty="0"/>
              <a:t>Subreddits allow insight into different communities</a:t>
            </a:r>
          </a:p>
        </p:txBody>
      </p:sp>
    </p:spTree>
    <p:extLst>
      <p:ext uri="{BB962C8B-B14F-4D97-AF65-F5344CB8AC3E}">
        <p14:creationId xmlns:p14="http://schemas.microsoft.com/office/powerpoint/2010/main" val="1442536349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C7941-2F01-4812-9A51-CA73FDBF8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Source in Numbers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DE6A38F-498F-4C58-887B-8DB922827B48}"/>
              </a:ext>
            </a:extLst>
          </p:cNvPr>
          <p:cNvSpPr/>
          <p:nvPr/>
        </p:nvSpPr>
        <p:spPr>
          <a:xfrm>
            <a:off x="4640760" y="2463300"/>
            <a:ext cx="2880000" cy="2880000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F5A818F-96ED-40CA-A329-EBE4DC9641D8}"/>
              </a:ext>
            </a:extLst>
          </p:cNvPr>
          <p:cNvSpPr/>
          <p:nvPr/>
        </p:nvSpPr>
        <p:spPr>
          <a:xfrm>
            <a:off x="1143000" y="2463300"/>
            <a:ext cx="2880000" cy="2880000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EB2DD3F-68DB-462E-B2D8-FFFA6EC2F52A}"/>
              </a:ext>
            </a:extLst>
          </p:cNvPr>
          <p:cNvSpPr/>
          <p:nvPr/>
        </p:nvSpPr>
        <p:spPr>
          <a:xfrm>
            <a:off x="8138520" y="2463300"/>
            <a:ext cx="2880000" cy="2880000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9FB17C-E7CD-47E5-B728-A68016C7BAB6}"/>
              </a:ext>
            </a:extLst>
          </p:cNvPr>
          <p:cNvSpPr txBox="1"/>
          <p:nvPr/>
        </p:nvSpPr>
        <p:spPr>
          <a:xfrm>
            <a:off x="5448300" y="5956012"/>
            <a:ext cx="6457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dirty="0">
                <a:solidFill>
                  <a:schemeClr val="accent3"/>
                </a:solidFill>
              </a:rPr>
              <a:t>Source: </a:t>
            </a:r>
            <a:r>
              <a:rPr lang="en-GB" sz="1600" dirty="0">
                <a:solidFill>
                  <a:schemeClr val="accent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https://console.cloud.google.com/bigquery?project=fh-bigquery&amp;page=table&amp;t=all&amp;d=reddit_comments&amp;p=fh-bigquery</a:t>
            </a:r>
            <a:endParaRPr lang="en-GB" sz="1600" dirty="0">
              <a:solidFill>
                <a:schemeClr val="accent3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A95325-A03C-4C84-A5A9-14C44B416541}"/>
              </a:ext>
            </a:extLst>
          </p:cNvPr>
          <p:cNvSpPr txBox="1"/>
          <p:nvPr/>
        </p:nvSpPr>
        <p:spPr>
          <a:xfrm>
            <a:off x="1239828" y="3303134"/>
            <a:ext cx="26863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6.5 Billion Comments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5A644E-C056-49B4-864D-2CD7D934CAD0}"/>
              </a:ext>
            </a:extLst>
          </p:cNvPr>
          <p:cNvSpPr txBox="1"/>
          <p:nvPr/>
        </p:nvSpPr>
        <p:spPr>
          <a:xfrm>
            <a:off x="4924414" y="3303134"/>
            <a:ext cx="23126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Spanning 15 years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AFC9F9-8936-42F5-9ECD-D70F86B53816}"/>
              </a:ext>
            </a:extLst>
          </p:cNvPr>
          <p:cNvSpPr txBox="1"/>
          <p:nvPr/>
        </p:nvSpPr>
        <p:spPr>
          <a:xfrm>
            <a:off x="8422174" y="3303134"/>
            <a:ext cx="23126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1.2 TB Storage</a:t>
            </a:r>
          </a:p>
        </p:txBody>
      </p:sp>
    </p:spTree>
    <p:extLst>
      <p:ext uri="{BB962C8B-B14F-4D97-AF65-F5344CB8AC3E}">
        <p14:creationId xmlns:p14="http://schemas.microsoft.com/office/powerpoint/2010/main" val="4080599231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9777E-B09E-40EA-A06D-B5BD017EF2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400" dirty="0">
                <a:solidFill>
                  <a:schemeClr val="accent1"/>
                </a:solidFill>
                <a:effectLst/>
              </a:rPr>
              <a:t>Sentiment Analysis</a:t>
            </a:r>
          </a:p>
        </p:txBody>
      </p:sp>
    </p:spTree>
    <p:extLst>
      <p:ext uri="{BB962C8B-B14F-4D97-AF65-F5344CB8AC3E}">
        <p14:creationId xmlns:p14="http://schemas.microsoft.com/office/powerpoint/2010/main" val="930194162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72BEF-3C87-488D-AD9C-0CEDEE3BD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High-level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169F4-D6D4-41D2-83D4-F84FAFAC15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9875520" cy="4023360"/>
          </a:xfrm>
        </p:spPr>
        <p:txBody>
          <a:bodyPr/>
          <a:lstStyle/>
          <a:p>
            <a:r>
              <a:rPr lang="en-GB" dirty="0"/>
              <a:t>Simplest form: determining if text is positive or negative in sentiment</a:t>
            </a:r>
          </a:p>
          <a:p>
            <a:r>
              <a:rPr lang="en-GB" dirty="0"/>
              <a:t>More advanced: determining actual emotion (anger, confusion, joy, etc.)</a:t>
            </a:r>
          </a:p>
          <a:p>
            <a:endParaRPr lang="en-GB" dirty="0"/>
          </a:p>
          <a:p>
            <a:r>
              <a:rPr lang="en-GB" dirty="0"/>
              <a:t>Two approaches:</a:t>
            </a:r>
          </a:p>
          <a:p>
            <a:pPr lvl="1"/>
            <a:r>
              <a:rPr lang="en-GB" dirty="0"/>
              <a:t>Unsupervised: works for any text data</a:t>
            </a:r>
          </a:p>
          <a:p>
            <a:pPr lvl="1"/>
            <a:r>
              <a:rPr lang="en-GB" dirty="0"/>
              <a:t>Supervised: requires human labels of overall sentiment</a:t>
            </a:r>
          </a:p>
          <a:p>
            <a:pPr lvl="1"/>
            <a:endParaRPr lang="en-GB" dirty="0"/>
          </a:p>
          <a:p>
            <a:r>
              <a:rPr lang="en-GB" dirty="0"/>
              <a:t>We will keep things simple…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E7385F6-3451-49B4-8FD3-D202DD85E885}"/>
              </a:ext>
            </a:extLst>
          </p:cNvPr>
          <p:cNvCxnSpPr>
            <a:cxnSpLocks/>
          </p:cNvCxnSpPr>
          <p:nvPr/>
        </p:nvCxnSpPr>
        <p:spPr>
          <a:xfrm>
            <a:off x="1433146" y="2716823"/>
            <a:ext cx="837027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BF5AD3A-66E7-47B0-83DA-30A62B0F7BAF}"/>
              </a:ext>
            </a:extLst>
          </p:cNvPr>
          <p:cNvCxnSpPr>
            <a:cxnSpLocks/>
          </p:cNvCxnSpPr>
          <p:nvPr/>
        </p:nvCxnSpPr>
        <p:spPr>
          <a:xfrm>
            <a:off x="1647095" y="4355123"/>
            <a:ext cx="579719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93266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0CDB3-8ABD-4711-9C86-A78DDE256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Basic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FB2B1-99AC-4B34-BF88-31892F89DF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725906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GB" sz="3600" dirty="0"/>
              <a:t>“I love pizza”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8B5A69-B1CA-4482-97AA-41965B3BD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637674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GB" sz="3600" dirty="0"/>
              <a:t>“This film is boring”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0C2CC1-55E1-4EBB-ABD7-182851B0CC3D}"/>
              </a:ext>
            </a:extLst>
          </p:cNvPr>
          <p:cNvSpPr txBox="1"/>
          <p:nvPr/>
        </p:nvSpPr>
        <p:spPr>
          <a:xfrm>
            <a:off x="2173705" y="2550331"/>
            <a:ext cx="770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[0]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53F757-12AD-4A28-8D4C-580F205B016A}"/>
              </a:ext>
            </a:extLst>
          </p:cNvPr>
          <p:cNvSpPr txBox="1"/>
          <p:nvPr/>
        </p:nvSpPr>
        <p:spPr>
          <a:xfrm>
            <a:off x="2743582" y="2550331"/>
            <a:ext cx="770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92D050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[+0.8]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41F17D-4476-449A-8371-F20295683C01}"/>
              </a:ext>
            </a:extLst>
          </p:cNvPr>
          <p:cNvSpPr txBox="1"/>
          <p:nvPr/>
        </p:nvSpPr>
        <p:spPr>
          <a:xfrm>
            <a:off x="3698469" y="2550331"/>
            <a:ext cx="770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92D050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[+0.1]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DA37E7-40EE-420F-B63A-53FF70A37A44}"/>
              </a:ext>
            </a:extLst>
          </p:cNvPr>
          <p:cNvSpPr txBox="1"/>
          <p:nvPr/>
        </p:nvSpPr>
        <p:spPr>
          <a:xfrm>
            <a:off x="7050697" y="2546502"/>
            <a:ext cx="770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[0]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B623A7-EFE5-4D68-A6AB-231B9CD138F2}"/>
              </a:ext>
            </a:extLst>
          </p:cNvPr>
          <p:cNvSpPr txBox="1"/>
          <p:nvPr/>
        </p:nvSpPr>
        <p:spPr>
          <a:xfrm>
            <a:off x="7831910" y="2550331"/>
            <a:ext cx="824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92D050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[+0.1]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4A60E6-9B57-46C3-96B5-D4F5B969CE4F}"/>
              </a:ext>
            </a:extLst>
          </p:cNvPr>
          <p:cNvSpPr txBox="1"/>
          <p:nvPr/>
        </p:nvSpPr>
        <p:spPr>
          <a:xfrm>
            <a:off x="9272606" y="2550331"/>
            <a:ext cx="770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[-0.7]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F95CB5-E721-439F-9E4D-26DD099235F3}"/>
              </a:ext>
            </a:extLst>
          </p:cNvPr>
          <p:cNvSpPr txBox="1"/>
          <p:nvPr/>
        </p:nvSpPr>
        <p:spPr>
          <a:xfrm>
            <a:off x="8489446" y="2550331"/>
            <a:ext cx="770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[0]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43C16A-B0A5-4F1F-8DD5-CAA9CB5D29BD}"/>
              </a:ext>
            </a:extLst>
          </p:cNvPr>
          <p:cNvSpPr txBox="1"/>
          <p:nvPr/>
        </p:nvSpPr>
        <p:spPr>
          <a:xfrm>
            <a:off x="2808151" y="3559206"/>
            <a:ext cx="1410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rgbClr val="92D050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[+0.3]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6B44D4-DC89-4594-B2FE-413FB81C04B3}"/>
              </a:ext>
            </a:extLst>
          </p:cNvPr>
          <p:cNvSpPr txBox="1"/>
          <p:nvPr/>
        </p:nvSpPr>
        <p:spPr>
          <a:xfrm>
            <a:off x="7939600" y="3559205"/>
            <a:ext cx="1410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accent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[-0.15]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A4071FE-B88C-4AE3-A138-CE398E1E45AF}"/>
              </a:ext>
            </a:extLst>
          </p:cNvPr>
          <p:cNvCxnSpPr>
            <a:cxnSpLocks/>
          </p:cNvCxnSpPr>
          <p:nvPr/>
        </p:nvCxnSpPr>
        <p:spPr>
          <a:xfrm>
            <a:off x="3513602" y="2935887"/>
            <a:ext cx="1" cy="5912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C9F9A41-EDEF-4ACA-97C2-F7B063A92F07}"/>
              </a:ext>
            </a:extLst>
          </p:cNvPr>
          <p:cNvCxnSpPr>
            <a:cxnSpLocks/>
          </p:cNvCxnSpPr>
          <p:nvPr/>
        </p:nvCxnSpPr>
        <p:spPr>
          <a:xfrm>
            <a:off x="8645050" y="2935887"/>
            <a:ext cx="1" cy="5912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74603677-6A8C-4AEE-8D1B-5BAD4BCB82FD}"/>
              </a:ext>
            </a:extLst>
          </p:cNvPr>
          <p:cNvSpPr txBox="1">
            <a:spLocks/>
          </p:cNvSpPr>
          <p:nvPr/>
        </p:nvSpPr>
        <p:spPr>
          <a:xfrm>
            <a:off x="1143000" y="4724399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But how do we determine the individual scores?</a:t>
            </a:r>
          </a:p>
          <a:p>
            <a:pPr lvl="1"/>
            <a:r>
              <a:rPr lang="en-GB" dirty="0"/>
              <a:t>We use an existing </a:t>
            </a:r>
            <a:r>
              <a:rPr lang="en-GB" i="1" dirty="0"/>
              <a:t>lexicon</a:t>
            </a:r>
            <a:r>
              <a:rPr lang="en-GB" dirty="0"/>
              <a:t>, e.g. Bing, AFINN</a:t>
            </a:r>
          </a:p>
          <a:p>
            <a:pPr lvl="1"/>
            <a:r>
              <a:rPr lang="en-GB" dirty="0"/>
              <a:t>In other words, it’s already done for us</a:t>
            </a:r>
          </a:p>
          <a:p>
            <a:pPr lvl="1"/>
            <a:endParaRPr lang="en-GB" dirty="0"/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B06E27F6-A8A0-47A6-B01A-776AD7074DB8}"/>
              </a:ext>
            </a:extLst>
          </p:cNvPr>
          <p:cNvSpPr txBox="1">
            <a:spLocks/>
          </p:cNvSpPr>
          <p:nvPr/>
        </p:nvSpPr>
        <p:spPr>
          <a:xfrm>
            <a:off x="6506937" y="6055132"/>
            <a:ext cx="5380282" cy="4935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sz="1600" dirty="0">
                <a:solidFill>
                  <a:schemeClr val="accent3"/>
                </a:solidFill>
              </a:rPr>
              <a:t>This is a over-simplification but the general idea is accurate</a:t>
            </a:r>
          </a:p>
        </p:txBody>
      </p:sp>
    </p:spTree>
    <p:extLst>
      <p:ext uri="{BB962C8B-B14F-4D97-AF65-F5344CB8AC3E}">
        <p14:creationId xmlns:p14="http://schemas.microsoft.com/office/powerpoint/2010/main" val="62672427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theme/theme1.xml><?xml version="1.0" encoding="utf-8"?>
<a:theme xmlns:a="http://schemas.openxmlformats.org/drawingml/2006/main" name="Basis">
  <a:themeElements>
    <a:clrScheme name="Custom 3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23094E"/>
      </a:accent1>
      <a:accent2>
        <a:srgbClr val="006CB7"/>
      </a:accent2>
      <a:accent3>
        <a:srgbClr val="B2C4FF"/>
      </a:accent3>
      <a:accent4>
        <a:srgbClr val="E0E0EA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1868</TotalTime>
  <Words>811</Words>
  <Application>Microsoft Office PowerPoint</Application>
  <PresentationFormat>Widescreen</PresentationFormat>
  <Paragraphs>198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Calibri</vt:lpstr>
      <vt:lpstr>Corbel</vt:lpstr>
      <vt:lpstr>inherit</vt:lpstr>
      <vt:lpstr>Roboto Condensed</vt:lpstr>
      <vt:lpstr>Basis</vt:lpstr>
      <vt:lpstr>PREDICTING APPROVAL RATINGS USING SOCIAL MEDIA DATA</vt:lpstr>
      <vt:lpstr>Introduction</vt:lpstr>
      <vt:lpstr>My Background</vt:lpstr>
      <vt:lpstr>Objective</vt:lpstr>
      <vt:lpstr>Why Reddit?</vt:lpstr>
      <vt:lpstr>Data Source in Numbers</vt:lpstr>
      <vt:lpstr>Sentiment Analysis</vt:lpstr>
      <vt:lpstr>The High-level View</vt:lpstr>
      <vt:lpstr>A Basic Example</vt:lpstr>
      <vt:lpstr>Handling Subtleties</vt:lpstr>
      <vt:lpstr>Try It For Yourself</vt:lpstr>
      <vt:lpstr>Data exploration</vt:lpstr>
      <vt:lpstr>Dataset Overview</vt:lpstr>
      <vt:lpstr>Random Sample</vt:lpstr>
      <vt:lpstr>Initial Observations</vt:lpstr>
      <vt:lpstr>Model Building</vt:lpstr>
      <vt:lpstr>Analysis Method</vt:lpstr>
      <vt:lpstr>Results</vt:lpstr>
      <vt:lpstr>Reflection</vt:lpstr>
      <vt:lpstr>The Power of Data Science</vt:lpstr>
      <vt:lpstr>An interesting correlation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APPROVAL RATINGS USING SOCIAL MEDIA DATA</dc:title>
  <dc:creator>Tim Hargreaves</dc:creator>
  <cp:lastModifiedBy>Tim Hargreaves</cp:lastModifiedBy>
  <cp:revision>9</cp:revision>
  <dcterms:created xsi:type="dcterms:W3CDTF">2020-05-01T16:44:41Z</dcterms:created>
  <dcterms:modified xsi:type="dcterms:W3CDTF">2020-05-05T21:35:58Z</dcterms:modified>
</cp:coreProperties>
</file>