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FFC4"/>
    <a:srgbClr val="63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>
        <p:scale>
          <a:sx n="115" d="100"/>
          <a:sy n="115" d="100"/>
        </p:scale>
        <p:origin x="4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043A9-5A28-9F4A-B516-B8EB184D9CB3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CFA26-1728-C24E-A1A1-78DF22F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57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CFA26-1728-C24E-A1A1-78DF22F865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9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97DB-3940-5C4D-B12E-4B3C0F066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18ADA-C5A7-6C4C-AACF-B08CC2065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4E08D-1BE5-154B-BC4E-5DCC0783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A2F9-4CFD-5343-B9ED-0A492F84656D}" type="datetime1">
              <a:rPr lang="en-GB" smtClean="0"/>
              <a:t>03/05/2018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129CC-7126-9E41-AA6B-D33F1497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55529-7DFE-7148-BA4D-A8133DE9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749D-7F63-004F-AD8B-074447EC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9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DFBB-697E-594B-B122-FFB32FF4E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E71A9-4A32-484C-9FBF-5D4D481A8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C5E78-2520-F849-B9B9-BD0279CA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4373-B6D4-BC4A-98FE-0A4127F289A9}" type="datetime1">
              <a:rPr lang="en-GB" smtClean="0"/>
              <a:t>03/05/2018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815F-9496-EE48-8902-426EFF0F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6F011-AAAF-A146-BC08-77523496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749D-7F63-004F-AD8B-074447EC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0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7C24D-38E0-7E43-8CCB-F8B184801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37AE6-E9AF-074D-82C2-AC0064E4E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4FE96-75B7-0B43-A9D5-A4A37225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795D-46E5-8049-A0E7-6427BEE4C509}" type="datetime1">
              <a:rPr lang="en-GB" smtClean="0"/>
              <a:t>03/05/2018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B5E13-1668-8D40-ACBA-C0FB5AE6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7678D-F11F-F34B-A522-143C9586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749D-7F63-004F-AD8B-074447EC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4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D7EC-E336-6F42-A7E8-DDC4607D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27F61-49F0-0844-B0CC-960F5A50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50E8F-0826-A74A-814F-544DC4C2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D3A7-15FC-2344-93BC-8F411AD553AC}" type="datetime1">
              <a:rPr lang="en-GB" smtClean="0"/>
              <a:t>03/05/2018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94D6F-2608-0641-89C8-C4EFDB1B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1C8E1-1976-954C-BA3C-28BF3B2A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749D-7F63-004F-AD8B-074447EC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7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C8CA-5F4B-E14E-8011-8604C7B7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B421C-44E8-9C4C-81B2-B310D9C7D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5E364-31E4-DA43-B3E5-3C878B34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601B-B9AA-2F49-82D0-0A18EFC8730B}" type="datetime1">
              <a:rPr lang="en-GB" smtClean="0"/>
              <a:t>03/05/2018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9540-C96F-5940-BCC2-8C526E10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3751C-9306-3240-B1E4-D82335E9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749D-7F63-004F-AD8B-074447EC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9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B38E-9600-C443-82F9-D627D2E4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F6AC-F3B1-5649-B9CF-9BAC36E89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592-42CB-C34B-897A-0D3A0B18D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22561-657F-8849-96FF-40143B4C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CFC-D5FC-4B46-8076-AF175C416346}" type="datetime1">
              <a:rPr lang="en-GB" smtClean="0"/>
              <a:t>03/05/2018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86AD6-2B10-6040-B000-BADC75A6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0511C-DD22-244E-97ED-0DBF7B88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749D-7F63-004F-AD8B-074447EC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F5AA-F6B1-C148-8971-DB062C0F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226E3-DE1C-CB43-A396-14E9095AE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C4824-F6A6-5145-A09B-5CFC3F531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39385-3212-EE47-A8FF-482DDEECE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14544-73FA-B643-952F-923246BAB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A2F5A-8638-3148-819B-356C6471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8FA9-DA08-0347-ABE6-C603467BFBA3}" type="datetime1">
              <a:rPr lang="en-GB" smtClean="0"/>
              <a:t>03/05/2018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1F3E5-2556-F747-82AF-A7126E85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3341A-A3B4-1541-B78D-2F051358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749D-7F63-004F-AD8B-074447EC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0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710A-BC2D-8D40-855B-2F6411B3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EC507-53D2-F84B-A408-16149F44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CE9F-C2D8-8D47-89A2-C86176085FF2}" type="datetime1">
              <a:rPr lang="en-GB" smtClean="0"/>
              <a:t>03/05/2018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116E4-FDA4-7648-956D-629D5D93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E7CE5-AC33-CC44-907C-E92EA669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749D-7F63-004F-AD8B-074447EC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0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80A31-2F3C-6B4E-8948-122922F5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72F7-EFB7-BC41-B7F2-B52C3811CFF1}" type="datetime1">
              <a:rPr lang="en-GB" smtClean="0"/>
              <a:t>03/05/2018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3320F-BA28-4B4D-A8A4-5115A6D1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2BF0B-08F8-764C-B918-34FAC976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749D-7F63-004F-AD8B-074447EC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0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1788C-A98E-E842-9E5B-600D92E4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5E1B2-5EBF-0044-BFAD-529F6C3E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A71CC-055D-CC41-B3A6-E32D7EE2E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D2F9D-1692-3347-A17E-24C615A3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6BDA-BF17-E847-B70A-452905D2B033}" type="datetime1">
              <a:rPr lang="en-GB" smtClean="0"/>
              <a:t>03/05/2018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8195B-F70B-6542-8382-8FDE82EA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5DBC2-E08E-8446-AAD6-EF4893E5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749D-7F63-004F-AD8B-074447EC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4406-6660-B642-8D9B-D1231BD9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0030F-B05D-7346-8745-3E8595E8B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CE76E-8C96-3C4E-A5A1-304D8FB6F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E2678-59E2-3B4B-A7C0-EA080282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2A99-F217-BF43-AA74-08B699A3F8B8}" type="datetime1">
              <a:rPr lang="en-GB" smtClean="0"/>
              <a:t>03/05/2018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4CB5D-D4DB-AD4E-BED8-AA855125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D336C-595F-654D-9F9C-CD75F6F5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749D-7F63-004F-AD8B-074447EC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5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674AD-D816-104D-B370-73B1CC5E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24E63-3896-E146-A65D-9A93C7AE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B2A53-D29A-814D-A2FB-F345F7A2B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2B966-E971-B342-8C8E-30E3A793FF6F}" type="datetime1">
              <a:rPr lang="en-GB" smtClean="0"/>
              <a:t>03/05/2018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86272-D2DD-CF4C-9C7D-241A96892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882D0-392E-B34C-89FD-5DCF8FA49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0749D-7F63-004F-AD8B-074447EC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3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A489146-5025-7042-8642-BFC1AC2A7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391" y="651853"/>
            <a:ext cx="2775175" cy="27647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D6EC01-E4E9-9C43-BFAB-814E33769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337" y="3646386"/>
            <a:ext cx="2778906" cy="29216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5305F1-A5CB-A14F-8AF1-240BAB4B7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900" y="586828"/>
            <a:ext cx="2899708" cy="28613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C0F9EAF-DB8D-524B-9CFC-A073E9F41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018" y="3646385"/>
            <a:ext cx="2867471" cy="28324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E33F8D7-44C1-E34B-8DC1-82E0B5E8BB7C}"/>
              </a:ext>
            </a:extLst>
          </p:cNvPr>
          <p:cNvSpPr txBox="1"/>
          <p:nvPr/>
        </p:nvSpPr>
        <p:spPr>
          <a:xfrm>
            <a:off x="0" y="104308"/>
            <a:ext cx="121023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DIGITAL PAYMENT MARKET IN THAILAND </a:t>
            </a:r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7F4D8D30-6C2A-8643-951A-12E885E8C177}"/>
              </a:ext>
            </a:extLst>
          </p:cNvPr>
          <p:cNvSpPr/>
          <p:nvPr/>
        </p:nvSpPr>
        <p:spPr>
          <a:xfrm>
            <a:off x="0" y="774649"/>
            <a:ext cx="1398494" cy="663857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Market</a:t>
            </a:r>
            <a:r>
              <a:rPr lang="en-US" dirty="0"/>
              <a:t> </a:t>
            </a:r>
          </a:p>
        </p:txBody>
      </p:sp>
      <p:sp>
        <p:nvSpPr>
          <p:cNvPr id="25" name="Pentagon 24">
            <a:extLst>
              <a:ext uri="{FF2B5EF4-FFF2-40B4-BE49-F238E27FC236}">
                <a16:creationId xmlns:a16="http://schemas.microsoft.com/office/drawing/2014/main" id="{927267BF-B115-C347-8188-5991D073A3A3}"/>
              </a:ext>
            </a:extLst>
          </p:cNvPr>
          <p:cNvSpPr/>
          <p:nvPr/>
        </p:nvSpPr>
        <p:spPr>
          <a:xfrm>
            <a:off x="0" y="2535156"/>
            <a:ext cx="1504393" cy="745133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Trends </a:t>
            </a:r>
          </a:p>
        </p:txBody>
      </p:sp>
      <p:sp>
        <p:nvSpPr>
          <p:cNvPr id="26" name="Pentagon 25">
            <a:extLst>
              <a:ext uri="{FF2B5EF4-FFF2-40B4-BE49-F238E27FC236}">
                <a16:creationId xmlns:a16="http://schemas.microsoft.com/office/drawing/2014/main" id="{370D5711-2C57-EF45-93D7-DE82EB7C849D}"/>
              </a:ext>
            </a:extLst>
          </p:cNvPr>
          <p:cNvSpPr/>
          <p:nvPr/>
        </p:nvSpPr>
        <p:spPr>
          <a:xfrm>
            <a:off x="-21920" y="4088663"/>
            <a:ext cx="1495313" cy="699247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Drivers and Challenges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857923-A6FD-2642-A78D-050EA7F80888}"/>
              </a:ext>
            </a:extLst>
          </p:cNvPr>
          <p:cNvSpPr txBox="1"/>
          <p:nvPr/>
        </p:nvSpPr>
        <p:spPr>
          <a:xfrm>
            <a:off x="10868566" y="746536"/>
            <a:ext cx="1299469" cy="2492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GB" sz="1200" b="1" dirty="0"/>
              <a:t>E-Commerce value in Thailand for the year 2015 is 2,107,692.88 million baht.</a:t>
            </a:r>
          </a:p>
          <a:p>
            <a:pPr marL="228600" indent="-228600" algn="just">
              <a:buFont typeface="+mj-lt"/>
              <a:buAutoNum type="arabicPeriod"/>
            </a:pPr>
            <a:endParaRPr lang="en-GB" sz="1200" b="1" dirty="0"/>
          </a:p>
          <a:p>
            <a:pPr marL="228600" indent="-228600" algn="just">
              <a:buFont typeface="+mj-lt"/>
              <a:buAutoNum type="arabicPeriod"/>
            </a:pPr>
            <a:r>
              <a:rPr lang="en-GB" sz="1200" b="1" dirty="0"/>
              <a:t>Growth rate increase from 2014 was 3.65%</a:t>
            </a:r>
          </a:p>
          <a:p>
            <a:pPr algn="just"/>
            <a:r>
              <a:rPr lang="en-GB" sz="1200" b="1" dirty="0"/>
              <a:t>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6ED550-D938-E244-A667-4934385EBCFD}"/>
              </a:ext>
            </a:extLst>
          </p:cNvPr>
          <p:cNvSpPr txBox="1"/>
          <p:nvPr/>
        </p:nvSpPr>
        <p:spPr>
          <a:xfrm>
            <a:off x="6255167" y="3646387"/>
            <a:ext cx="186747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GB" sz="1200" b="1" dirty="0"/>
              <a:t>In 2015, E-Commerce value was 58.37% of the total value of E-Commerce.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GB" sz="1200" b="1" dirty="0"/>
              <a:t>The value of B2C E-Commerce was second highest at (22.52%).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GB" sz="1200" b="1" dirty="0"/>
              <a:t>The growth rate of the values of B2B, B2C and B2G commerce was-0.33%, 15.29% and 3.96%, respectively. </a:t>
            </a:r>
          </a:p>
          <a:p>
            <a:pPr marL="228600" indent="-228600" algn="just">
              <a:buFont typeface="+mj-lt"/>
              <a:buAutoNum type="arabicPeriod"/>
            </a:pPr>
            <a:endParaRPr lang="en-US" sz="12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2BE9EA-8C3E-FC48-AD30-3BB66228B3FA}"/>
              </a:ext>
            </a:extLst>
          </p:cNvPr>
          <p:cNvSpPr/>
          <p:nvPr/>
        </p:nvSpPr>
        <p:spPr>
          <a:xfrm>
            <a:off x="6291608" y="740405"/>
            <a:ext cx="184672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GB" sz="1200" b="1" dirty="0"/>
              <a:t>The top 3 industries with the highest value of E-Commerce were;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/>
              <a:t> accommodation industry of 658,909.76 million baht (38.43%).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/>
              <a:t> manufacturing industry of 350,286.83 million baht (20.43%)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/>
              <a:t>the retail and wholesale industry of 325,077.48 million baht (18.96%).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332464-E730-964E-A5E0-FC45040C8171}"/>
              </a:ext>
            </a:extLst>
          </p:cNvPr>
          <p:cNvSpPr txBox="1"/>
          <p:nvPr/>
        </p:nvSpPr>
        <p:spPr>
          <a:xfrm>
            <a:off x="10868567" y="3679925"/>
            <a:ext cx="13234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GB" sz="1200" b="1" dirty="0"/>
              <a:t> The most popular online payment service is e-banking (54.25%), which is a payment method made via Internet banking, mobile banking and ATMs. </a:t>
            </a:r>
            <a:endParaRPr lang="en-US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178281-19E7-474A-892D-B789D0A9671D}"/>
              </a:ext>
            </a:extLst>
          </p:cNvPr>
          <p:cNvSpPr txBox="1"/>
          <p:nvPr/>
        </p:nvSpPr>
        <p:spPr>
          <a:xfrm>
            <a:off x="1482473" y="2168511"/>
            <a:ext cx="17625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1.Funding capital</a:t>
            </a:r>
          </a:p>
          <a:p>
            <a:r>
              <a:rPr lang="en-US" sz="1400" b="1" dirty="0"/>
              <a:t>2.Payment mechanisms</a:t>
            </a:r>
          </a:p>
          <a:p>
            <a:r>
              <a:rPr lang="en-US" sz="1400" b="1" dirty="0"/>
              <a:t>3.Internet Infrastructure.</a:t>
            </a:r>
          </a:p>
          <a:p>
            <a:r>
              <a:rPr lang="en-US" sz="1400" b="1" dirty="0"/>
              <a:t>4.Lack of consumer trust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B90A2E-DF3F-2A4F-8C13-09411B92445A}"/>
              </a:ext>
            </a:extLst>
          </p:cNvPr>
          <p:cNvSpPr txBox="1"/>
          <p:nvPr/>
        </p:nvSpPr>
        <p:spPr>
          <a:xfrm>
            <a:off x="1398494" y="3843644"/>
            <a:ext cx="20499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1.Thriving young population</a:t>
            </a:r>
          </a:p>
          <a:p>
            <a:r>
              <a:rPr lang="en-US" sz="1400" b="1" dirty="0"/>
              <a:t>2.Increase internet speed.</a:t>
            </a:r>
          </a:p>
          <a:p>
            <a:r>
              <a:rPr lang="en-US" sz="1400" b="1" dirty="0"/>
              <a:t>3.GDP growth </a:t>
            </a:r>
          </a:p>
          <a:p>
            <a:r>
              <a:rPr lang="en-US" sz="1400" b="1" dirty="0"/>
              <a:t>4.Lack of store access </a:t>
            </a:r>
          </a:p>
          <a:p>
            <a:r>
              <a:rPr lang="en-US" sz="1400" b="1" dirty="0"/>
              <a:t>5.Condusive payment ecosystem.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BC7DF8-C2D6-894B-8E37-084CED620469}"/>
              </a:ext>
            </a:extLst>
          </p:cNvPr>
          <p:cNvSpPr txBox="1"/>
          <p:nvPr/>
        </p:nvSpPr>
        <p:spPr>
          <a:xfrm>
            <a:off x="1485086" y="774650"/>
            <a:ext cx="15810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1.The digital payment economy in SEA is expected to reach $200 billion by 2025.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40BAC6-D7EB-D34C-9AE1-9D61C0C6BA1F}"/>
              </a:ext>
            </a:extLst>
          </p:cNvPr>
          <p:cNvSpPr/>
          <p:nvPr/>
        </p:nvSpPr>
        <p:spPr>
          <a:xfrm>
            <a:off x="-21920" y="5659526"/>
            <a:ext cx="1148193" cy="117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  260 M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Internet users in SEA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9E6710-1944-8F42-98CA-D74910A5092B}"/>
              </a:ext>
            </a:extLst>
          </p:cNvPr>
          <p:cNvSpPr/>
          <p:nvPr/>
        </p:nvSpPr>
        <p:spPr>
          <a:xfrm>
            <a:off x="1196295" y="5680038"/>
            <a:ext cx="1067910" cy="117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3.8 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Internet users every month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B5D191-55C7-D94E-A747-6F65F3654353}"/>
              </a:ext>
            </a:extLst>
          </p:cNvPr>
          <p:cNvSpPr/>
          <p:nvPr/>
        </p:nvSpPr>
        <p:spPr>
          <a:xfrm>
            <a:off x="2345711" y="5668392"/>
            <a:ext cx="1062307" cy="117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700 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Mobile Connections</a:t>
            </a:r>
          </a:p>
        </p:txBody>
      </p:sp>
    </p:spTree>
    <p:extLst>
      <p:ext uri="{BB962C8B-B14F-4D97-AF65-F5344CB8AC3E}">
        <p14:creationId xmlns:p14="http://schemas.microsoft.com/office/powerpoint/2010/main" val="428192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E42E2-E3D7-8847-9E24-62143C6C0BDC}"/>
              </a:ext>
            </a:extLst>
          </p:cNvPr>
          <p:cNvSpPr txBox="1"/>
          <p:nvPr/>
        </p:nvSpPr>
        <p:spPr>
          <a:xfrm>
            <a:off x="0" y="0"/>
            <a:ext cx="12192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AREA OF OPPORTUNITY FOR DIGITAL PAYMENT MARKETS IN THAILAND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413A6-947A-9747-ADB1-EA43818541D7}"/>
              </a:ext>
            </a:extLst>
          </p:cNvPr>
          <p:cNvSpPr txBox="1"/>
          <p:nvPr/>
        </p:nvSpPr>
        <p:spPr>
          <a:xfrm>
            <a:off x="1650380" y="862671"/>
            <a:ext cx="80298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60-70 % of citizens </a:t>
            </a:r>
            <a:r>
              <a:rPr lang="en-US" sz="1400" dirty="0"/>
              <a:t>are </a:t>
            </a:r>
            <a:r>
              <a:rPr lang="en-US" sz="1400" b="1" dirty="0"/>
              <a:t>“unbanked”  </a:t>
            </a:r>
            <a:r>
              <a:rPr lang="en-US" sz="1400" dirty="0"/>
              <a:t>leading to consumers to wary of transacting online.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58 % of citizens in SEA have expressed concerns </a:t>
            </a:r>
            <a:r>
              <a:rPr lang="en-US" sz="1400" b="1" dirty="0"/>
              <a:t>over financial information being shared online</a:t>
            </a:r>
            <a:r>
              <a:rPr lang="en-US" sz="14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/>
              <a:t>Lack </a:t>
            </a:r>
            <a:r>
              <a:rPr lang="en-GB" sz="1400" dirty="0"/>
              <a:t>the infrastructure that supports the online commerce craze such </a:t>
            </a:r>
            <a:r>
              <a:rPr lang="en-GB" sz="1400" b="1" dirty="0"/>
              <a:t>as a strong logistics network </a:t>
            </a:r>
            <a:r>
              <a:rPr lang="en-GB" sz="1400" dirty="0"/>
              <a:t>and </a:t>
            </a:r>
            <a:r>
              <a:rPr lang="en-GB" sz="1400" b="1" dirty="0"/>
              <a:t>stable Internet </a:t>
            </a:r>
            <a:r>
              <a:rPr lang="en-GB" sz="1400" dirty="0"/>
              <a:t>connection, mainly in rural areas</a:t>
            </a:r>
            <a:endParaRPr lang="en-US" sz="1400" dirty="0"/>
          </a:p>
          <a:p>
            <a:endParaRPr lang="en-GB" sz="1200" dirty="0"/>
          </a:p>
          <a:p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DA7246-0EF9-3D42-8E56-B8B37B1F7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3434" y="0"/>
            <a:ext cx="2278566" cy="1725342"/>
          </a:xfrm>
          <a:prstGeom prst="rect">
            <a:avLst/>
          </a:prstGeom>
        </p:spPr>
      </p:pic>
      <p:sp>
        <p:nvSpPr>
          <p:cNvPr id="9" name="Pentagon 8">
            <a:extLst>
              <a:ext uri="{FF2B5EF4-FFF2-40B4-BE49-F238E27FC236}">
                <a16:creationId xmlns:a16="http://schemas.microsoft.com/office/drawing/2014/main" id="{BD2128BB-3923-EC4A-BDAA-D62F13F56A6D}"/>
              </a:ext>
            </a:extLst>
          </p:cNvPr>
          <p:cNvSpPr/>
          <p:nvPr/>
        </p:nvSpPr>
        <p:spPr>
          <a:xfrm>
            <a:off x="0" y="862671"/>
            <a:ext cx="1650380" cy="635619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CURRENT CHALLENGE </a:t>
            </a:r>
            <a:endParaRPr lang="en-US" b="1" dirty="0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C115C370-1E45-BA4B-BCCC-01E02AF0833E}"/>
              </a:ext>
            </a:extLst>
          </p:cNvPr>
          <p:cNvSpPr/>
          <p:nvPr/>
        </p:nvSpPr>
        <p:spPr>
          <a:xfrm>
            <a:off x="0" y="2168987"/>
            <a:ext cx="1784195" cy="767865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CURRENT OPPORTUNITY 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EEB7FADC-42E5-5A4A-8E29-7465DAD84843}"/>
              </a:ext>
            </a:extLst>
          </p:cNvPr>
          <p:cNvSpPr/>
          <p:nvPr/>
        </p:nvSpPr>
        <p:spPr>
          <a:xfrm>
            <a:off x="0" y="3995854"/>
            <a:ext cx="1650380" cy="635619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POTENTIAL BENEFITS 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80145E43-DE59-3A42-AE58-E32F56420EC3}"/>
              </a:ext>
            </a:extLst>
          </p:cNvPr>
          <p:cNvSpPr/>
          <p:nvPr/>
        </p:nvSpPr>
        <p:spPr>
          <a:xfrm>
            <a:off x="0" y="5472791"/>
            <a:ext cx="1650380" cy="635619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LIMITATIONS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3E4CDA-B94C-4740-BD35-9B99DCB6C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3434" y="2217874"/>
            <a:ext cx="2278566" cy="19853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EFD8F9-404D-1F40-9845-07EA1A803A96}"/>
              </a:ext>
            </a:extLst>
          </p:cNvPr>
          <p:cNvSpPr txBox="1"/>
          <p:nvPr/>
        </p:nvSpPr>
        <p:spPr>
          <a:xfrm>
            <a:off x="1650381" y="2114782"/>
            <a:ext cx="83968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With Amazon reportedly eyeing the region for their next expansion plan, analysts predict that the number of online and </a:t>
            </a:r>
            <a:r>
              <a:rPr lang="en-GB" sz="1400" b="1" dirty="0"/>
              <a:t>online retails </a:t>
            </a:r>
            <a:r>
              <a:rPr lang="en-GB" sz="1400" dirty="0"/>
              <a:t>tie-ups </a:t>
            </a:r>
            <a:r>
              <a:rPr lang="en-GB" sz="1400" b="1" dirty="0"/>
              <a:t>is only going to grow in the future</a:t>
            </a:r>
            <a:r>
              <a:rPr lang="en-GB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Minimarket chains </a:t>
            </a:r>
            <a:r>
              <a:rPr lang="en-GB" sz="1400" dirty="0"/>
              <a:t>can step in to help as they typically operates many </a:t>
            </a:r>
            <a:r>
              <a:rPr lang="en-GB" sz="1400" b="1" dirty="0"/>
              <a:t>24 hour- stores in close proximity</a:t>
            </a:r>
            <a:r>
              <a:rPr lang="en-GB" sz="1400" dirty="0"/>
              <a:t> to most shoppers’ homes, analysts said.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 7–11 is the largest convenience chain in Thailand with over 9,000 stores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THUS THE CURRENT AREA OF OPPORTUNITY FOR E-COMMERCE IS TO WORK WITH CONVENIENCE STORES. 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endParaRPr lang="en-GB" sz="1400" dirty="0"/>
          </a:p>
          <a:p>
            <a:endParaRPr lang="en-US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72A529-14DD-3F44-96C1-0E354EF32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3434" y="4695788"/>
            <a:ext cx="2278566" cy="21486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5372432-E380-5747-890F-CB976F407EC4}"/>
              </a:ext>
            </a:extLst>
          </p:cNvPr>
          <p:cNvSpPr txBox="1"/>
          <p:nvPr/>
        </p:nvSpPr>
        <p:spPr>
          <a:xfrm>
            <a:off x="1784195" y="5438770"/>
            <a:ext cx="80623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Technology</a:t>
            </a:r>
            <a:r>
              <a:rPr lang="en-GB" sz="1400" dirty="0"/>
              <a:t> remains the biggest barrier as countries like Thailand and Indonesia still need to strengthen their infrastructure to support the booming digital economy.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Educate and inform people about the changes in the digital economy and </a:t>
            </a:r>
            <a:r>
              <a:rPr lang="en-GB" sz="1400" b="1" dirty="0"/>
              <a:t>convince </a:t>
            </a:r>
            <a:r>
              <a:rPr lang="en-GB" sz="1400" dirty="0"/>
              <a:t>them to move beyond their </a:t>
            </a:r>
            <a:r>
              <a:rPr lang="en-GB" sz="1400" b="1" dirty="0"/>
              <a:t>traditional methods</a:t>
            </a:r>
            <a:r>
              <a:rPr lang="en-GB" sz="1400" dirty="0"/>
              <a:t>. </a:t>
            </a:r>
          </a:p>
          <a:p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39F43D-0FEB-2B46-A901-8533DB7C3628}"/>
              </a:ext>
            </a:extLst>
          </p:cNvPr>
          <p:cNvSpPr txBox="1"/>
          <p:nvPr/>
        </p:nvSpPr>
        <p:spPr>
          <a:xfrm>
            <a:off x="1561171" y="3622887"/>
            <a:ext cx="8218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Capture </a:t>
            </a:r>
            <a:r>
              <a:rPr lang="en-GB" sz="1400" b="1" dirty="0"/>
              <a:t>growth </a:t>
            </a:r>
            <a:r>
              <a:rPr lang="en-GB" sz="1400" dirty="0"/>
              <a:t>beyond the tech-savvy online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Overcome consumer’s fear </a:t>
            </a:r>
            <a:r>
              <a:rPr lang="en-GB" sz="1400" dirty="0"/>
              <a:t>of leakage of financial information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Potential synergy </a:t>
            </a:r>
            <a:r>
              <a:rPr lang="en-GB" sz="1400" dirty="0"/>
              <a:t>between two of the largest sectors i.e. tech and retail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Trend likely to continue in future. With consumers increasingly </a:t>
            </a:r>
            <a:r>
              <a:rPr lang="en-GB" sz="1400" b="1" dirty="0"/>
              <a:t>living ‘on-the go’ lifestyles </a:t>
            </a:r>
            <a:r>
              <a:rPr lang="en-GB" sz="1400" dirty="0"/>
              <a:t>and rising traffic congestion in many cities.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number of minimarket and convenience stores in the region is predicted to </a:t>
            </a:r>
            <a:r>
              <a:rPr lang="en-GB" sz="1400" b="1" dirty="0"/>
              <a:t>grow more than 10% </a:t>
            </a:r>
            <a:r>
              <a:rPr lang="en-GB" sz="1400" dirty="0"/>
              <a:t>annually from </a:t>
            </a:r>
            <a:r>
              <a:rPr lang="en-GB" sz="1400" b="1" dirty="0"/>
              <a:t>over 225,000 stores currently</a:t>
            </a:r>
            <a:r>
              <a:rPr lang="en-GB" sz="1400" dirty="0"/>
              <a:t> indicating a huge scope for increased sales and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1791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5942</TotalTime>
  <Words>528</Words>
  <Application>Microsoft Macintosh PowerPoint</Application>
  <PresentationFormat>Widescreen</PresentationFormat>
  <Paragraphs>58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Agarwal, Bhavika</dc:creator>
  <cp:lastModifiedBy>Agarwal, Bhavika</cp:lastModifiedBy>
  <cp:revision>15</cp:revision>
  <dcterms:created xsi:type="dcterms:W3CDTF">2018-04-29T20:59:30Z</dcterms:created>
  <dcterms:modified xsi:type="dcterms:W3CDTF">2018-05-04T00:02:23Z</dcterms:modified>
</cp:coreProperties>
</file>