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64" r:id="rId30"/>
    <p:sldId id="416" r:id="rId31"/>
    <p:sldId id="400" r:id="rId32"/>
    <p:sldId id="399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Regular Expressions" id="{C26D8618-AB4A-4067-AF04-093F256AA5F8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Backreference Constructs" id="{92EB2F62-5D24-4E9B-89CF-2FD38F155B65}">
          <p14:sldIdLst>
            <p14:sldId id="478"/>
            <p14:sldId id="479"/>
            <p14:sldId id="480"/>
          </p14:sldIdLst>
        </p14:section>
        <p14:section name="RegEx using built-in Regex classes" id="{302A92F4-F2B8-479D-A6E2-EC86D23CB92E}">
          <p14:sldIdLst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7" autoAdjust="0"/>
    <p:restoredTop sz="94533" autoAdjust="0"/>
  </p:normalViewPr>
  <p:slideViewPr>
    <p:cSldViewPr>
      <p:cViewPr varScale="1">
        <p:scale>
          <a:sx n="83" d="100"/>
          <a:sy n="83" d="100"/>
        </p:scale>
        <p:origin x="509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26-Oct-17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26-Oct-17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1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non-digit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5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0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4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26-Oct-17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regex101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slide" Target="slide18.xml"/><Relationship Id="rId3" Type="http://schemas.openxmlformats.org/officeDocument/2006/relationships/image" Target="../media/image10.png"/><Relationship Id="rId7" Type="http://schemas.openxmlformats.org/officeDocument/2006/relationships/slide" Target="slide6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0.png"/><Relationship Id="rId5" Type="http://schemas.openxmlformats.org/officeDocument/2006/relationships/image" Target="../media/image100.png"/><Relationship Id="rId10" Type="http://schemas.openxmlformats.org/officeDocument/2006/relationships/slide" Target="slide15.xml"/><Relationship Id="rId4" Type="http://schemas.openxmlformats.org/officeDocument/2006/relationships/slide" Target="slide4.xml"/><Relationship Id="rId9" Type="http://schemas.openxmlformats.org/officeDocument/2006/relationships/image" Target="../media/image12.png"/><Relationship Id="rId14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4.png"/><Relationship Id="rId4" Type="http://schemas.openxmlformats.org/officeDocument/2006/relationships/hyperlink" Target="http://www.regexteste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r.com/3g8g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00714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Advanced Text Processing with </a:t>
            </a:r>
            <a:r>
              <a:rPr lang="en-US" dirty="0" err="1"/>
              <a:t>RegEx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5013" y="3980256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13554" y="3656573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29" name="image2.jpeg">
            <a:extLst>
              <a:ext uri="{FF2B5EF4-FFF2-40B4-BE49-F238E27FC236}">
                <a16:creationId xmlns:a16="http://schemas.microsoft.com/office/drawing/2014/main" id="{605E5D73-EC43-4AEF-AD4D-6462006567EB}"/>
              </a:ext>
            </a:extLst>
          </p:cNvPr>
          <p:cNvPicPr>
            <a:picLocks/>
          </p:cNvPicPr>
          <p:nvPr/>
        </p:nvPicPr>
        <p:blipFill>
          <a:blip r:embed="rId8" cstate="print">
            <a:extLst/>
          </a:blip>
          <a:srcRect l="2237" r="2237"/>
          <a:stretch>
            <a:fillRect/>
          </a:stretch>
        </p:blipFill>
        <p:spPr>
          <a:xfrm>
            <a:off x="6856412" y="3657600"/>
            <a:ext cx="4709898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4377" y="170630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70852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\+\d*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69553" y="1762720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4232057" y="178503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37" name="Rounded Rectangle 23">
            <a:extLst>
              <a:ext uri="{FF2B5EF4-FFF2-40B4-BE49-F238E27FC236}">
                <a16:creationId xmlns:a16="http://schemas.microsoft.com/office/drawing/2014/main" id="{7EE2EF26-6570-4072-BCE5-851F6EC643C8}"/>
              </a:ext>
            </a:extLst>
          </p:cNvPr>
          <p:cNvSpPr/>
          <p:nvPr/>
        </p:nvSpPr>
        <p:spPr>
          <a:xfrm>
            <a:off x="8543937" y="1762720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3108354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10577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\+\d+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ounded Rectangle 23">
            <a:extLst>
              <a:ext uri="{FF2B5EF4-FFF2-40B4-BE49-F238E27FC236}">
                <a16:creationId xmlns:a16="http://schemas.microsoft.com/office/drawing/2014/main" id="{1A06446F-11DE-4BBF-8605-517C99CD368B}"/>
              </a:ext>
            </a:extLst>
          </p:cNvPr>
          <p:cNvSpPr/>
          <p:nvPr/>
        </p:nvSpPr>
        <p:spPr>
          <a:xfrm>
            <a:off x="5369553" y="3164774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4232057" y="3187085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4480059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82282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\+\d?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ounded Rectangle 23">
            <a:extLst>
              <a:ext uri="{FF2B5EF4-FFF2-40B4-BE49-F238E27FC236}">
                <a16:creationId xmlns:a16="http://schemas.microsoft.com/office/drawing/2014/main" id="{84A3F593-AF05-4B9C-8B43-DDBAF382A980}"/>
              </a:ext>
            </a:extLst>
          </p:cNvPr>
          <p:cNvSpPr/>
          <p:nvPr/>
        </p:nvSpPr>
        <p:spPr>
          <a:xfrm>
            <a:off x="5369553" y="4548054"/>
            <a:ext cx="496259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4232057" y="4558790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4" name="Rounded Rectangle 23">
            <a:extLst>
              <a:ext uri="{FF2B5EF4-FFF2-40B4-BE49-F238E27FC236}">
                <a16:creationId xmlns:a16="http://schemas.microsoft.com/office/drawing/2014/main" id="{6999EB86-7F40-4EB4-B260-E68A646C9ECD}"/>
              </a:ext>
            </a:extLst>
          </p:cNvPr>
          <p:cNvSpPr/>
          <p:nvPr/>
        </p:nvSpPr>
        <p:spPr>
          <a:xfrm>
            <a:off x="8543937" y="4548054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595631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95853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\+\d{3}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ounded Rectangle 23">
            <a:extLst>
              <a:ext uri="{FF2B5EF4-FFF2-40B4-BE49-F238E27FC236}">
                <a16:creationId xmlns:a16="http://schemas.microsoft.com/office/drawing/2014/main" id="{21BD1CAD-9905-439D-A26B-C0D202C7F43C}"/>
              </a:ext>
            </a:extLst>
          </p:cNvPr>
          <p:cNvSpPr/>
          <p:nvPr/>
        </p:nvSpPr>
        <p:spPr>
          <a:xfrm>
            <a:off x="5369553" y="6024305"/>
            <a:ext cx="909327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4232057" y="603504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look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 characters </a:t>
            </a:r>
            <a:r>
              <a:rPr lang="en-US" dirty="0"/>
              <a:t>like new lines, tabs, dots, slashes, brackets,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escaping </a:t>
            </a:r>
            <a:r>
              <a:rPr lang="en-US" dirty="0"/>
              <a:t>in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RegEx</a:t>
            </a:r>
            <a:r>
              <a:rPr lang="en-US" dirty="0"/>
              <a:t> like this: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3541693"/>
            <a:ext cx="10363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	Peter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Phone: +359882042353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84212" y="2526599"/>
            <a:ext cx="2523078" cy="695598"/>
          </a:xfrm>
          <a:prstGeom prst="wedgeRoundRectCallout">
            <a:avLst>
              <a:gd name="adj1" fmla="val -6934"/>
              <a:gd name="adj2" fmla="val 872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a “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</a:t>
            </a:r>
            <a:r>
              <a:rPr lang="en-US" sz="2800" noProof="1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026852" y="2739923"/>
            <a:ext cx="2905760" cy="1058310"/>
          </a:xfrm>
          <a:prstGeom prst="wedgeRoundRectCallout">
            <a:avLst>
              <a:gd name="adj1" fmla="val -71451"/>
              <a:gd name="adj2" fmla="val 46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 line</a:t>
            </a:r>
            <a:r>
              <a:rPr lang="en-US" sz="2800" noProof="1">
                <a:solidFill>
                  <a:srgbClr val="FFFFFF"/>
                </a:solidFill>
              </a:rPr>
              <a:t> comes at the end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2" y="5420380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Name:\t\w+\nPhone:\s*\+\d+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9140" y="3629324"/>
            <a:ext cx="2316480" cy="342899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739140" y="4059853"/>
            <a:ext cx="3995420" cy="353060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1729740" y="3587413"/>
            <a:ext cx="269240" cy="421640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1730692" y="5450860"/>
            <a:ext cx="433388" cy="468683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2733040" y="5450860"/>
            <a:ext cx="391160" cy="468683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2970212" y="3587413"/>
            <a:ext cx="187008" cy="421640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6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the match must start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beginning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line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the match must occur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line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Example – username validation pattern: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Use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multiline matching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flag) to match the end of line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18412" y="2590800"/>
            <a:ext cx="2438400" cy="534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^\w{6,12}$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12812" y="3299431"/>
            <a:ext cx="102870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jeff_butt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too_long_username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!lleg@l_ch@rs</a:t>
            </a:r>
          </a:p>
        </p:txBody>
      </p:sp>
      <p:pic>
        <p:nvPicPr>
          <p:cNvPr id="1026" name="Picture 2" descr="http://to-hatch.co.uk/wp-content/uploads/2011/09/shutterstock_80294515-578x3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16" y="3308170"/>
            <a:ext cx="2755954" cy="182141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968647" y="3391534"/>
            <a:ext cx="216554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1" name="Rounded Rectangle 10"/>
          <p:cNvSpPr/>
          <p:nvPr/>
        </p:nvSpPr>
        <p:spPr>
          <a:xfrm>
            <a:off x="968647" y="4294722"/>
            <a:ext cx="1479740" cy="46632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52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a Full Name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You are given a sequence of words</a:t>
            </a:r>
          </a:p>
          <a:p>
            <a:pPr lvl="1"/>
            <a:r>
              <a:rPr lang="en-US" noProof="1"/>
              <a:t>Find those which are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names</a:t>
            </a:r>
          </a:p>
          <a:p>
            <a:pPr lvl="1"/>
            <a:r>
              <a:rPr lang="en-US" noProof="1"/>
              <a:t>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</a:t>
            </a:r>
            <a:r>
              <a:rPr lang="en-US" noProof="1"/>
              <a:t> consists of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two words </a:t>
            </a:r>
            <a:r>
              <a:rPr lang="en-US" noProof="1"/>
              <a:t>(space-separated)</a:t>
            </a:r>
          </a:p>
          <a:p>
            <a:pPr lvl="2"/>
            <a:r>
              <a:rPr lang="en-US" noProof="1"/>
              <a:t>Word are: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uppercase latin letter </a:t>
            </a:r>
            <a:r>
              <a:rPr lang="en-US" noProof="1"/>
              <a:t>+ several lowercase latim letters</a:t>
            </a:r>
          </a:p>
          <a:p>
            <a:pPr lvl="1"/>
            <a:r>
              <a:rPr lang="en-US" noProof="1"/>
              <a:t>Use online regex matcher like </a:t>
            </a:r>
            <a:r>
              <a:rPr lang="en-US" noProof="1">
                <a:hlinkClick r:id="rId3"/>
              </a:rPr>
              <a:t>RegXr</a:t>
            </a:r>
            <a:r>
              <a:rPr lang="en-US" noProof="1"/>
              <a:t> </a:t>
            </a:r>
            <a:r>
              <a:rPr lang="en-US" dirty="0"/>
              <a:t>or </a:t>
            </a:r>
            <a:r>
              <a:rPr lang="en-US" dirty="0">
                <a:hlinkClick r:id="rId4"/>
              </a:rPr>
              <a:t>Regex101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80" y="1270452"/>
            <a:ext cx="2204132" cy="545467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t="7299"/>
          <a:stretch/>
        </p:blipFill>
        <p:spPr>
          <a:xfrm>
            <a:off x="9909142" y="2133810"/>
            <a:ext cx="1657270" cy="533190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463" y="4576602"/>
            <a:ext cx="10157898" cy="18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349293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\d{2}-(\w{3})-\d{4}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2412" y="2423755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17143" y="2501721"/>
            <a:ext cx="189646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5942012" y="2457749"/>
            <a:ext cx="47085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2" y="3847633"/>
            <a:ext cx="419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^(?:Hi|hello),\s*(\w+)$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42638" y="3847633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Hi, Peter</a:t>
            </a:r>
          </a:p>
        </p:txBody>
      </p:sp>
      <p:sp>
        <p:nvSpPr>
          <p:cNvPr id="23" name="Rounded Rectangle 8"/>
          <p:cNvSpPr/>
          <p:nvPr/>
        </p:nvSpPr>
        <p:spPr>
          <a:xfrm>
            <a:off x="6780531" y="3910308"/>
            <a:ext cx="892810" cy="35631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3" y="5257800"/>
            <a:ext cx="766244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?&lt;day&gt;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?&lt;month&gt;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\w{3})-(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?&lt;year&gt;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311721" y="5253335"/>
            <a:ext cx="204049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27" name="Rounded Rectangle 15"/>
          <p:cNvSpPr/>
          <p:nvPr/>
        </p:nvSpPr>
        <p:spPr>
          <a:xfrm>
            <a:off x="9366897" y="5324355"/>
            <a:ext cx="1896469" cy="32434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/>
          <p:cNvSpPr/>
          <p:nvPr/>
        </p:nvSpPr>
        <p:spPr>
          <a:xfrm>
            <a:off x="9894075" y="5295939"/>
            <a:ext cx="533400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/>
          <p:cNvSpPr/>
          <p:nvPr/>
        </p:nvSpPr>
        <p:spPr>
          <a:xfrm>
            <a:off x="9372229" y="5295939"/>
            <a:ext cx="397183" cy="388801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/>
          <p:cNvSpPr/>
          <p:nvPr/>
        </p:nvSpPr>
        <p:spPr>
          <a:xfrm>
            <a:off x="10555369" y="5295939"/>
            <a:ext cx="71033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4722812" y="2473125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332412" y="3916486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742527" y="5317711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5" y="5427800"/>
            <a:ext cx="8938472" cy="820600"/>
          </a:xfrm>
        </p:spPr>
        <p:txBody>
          <a:bodyPr/>
          <a:lstStyle/>
          <a:p>
            <a:r>
              <a:rPr lang="en-US" noProof="1"/>
              <a:t>Backreferences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82CBA-5231-46D0-BFCE-32F4CD32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05" y="1306683"/>
            <a:ext cx="7698612" cy="37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10316796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(\w+)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[^&gt;]*&gt;.*?&lt;\/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10316796" cy="17704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&lt;b&gt;Regular Expressions&lt;/b&gt; are cool!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&lt;p&gt;I am a paragraph&lt;/p&gt; … some text after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&lt;div&gt;I am a&lt;code&gt;DIV&lt;/code&gt;&lt;/div&gt;!</a:t>
            </a: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1C881377-4590-4528-982A-D6B168A69E59}"/>
              </a:ext>
            </a:extLst>
          </p:cNvPr>
          <p:cNvSpPr/>
          <p:nvPr/>
        </p:nvSpPr>
        <p:spPr>
          <a:xfrm>
            <a:off x="889662" y="3090448"/>
            <a:ext cx="5943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44301DC4-814A-4A90-9FFE-86AF6CD23439}"/>
              </a:ext>
            </a:extLst>
          </p:cNvPr>
          <p:cNvSpPr/>
          <p:nvPr/>
        </p:nvSpPr>
        <p:spPr>
          <a:xfrm>
            <a:off x="889662" y="3624583"/>
            <a:ext cx="528095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031DBFB4-86F6-4EB7-88CB-0567B39BDA91}"/>
              </a:ext>
            </a:extLst>
          </p:cNvPr>
          <p:cNvSpPr/>
          <p:nvPr/>
        </p:nvSpPr>
        <p:spPr>
          <a:xfrm>
            <a:off x="2436812" y="4156172"/>
            <a:ext cx="7467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noProof="1"/>
              <a:t>Playing with RegEx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  <p:pic>
        <p:nvPicPr>
          <p:cNvPr id="6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B8F456D4-A99C-48F0-9FED-E9372D7F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1773402"/>
            <a:ext cx="1976630" cy="19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2.jpeg">
            <a:extLst>
              <a:ext uri="{FF2B5EF4-FFF2-40B4-BE49-F238E27FC236}">
                <a16:creationId xmlns:a16="http://schemas.microsoft.com/office/drawing/2014/main" id="{A9C3A231-9ECB-42BB-BFAC-F75D396048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446212" y="1763242"/>
            <a:ext cx="2462720" cy="1979948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9358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906819"/>
            <a:ext cx="8938472" cy="8206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08787"/>
            <a:ext cx="8938472" cy="719034"/>
          </a:xfrm>
        </p:spPr>
        <p:txBody>
          <a:bodyPr/>
          <a:lstStyle/>
          <a:p>
            <a:r>
              <a:rPr lang="en-US" dirty="0"/>
              <a:t>Using .NET Built-In Regex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132012" y="820060"/>
            <a:ext cx="7924800" cy="3904340"/>
          </a:xfrm>
          <a:prstGeom prst="roundRect">
            <a:avLst>
              <a:gd name="adj" fmla="val 8965"/>
            </a:avLst>
          </a:prstGeom>
        </p:spPr>
      </p:pic>
    </p:spTree>
    <p:extLst>
      <p:ext uri="{BB962C8B-B14F-4D97-AF65-F5344CB8AC3E}">
        <p14:creationId xmlns:p14="http://schemas.microsoft.com/office/powerpoint/2010/main" val="355996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noProof="1"/>
              <a:t># supports a built-in regular expression class: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Regex</a:t>
            </a:r>
          </a:p>
          <a:p>
            <a:pPr lvl="1"/>
            <a:r>
              <a:rPr lang="en-US" sz="3000" noProof="1">
                <a:latin typeface="+mj-lt"/>
                <a:cs typeface="Consolas" panose="020B0609020204030204" pitchFamily="49" charset="0"/>
              </a:rPr>
              <a:t>Located in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namespace</a:t>
            </a: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2629268"/>
            <a:ext cx="10439400" cy="3619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Regex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regex = new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Regex(pattern)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87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13D9572C-B30A-457E-9DF4-B2EF14CED5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2368216"/>
                  </p:ext>
                </p:extLst>
              </p:nvPr>
            </p:nvGraphicFramePr>
            <p:xfrm>
              <a:off x="912812" y="1177558"/>
              <a:ext cx="4232231" cy="2381250"/>
            </p:xfrm>
            <a:graphic>
              <a:graphicData uri="http://schemas.microsoft.com/office/powerpoint/2016/slidezoom">
                <pslz:sldZm>
                  <pslz:sldZmObj sldId="467" cId="983804540">
                    <pslz:zmPr id="{4EEACC97-CBE1-4497-A116-E8F6801B8C5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3D9572C-B30A-457E-9DF4-B2EF14CED5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812" y="1177558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29267C3B-0D2A-4683-B9B5-3CF4A459E2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2446325"/>
                  </p:ext>
                </p:extLst>
              </p:nvPr>
            </p:nvGraphicFramePr>
            <p:xfrm>
              <a:off x="7022775" y="1178962"/>
              <a:ext cx="4232231" cy="2381250"/>
            </p:xfrm>
            <a:graphic>
              <a:graphicData uri="http://schemas.microsoft.com/office/powerpoint/2016/slidezoom">
                <pslz:sldZm>
                  <pslz:sldZmObj sldId="469" cId="290735641">
                    <pslz:zmPr id="{51811658-5223-4EDE-B7B8-3AC2B8E81D6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9267C3B-0D2A-4683-B9B5-3CF4A459E2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2775" y="1178962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FEA3FF0-1942-4D34-A424-F46C0D634A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4033703"/>
                  </p:ext>
                </p:extLst>
              </p:nvPr>
            </p:nvGraphicFramePr>
            <p:xfrm>
              <a:off x="912811" y="3802225"/>
              <a:ext cx="4232231" cy="2381250"/>
            </p:xfrm>
            <a:graphic>
              <a:graphicData uri="http://schemas.microsoft.com/office/powerpoint/2016/slidezoom">
                <pslz:sldZm>
                  <pslz:sldZmObj sldId="478" cId="3587359635">
                    <pslz:zmPr id="{919BB142-2718-4904-AE29-8AB1CF46B434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5FEA3FF0-1942-4D34-A424-F46C0D634A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2811" y="3802225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36622F0A-D70D-4B56-96DC-10AA3B3481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8265377"/>
                  </p:ext>
                </p:extLst>
              </p:nvPr>
            </p:nvGraphicFramePr>
            <p:xfrm>
              <a:off x="7022775" y="3808445"/>
              <a:ext cx="4232231" cy="2381250"/>
            </p:xfrm>
            <a:graphic>
              <a:graphicData uri="http://schemas.microsoft.com/office/powerpoint/2016/slidezoom">
                <pslz:sldZm>
                  <pslz:sldZmObj sldId="481" cId="3559964149">
                    <pslz:zmPr id="{87F36D25-8974-44B0-BC76-5E786A39CBF4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36622F0A-D70D-4B56-96DC-10AA3B3481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2775" y="3808445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Determines whether the text matches given pattern 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743200"/>
            <a:ext cx="10515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\d{4}-\d{2}-\d{2}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containsValidDate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IsMatch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Console.WriteLine(containsValidDate); // True</a:t>
            </a:r>
          </a:p>
        </p:txBody>
      </p:sp>
    </p:spTree>
    <p:extLst>
      <p:ext uri="{BB962C8B-B14F-4D97-AF65-F5344CB8AC3E}">
        <p14:creationId xmlns:p14="http://schemas.microsoft.com/office/powerpoint/2010/main" val="421317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text)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bg-BG" noProof="1">
                <a:cs typeface="Consolas" panose="020B0609020204030204" pitchFamily="49" charset="0"/>
              </a:rPr>
              <a:t>Р</a:t>
            </a:r>
            <a:r>
              <a:rPr lang="en-US" noProof="1">
                <a:cs typeface="Consolas" panose="020B0609020204030204" pitchFamily="49" charset="0"/>
              </a:rPr>
              <a:t>eturns the first match of given pattern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31281"/>
            <a:ext cx="11049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([A-Z][a-z]+): (\d+)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= regex.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Console.WriteLine(match.Groups.Count);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 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Console.WriteLine("Number: {0}", match.Groups[2]); // 123</a:t>
            </a:r>
          </a:p>
        </p:txBody>
      </p:sp>
    </p:spTree>
    <p:extLst>
      <p:ext uri="{BB962C8B-B14F-4D97-AF65-F5344CB8AC3E}">
        <p14:creationId xmlns:p14="http://schemas.microsoft.com/office/powerpoint/2010/main" val="15433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0481"/>
            <a:ext cx="11804822" cy="5570355"/>
          </a:xfrm>
        </p:spPr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text)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returns a collection of matches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871553"/>
            <a:ext cx="10439400" cy="4508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6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MatchCollection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matches = regex.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in 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Branson</a:t>
            </a:r>
          </a:p>
        </p:txBody>
      </p:sp>
    </p:spTree>
    <p:extLst>
      <p:ext uri="{BB962C8B-B14F-4D97-AF65-F5344CB8AC3E}">
        <p14:creationId xmlns:p14="http://schemas.microsoft.com/office/powerpoint/2010/main" val="40448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text, string replacement)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replaces all strings that match the pattern with the provided replacement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382361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regex.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replacement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Nakov: 999, Branson: 999</a:t>
            </a:r>
          </a:p>
        </p:txBody>
      </p:sp>
    </p:spTree>
    <p:extLst>
      <p:ext uri="{BB962C8B-B14F-4D97-AF65-F5344CB8AC3E}">
        <p14:creationId xmlns:p14="http://schemas.microsoft.com/office/powerpoint/2010/main" val="8633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Replace &lt;a&gt; tag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some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/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text</a:t>
            </a:r>
            <a:endParaRPr lang="en-US" dirty="0"/>
          </a:p>
          <a:p>
            <a:pPr lvl="1"/>
            <a:r>
              <a:rPr lang="en-US" dirty="0"/>
              <a:t>Replace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tags in it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[URL]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https://judge.softuni.bg/Contests/Practice/Index/320#4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89012" y="2848906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&lt;a</a:t>
            </a:r>
            <a:r>
              <a:rPr lang="en-US" sz="3000" noProof="1"/>
              <a:t> href="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3000" noProof="1"/>
              <a:t>SoftUni&lt;/a&gt;&lt;/li&gt;&lt;/ul&gt;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834755"/>
            <a:ext cx="653736" cy="515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9012" y="4790278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[URL </a:t>
            </a:r>
            <a:r>
              <a:rPr lang="en-US" sz="3000" noProof="1"/>
              <a:t>href=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noProof="1"/>
              <a:t>SoftUni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[/URL]</a:t>
            </a:r>
            <a:r>
              <a:rPr lang="en-US" sz="3000" noProof="1"/>
              <a:t>&lt;/li&gt;&lt;/ul&gt;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226661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Replace &lt;a&gt; tag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143000"/>
            <a:ext cx="11125200" cy="5223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(text != "end")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pattern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&lt;a.*?href.*?=(.*)&gt;(.*?)&lt;\/a&gt;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replacement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[URL href=$1]$2[/URL]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replaced = Regex.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text, pattern, replacement);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Console.WriteLine(replaced);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text)</a:t>
            </a:r>
            <a:r>
              <a:rPr lang="en-US" noProof="1">
                <a:latin typeface="+mj-lt"/>
              </a:rPr>
              <a:t> –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noProof="1">
                <a:latin typeface="+mj-lt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819400"/>
            <a:ext cx="10744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pattern = 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@"\s+"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string[] results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Split(text, pattern)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// 1, 2, 3, 4</a:t>
            </a:r>
          </a:p>
        </p:txBody>
      </p:sp>
    </p:spTree>
    <p:extLst>
      <p:ext uri="{BB962C8B-B14F-4D97-AF65-F5344CB8AC3E}">
        <p14:creationId xmlns:p14="http://schemas.microsoft.com/office/powerpoint/2010/main" val="5451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noProof="1"/>
              <a:t>Built-in RegEx .NET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AFF82-5FB7-4C06-9102-06C6F65F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  <p:pic>
        <p:nvPicPr>
          <p:cNvPr id="7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3B8C78F2-946D-43C6-81C9-1719B91C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1773402"/>
            <a:ext cx="1976630" cy="19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2.jpeg">
            <a:extLst>
              <a:ext uri="{FF2B5EF4-FFF2-40B4-BE49-F238E27FC236}">
                <a16:creationId xmlns:a16="http://schemas.microsoft.com/office/drawing/2014/main" id="{13F6F8F7-8D61-496F-8BD8-676690C70C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446212" y="1763242"/>
            <a:ext cx="2462720" cy="1979948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15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428000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000" dirty="0"/>
              <a:t>describe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sz="3000" dirty="0"/>
              <a:t> for </a:t>
            </a:r>
            <a:br>
              <a:rPr lang="en-US" sz="3000" dirty="0"/>
            </a:br>
            <a:r>
              <a:rPr lang="en-US" sz="3000" dirty="0"/>
              <a:t>searching through text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/>
              <a:t>Define special characters, operators and </a:t>
            </a:r>
            <a:br>
              <a:rPr lang="en-US" sz="3000" dirty="0"/>
            </a:br>
            <a:r>
              <a:rPr lang="en-US" sz="3000" dirty="0"/>
              <a:t>constructs for building complex pattern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/>
              <a:t>Can utilize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character classes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quantifiers </a:t>
            </a:r>
            <a:r>
              <a:rPr lang="en-US" sz="3000" dirty="0"/>
              <a:t>and more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000" dirty="0"/>
              <a:t>Using </a:t>
            </a:r>
            <a:r>
              <a:rPr lang="en-US" sz="3000" dirty="0" err="1"/>
              <a:t>RegEx</a:t>
            </a:r>
            <a:r>
              <a:rPr lang="en-US" sz="3000" dirty="0"/>
              <a:t> in C#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Matching</a:t>
            </a:r>
            <a:r>
              <a:rPr lang="en-US" sz="3000" dirty="0"/>
              <a:t> strings,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separating</a:t>
            </a:r>
            <a:r>
              <a:rPr lang="en-US" sz="3000" dirty="0"/>
              <a:t> by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match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Splitting</a:t>
            </a:r>
            <a:r>
              <a:rPr lang="en-US" sz="3000" dirty="0"/>
              <a:t> by </a:t>
            </a:r>
            <a:r>
              <a:rPr lang="en-US" sz="3000" dirty="0" err="1"/>
              <a:t>RegEx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016CB2-F539-4FF2-B4C3-B683CD741E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3"/>
          <a:stretch/>
        </p:blipFill>
        <p:spPr>
          <a:xfrm>
            <a:off x="7237412" y="4807320"/>
            <a:ext cx="4419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Objects &amp;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098667"/>
            <a:ext cx="8938472" cy="8206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035435"/>
            <a:ext cx="8938472" cy="1365365"/>
          </a:xfrm>
        </p:spPr>
        <p:txBody>
          <a:bodyPr/>
          <a:lstStyle/>
          <a:p>
            <a:r>
              <a:rPr lang="en-US" dirty="0"/>
              <a:t>RegEx Language Syntax, Character Classes, Quantifiers, Anchors, Groups</a:t>
            </a:r>
          </a:p>
        </p:txBody>
      </p:sp>
      <p:pic>
        <p:nvPicPr>
          <p:cNvPr id="14" name="image2.jpeg"/>
          <p:cNvPicPr>
            <a:picLocks noGrp="1"/>
          </p:cNvPicPr>
          <p:nvPr>
            <p:ph type="pic" sz="quarter" idx="4294967295"/>
          </p:nvPr>
        </p:nvPicPr>
        <p:blipFill>
          <a:blip r:embed="rId3" cstate="print">
            <a:extLst/>
          </a:blip>
          <a:srcRect l="2237" r="2237"/>
          <a:stretch>
            <a:fillRect/>
          </a:stretch>
        </p:blipFill>
        <p:spPr>
          <a:xfrm>
            <a:off x="2823313" y="838200"/>
            <a:ext cx="6083410" cy="293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/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matches non-empty sequence of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matches a capital + small letters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whitespace (non-empty)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non-whitespace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r>
              <a:rPr lang="en-US" sz="3200" dirty="0"/>
              <a:t>, </a:t>
            </a:r>
            <a:r>
              <a:rPr lang="en-US" sz="3200" dirty="0">
                <a:hlinkClick r:id="rId4"/>
              </a:rPr>
              <a:t>regextester.com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pic>
        <p:nvPicPr>
          <p:cNvPr id="21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4341B6DC-8542-4075-951D-80F83933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3721810"/>
            <a:ext cx="1923649" cy="1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2.jpeg">
            <a:extLst>
              <a:ext uri="{FF2B5EF4-FFF2-40B4-BE49-F238E27FC236}">
                <a16:creationId xmlns:a16="http://schemas.microsoft.com/office/drawing/2014/main" id="{AB8EA9A1-A7EF-4669-96EC-7EBA1715AA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8543370" y="1295400"/>
            <a:ext cx="2979891" cy="1724442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1A18CB-8E47-4759-B05F-C4065F20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23" y="5059219"/>
            <a:ext cx="8938472" cy="820600"/>
          </a:xfrm>
        </p:spPr>
        <p:txBody>
          <a:bodyPr/>
          <a:lstStyle/>
          <a:p>
            <a:r>
              <a:rPr lang="en-US" dirty="0"/>
              <a:t>Playing with </a:t>
            </a:r>
            <a:r>
              <a:rPr lang="en-US" dirty="0">
                <a:hlinkClick r:id="rId2"/>
              </a:rPr>
              <a:t>regexr.com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78A91D-35FF-43E3-AE54-6C353DC3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223" y="5941144"/>
            <a:ext cx="8938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0EB710-8323-4F92-9673-0A0CFD2B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55" y="914400"/>
            <a:ext cx="6763810" cy="3850728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73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8112" y="26670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\.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112" y="3975633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6524" y="4685701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6524" y="5395769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eorgiev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  <a:r>
              <a:rPr lang="en-US" sz="3200" noProof="1">
                <a:latin typeface="Consolas" panose="020B0609020204030204" pitchFamily="49" charset="0"/>
              </a:rPr>
              <a:t> …  </a:t>
            </a:r>
            <a:endParaRPr lang="en-US" sz="32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024" y="3316069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</a:t>
            </a:r>
          </a:p>
        </p:txBody>
      </p:sp>
      <p:sp>
        <p:nvSpPr>
          <p:cNvPr id="18" name="Rounded Rectangle 5"/>
          <p:cNvSpPr/>
          <p:nvPr/>
        </p:nvSpPr>
        <p:spPr>
          <a:xfrm>
            <a:off x="1440496" y="4053678"/>
            <a:ext cx="6428424" cy="444063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ounded Rectangle 5"/>
          <p:cNvSpPr/>
          <p:nvPr/>
        </p:nvSpPr>
        <p:spPr>
          <a:xfrm>
            <a:off x="1440497" y="4779219"/>
            <a:ext cx="5961063" cy="455122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5"/>
          <p:cNvSpPr/>
          <p:nvPr/>
        </p:nvSpPr>
        <p:spPr>
          <a:xfrm>
            <a:off x="3449780" y="5478181"/>
            <a:ext cx="6608620" cy="467360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9F669-A48D-469A-8F30-B533FA4A160D}"/>
              </a:ext>
            </a:extLst>
          </p:cNvPr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your regex here: </a:t>
            </a:r>
            <a:r>
              <a:rPr lang="en-US" dirty="0">
                <a:hlinkClick r:id="rId2"/>
              </a:rPr>
              <a:t>http://regexr.com/3g8gc</a:t>
            </a:r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8" grpId="0" animBg="1"/>
      <p:bldP spid="19" grpId="0" animBg="1"/>
      <p:bldP spid="20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/>
              <a:t> 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/>
              <a:t> – matches any character that is not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/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10287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node.js v0.12.2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1" y="3606225"/>
            <a:ext cx="10287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Abraham Lincoln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10363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1519 Leonardo da Vinci died at the age of 67.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24560" y="2076049"/>
            <a:ext cx="296284" cy="4318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2164080" y="2076050"/>
            <a:ext cx="318453" cy="431800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2914332" y="2076049"/>
            <a:ext cx="307859" cy="4318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640" y="3694612"/>
            <a:ext cx="296284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1558620" y="5302859"/>
            <a:ext cx="939151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id="{F0CABE6B-1EE6-4FB6-AF94-4DE9578BC9D5}"/>
              </a:ext>
            </a:extLst>
          </p:cNvPr>
          <p:cNvSpPr/>
          <p:nvPr/>
        </p:nvSpPr>
        <p:spPr>
          <a:xfrm>
            <a:off x="10329933" y="5302859"/>
            <a:ext cx="558151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8A6D7E8E-1F3D-466A-9D7F-75F13E5D0D0E}"/>
              </a:ext>
            </a:extLst>
          </p:cNvPr>
          <p:cNvSpPr/>
          <p:nvPr/>
        </p:nvSpPr>
        <p:spPr>
          <a:xfrm>
            <a:off x="146145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A457F7-D05C-471C-B470-D1DA86C79CB3}"/>
              </a:ext>
            </a:extLst>
          </p:cNvPr>
          <p:cNvSpPr/>
          <p:nvPr/>
        </p:nvSpPr>
        <p:spPr>
          <a:xfrm>
            <a:off x="194258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E0E685E-7BE8-4FAF-8239-4C917421A277}"/>
              </a:ext>
            </a:extLst>
          </p:cNvPr>
          <p:cNvSpPr/>
          <p:nvPr/>
        </p:nvSpPr>
        <p:spPr>
          <a:xfrm>
            <a:off x="244911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DF45CACF-577C-4C52-863F-314A5D1E8A81}"/>
              </a:ext>
            </a:extLst>
          </p:cNvPr>
          <p:cNvSpPr/>
          <p:nvPr/>
        </p:nvSpPr>
        <p:spPr>
          <a:xfrm>
            <a:off x="2955642" y="3694612"/>
            <a:ext cx="22940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B4A15921-BD02-4625-ACA0-51DDB4EB631E}"/>
              </a:ext>
            </a:extLst>
          </p:cNvPr>
          <p:cNvSpPr/>
          <p:nvPr/>
        </p:nvSpPr>
        <p:spPr>
          <a:xfrm>
            <a:off x="3213620" y="3694612"/>
            <a:ext cx="214172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13B0AEC8-DCA2-49B5-9D26-1DABBF7B760C}"/>
              </a:ext>
            </a:extLst>
          </p:cNvPr>
          <p:cNvSpPr/>
          <p:nvPr/>
        </p:nvSpPr>
        <p:spPr>
          <a:xfrm>
            <a:off x="3456370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0B1DBF0C-1FF4-4FF1-A8D1-CAE95D506E7A}"/>
              </a:ext>
            </a:extLst>
          </p:cNvPr>
          <p:cNvSpPr/>
          <p:nvPr/>
        </p:nvSpPr>
        <p:spPr>
          <a:xfrm>
            <a:off x="3943715" y="3694612"/>
            <a:ext cx="247285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0FCE394F-D2C8-4A01-AEED-5CF6B2F51A95}"/>
              </a:ext>
            </a:extLst>
          </p:cNvPr>
          <p:cNvSpPr/>
          <p:nvPr/>
        </p:nvSpPr>
        <p:spPr>
          <a:xfrm>
            <a:off x="4219505" y="3694612"/>
            <a:ext cx="21353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E312A4FF-0DCC-463E-B30B-40DA02BADCB6}"/>
              </a:ext>
            </a:extLst>
          </p:cNvPr>
          <p:cNvSpPr/>
          <p:nvPr/>
        </p:nvSpPr>
        <p:spPr>
          <a:xfrm>
            <a:off x="4456593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1B15D23F-03D0-4166-AD9E-302CBB49E93B}"/>
              </a:ext>
            </a:extLst>
          </p:cNvPr>
          <p:cNvSpPr/>
          <p:nvPr/>
        </p:nvSpPr>
        <p:spPr>
          <a:xfrm>
            <a:off x="2750162" y="3694612"/>
            <a:ext cx="17179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12" grpId="0" animBg="1"/>
      <p:bldP spid="13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non-decimal digit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Predefined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644" y="1839211"/>
            <a:ext cx="103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 09_ &amp;*^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3246612"/>
            <a:ext cx="103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aBcd 09_ &amp;*^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05816" y="1921396"/>
            <a:ext cx="10445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1933109" y="1921396"/>
            <a:ext cx="790178" cy="47456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1792487" y="3331142"/>
            <a:ext cx="205450" cy="47885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2723287" y="3329213"/>
            <a:ext cx="932725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3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</TotalTime>
  <Words>1802</Words>
  <Application>Microsoft Office PowerPoint</Application>
  <PresentationFormat>Custom</PresentationFormat>
  <Paragraphs>282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Regular Expressions (RegEx)</vt:lpstr>
      <vt:lpstr>Table of Contents</vt:lpstr>
      <vt:lpstr>Have a Question?</vt:lpstr>
      <vt:lpstr>Regular Expressions</vt:lpstr>
      <vt:lpstr>What are Regular Expressions?</vt:lpstr>
      <vt:lpstr>Playing with regexr.com</vt:lpstr>
      <vt:lpstr>Regular Expression Pattern – Example</vt:lpstr>
      <vt:lpstr>Character Classes: Ranges</vt:lpstr>
      <vt:lpstr>Character Classes: Predefined</vt:lpstr>
      <vt:lpstr>Quantifiers</vt:lpstr>
      <vt:lpstr>Character Escapes</vt:lpstr>
      <vt:lpstr>Anchors</vt:lpstr>
      <vt:lpstr>Problem: Match a Full Name</vt:lpstr>
      <vt:lpstr>Grouping Constructs</vt:lpstr>
      <vt:lpstr>Backreferences</vt:lpstr>
      <vt:lpstr>Backreferences Match Previous Groups</vt:lpstr>
      <vt:lpstr>Playing with RegEx</vt:lpstr>
      <vt:lpstr>Regular Expressions</vt:lpstr>
      <vt:lpstr>Regex in C#</vt:lpstr>
      <vt:lpstr>Validating String By Pattern</vt:lpstr>
      <vt:lpstr>Checking for a Single Match</vt:lpstr>
      <vt:lpstr>Checking for Matches</vt:lpstr>
      <vt:lpstr>Replacing With Regex</vt:lpstr>
      <vt:lpstr>Problem: Replace &lt;a&gt; tag</vt:lpstr>
      <vt:lpstr>Solution: Replace &lt;a&gt; tag</vt:lpstr>
      <vt:lpstr>Splitting With Regex</vt:lpstr>
      <vt:lpstr>Built-in RegEx .NET API</vt:lpstr>
      <vt:lpstr>Summary</vt:lpstr>
      <vt:lpstr>Programming Fundamentals – Objects &amp; Classes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Svetlin Nakov</cp:lastModifiedBy>
  <cp:revision>143</cp:revision>
  <dcterms:created xsi:type="dcterms:W3CDTF">2014-01-02T17:00:34Z</dcterms:created>
  <dcterms:modified xsi:type="dcterms:W3CDTF">2017-10-26T14:54:43Z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