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2" r:id="rId8"/>
    <p:sldId id="268" r:id="rId9"/>
    <p:sldId id="269" r:id="rId10"/>
    <p:sldId id="265" r:id="rId11"/>
    <p:sldId id="264" r:id="rId12"/>
    <p:sldId id="263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9B3121-21A8-4450-B841-F6935E73FD51}">
          <p14:sldIdLst>
            <p14:sldId id="256"/>
            <p14:sldId id="257"/>
            <p14:sldId id="258"/>
            <p14:sldId id="262"/>
            <p14:sldId id="268"/>
            <p14:sldId id="269"/>
            <p14:sldId id="265"/>
            <p14:sldId id="264"/>
            <p14:sldId id="263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0704" autoAdjust="0"/>
  </p:normalViewPr>
  <p:slideViewPr>
    <p:cSldViewPr snapToGrid="0">
      <p:cViewPr varScale="1">
        <p:scale>
          <a:sx n="103" d="100"/>
          <a:sy n="103" d="100"/>
        </p:scale>
        <p:origin x="15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018" y="3429000"/>
            <a:ext cx="4941771" cy="1122202"/>
          </a:xfrm>
        </p:spPr>
        <p:txBody>
          <a:bodyPr/>
          <a:lstStyle/>
          <a:p>
            <a:r>
              <a:rPr lang="en-US" dirty="0"/>
              <a:t>Hospital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3193" y="4643561"/>
            <a:ext cx="4253947" cy="1676807"/>
          </a:xfrm>
        </p:spPr>
        <p:txBody>
          <a:bodyPr>
            <a:normAutofit fontScale="55000" lnSpcReduction="20000"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WASSAF AHMED BALOCH:      </a:t>
            </a:r>
            <a:r>
              <a:rPr lang="en-US" sz="33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02-134222-004</a:t>
            </a:r>
            <a:br>
              <a:rPr lang="en-US" sz="2800" b="1" i="0" dirty="0">
                <a:effectLst/>
                <a:latin typeface="Segoe UI Historic" panose="020B0502040204020203" pitchFamily="34" charset="0"/>
              </a:rPr>
            </a:br>
            <a:br>
              <a:rPr lang="en-US" sz="2800" b="1" i="0" dirty="0">
                <a:effectLst/>
                <a:latin typeface="Segoe UI Historic" panose="020B0502040204020203" pitchFamily="34" charset="0"/>
              </a:rPr>
            </a:br>
            <a:r>
              <a:rPr lang="en-US" sz="2800" b="1" i="0" dirty="0" err="1">
                <a:effectLst/>
                <a:latin typeface="Segoe UI Historic" panose="020B0502040204020203" pitchFamily="34" charset="0"/>
              </a:rPr>
              <a:t>M.Zain</a:t>
            </a:r>
            <a:r>
              <a:rPr lang="en-US" sz="2800" b="1" i="0" dirty="0">
                <a:effectLst/>
                <a:latin typeface="Segoe UI Historic" panose="020B0502040204020203" pitchFamily="34" charset="0"/>
              </a:rPr>
              <a:t> Momin:                     </a:t>
            </a:r>
            <a:r>
              <a:rPr lang="en-US" sz="33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02-134222-014</a:t>
            </a:r>
            <a:br>
              <a:rPr lang="en-US" sz="2800" b="1" i="0" dirty="0">
                <a:effectLst/>
                <a:latin typeface="Segoe UI Historic" panose="020B0502040204020203" pitchFamily="34" charset="0"/>
              </a:rPr>
            </a:br>
            <a:br>
              <a:rPr lang="en-US" sz="2800" b="1" i="0" dirty="0">
                <a:effectLst/>
                <a:latin typeface="Segoe UI Historic" panose="020B0502040204020203" pitchFamily="34" charset="0"/>
              </a:rPr>
            </a:b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MARYAM AYUBI:                        </a:t>
            </a:r>
            <a:r>
              <a:rPr lang="en-US" sz="33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02-134222-044</a:t>
            </a:r>
            <a:br>
              <a:rPr lang="en-US" sz="2800" b="1" i="0" dirty="0">
                <a:effectLst/>
                <a:latin typeface="Segoe UI Historic" panose="020B0502040204020203" pitchFamily="34" charset="0"/>
              </a:rPr>
            </a:br>
            <a:br>
              <a:rPr lang="en-US" sz="2800" b="1" i="0" dirty="0">
                <a:effectLst/>
                <a:latin typeface="Segoe UI Historic" panose="020B0502040204020203" pitchFamily="34" charset="0"/>
              </a:rPr>
            </a:br>
            <a:r>
              <a:rPr lang="en-US" sz="2800" b="1" i="0" dirty="0">
                <a:effectLst/>
                <a:latin typeface="Segoe UI Historic" panose="020B0502040204020203" pitchFamily="34" charset="0"/>
              </a:rPr>
              <a:t>Noman Arshad:                     </a:t>
            </a:r>
            <a:r>
              <a:rPr lang="en-US" sz="33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02-134222-038</a:t>
            </a:r>
            <a:br>
              <a:rPr lang="en-US" sz="2800" b="1" i="0" dirty="0">
                <a:effectLst/>
                <a:latin typeface="Segoe UI Historic" panose="020B0502040204020203" pitchFamily="34" charset="0"/>
              </a:rPr>
            </a:br>
            <a:br>
              <a:rPr lang="en-US" sz="2800" b="1" i="0" dirty="0">
                <a:effectLst/>
                <a:latin typeface="Segoe UI Historic" panose="020B0502040204020203" pitchFamily="34" charset="0"/>
              </a:rPr>
            </a:br>
            <a:endParaRPr lang="en-US" sz="2800" b="1" i="0" dirty="0">
              <a:effectLst/>
              <a:latin typeface="Segoe UI Historic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54C1A-A15E-65D2-C2D9-3D19F1B3C516}"/>
              </a:ext>
            </a:extLst>
          </p:cNvPr>
          <p:cNvSpPr txBox="1"/>
          <p:nvPr/>
        </p:nvSpPr>
        <p:spPr>
          <a:xfrm>
            <a:off x="8099700" y="6320368"/>
            <a:ext cx="13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BSCS-1B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Detailed Flowchart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Picture 11" descr="Chart">
            <a:extLst>
              <a:ext uri="{FF2B5EF4-FFF2-40B4-BE49-F238E27FC236}">
                <a16:creationId xmlns:a16="http://schemas.microsoft.com/office/drawing/2014/main" id="{4901BEF8-E852-B251-6D05-A2C5834FD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57" y="1413142"/>
            <a:ext cx="9840286" cy="522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43" y="-693048"/>
            <a:ext cx="3357770" cy="165914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927" y="1510749"/>
            <a:ext cx="5719307" cy="3336442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Software is for the feasibility of hospital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maintains two level of users: Admin and visitor/patient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includes “CRUDS” acronym which refers to the four functions that are considered necessary to implement a persistent storage application: create, read, update and delete.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43" y="33669"/>
            <a:ext cx="5111750" cy="1204912"/>
          </a:xfrm>
        </p:spPr>
        <p:txBody>
          <a:bodyPr/>
          <a:lstStyle/>
          <a:p>
            <a:r>
              <a:rPr lang="en-US" dirty="0"/>
              <a:t>Libraries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843" y="1509082"/>
            <a:ext cx="6287080" cy="3865999"/>
          </a:xfrm>
        </p:spPr>
        <p:txBody>
          <a:bodyPr>
            <a:normAutofit fontScale="70000" lnSpcReduction="20000"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b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standard library in C++ that are used to perform input, output, and various formatting operations.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b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Strings are used for storing text. A string variable contains a collection of characters surrounded by double quotes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b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library that consists of both, </a:t>
            </a:r>
            <a:r>
              <a:rPr lang="en-US" sz="1800" dirty="0" err="1">
                <a:latin typeface="Consolas" panose="020B0609020204030204" pitchFamily="49" charset="0"/>
              </a:rPr>
              <a:t>ofstream</a:t>
            </a:r>
            <a:r>
              <a:rPr lang="en-US" sz="1800" dirty="0">
                <a:latin typeface="Consolas" panose="020B0609020204030204" pitchFamily="49" charset="0"/>
              </a:rPr>
              <a:t> and </a:t>
            </a:r>
            <a:r>
              <a:rPr lang="en-US" sz="1800" dirty="0" err="1">
                <a:latin typeface="Consolas" panose="020B0609020204030204" pitchFamily="49" charset="0"/>
              </a:rPr>
              <a:t>ifstream</a:t>
            </a:r>
            <a:r>
              <a:rPr lang="en-US" sz="1800" dirty="0">
                <a:latin typeface="Consolas" panose="020B0609020204030204" pitchFamily="49" charset="0"/>
              </a:rPr>
              <a:t> which means it can create files, write information to files, and read information from files.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istream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b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This class is responsible for handling input stream. It provides number of function for handling chars, strings and objects such as get, </a:t>
            </a:r>
            <a:r>
              <a:rPr lang="en-US" sz="1800" dirty="0" err="1">
                <a:latin typeface="Consolas" panose="020B0609020204030204" pitchFamily="49" charset="0"/>
              </a:rPr>
              <a:t>getline</a:t>
            </a:r>
            <a:r>
              <a:rPr lang="en-US" sz="1800" dirty="0">
                <a:latin typeface="Consolas" panose="020B0609020204030204" pitchFamily="49" charset="0"/>
              </a:rPr>
              <a:t>, read, ignore, putback etc..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700" b="1" i="0" dirty="0">
                <a:effectLst/>
              </a:rPr>
              <a:t>The name "</a:t>
            </a:r>
            <a:r>
              <a:rPr lang="en-US" sz="1700" b="1" i="0" dirty="0" err="1">
                <a:effectLst/>
              </a:rPr>
              <a:t>stdlib</a:t>
            </a:r>
            <a:r>
              <a:rPr lang="en-US" sz="1700" b="1" i="0" dirty="0">
                <a:effectLst/>
              </a:rPr>
              <a:t>" stands for "standard library". h is the header of the general purpose standard library of C programming language which includes functions involving memory allocation, process control, conversions and others. </a:t>
            </a:r>
            <a:endParaRPr lang="en-US" sz="17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7152" y="55659"/>
            <a:ext cx="3520274" cy="1232489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BF08797-9E1B-58BF-CC45-DCD82B13C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37" y="1431235"/>
            <a:ext cx="8736497" cy="504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Functions used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76923-9534-6B22-3F38-77CD90836A7A}"/>
              </a:ext>
            </a:extLst>
          </p:cNvPr>
          <p:cNvSpPr txBox="1"/>
          <p:nvPr/>
        </p:nvSpPr>
        <p:spPr>
          <a:xfrm>
            <a:off x="638220" y="1555036"/>
            <a:ext cx="94143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adminlogin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();For administrator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administratorm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(): Main Menu after admin login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visitor_patientm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();For visitor/patient to view record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view();To view all avai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lable wards and beds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addp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();To add patient information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viewpatients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To view </a:t>
            </a:r>
            <a:r>
              <a:rPr lang="en-US" sz="1800" dirty="0">
                <a:latin typeface="Consolas" panose="020B0609020204030204" pitchFamily="49" charset="0"/>
              </a:rPr>
              <a:t>patient's </a:t>
            </a:r>
            <a:r>
              <a:rPr lang="en-US" sz="1800" dirty="0" err="1">
                <a:latin typeface="Consolas" panose="020B0609020204030204" pitchFamily="49" charset="0"/>
              </a:rPr>
              <a:t>admissioned</a:t>
            </a:r>
            <a:r>
              <a:rPr lang="en-US" sz="1800" dirty="0">
                <a:latin typeface="Consolas" panose="020B0609020204030204" pitchFamily="49" charset="0"/>
              </a:rPr>
              <a:t> Details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checkbed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(); Check the available to beds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searchPindex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();To search specific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patient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view1patient();To view patient details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dpd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();delete patient details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cfees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();change/add/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adjst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patient’s bill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cbed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();change patient bed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file();For filing (store data)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restore();Restoring previous data in program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cmedicine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();change medicine.</a:t>
            </a:r>
          </a:p>
          <a:p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578510-9037-2720-8709-B0CA57C56B46}"/>
              </a:ext>
            </a:extLst>
          </p:cNvPr>
          <p:cNvSpPr txBox="1"/>
          <p:nvPr/>
        </p:nvSpPr>
        <p:spPr>
          <a:xfrm>
            <a:off x="389614" y="333955"/>
            <a:ext cx="11664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22E4BC-7292-9E57-DC91-1B506B2DD2DB}"/>
              </a:ext>
            </a:extLst>
          </p:cNvPr>
          <p:cNvSpPr txBox="1"/>
          <p:nvPr/>
        </p:nvSpPr>
        <p:spPr>
          <a:xfrm>
            <a:off x="389614" y="857175"/>
            <a:ext cx="10312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must choose 1 out of 2 option at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Admin Mode user </a:t>
            </a:r>
            <a:r>
              <a:rPr lang="en-US" dirty="0">
                <a:latin typeface="Consolas" panose="020B0609020204030204" pitchFamily="49" charset="0"/>
              </a:rPr>
              <a:t>should enter 1 </a:t>
            </a:r>
            <a:endParaRPr lang="en-US" sz="18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patient/visitor menu user should enter 2</a:t>
            </a:r>
          </a:p>
          <a:p>
            <a:r>
              <a:rPr lang="en-US" dirty="0"/>
              <a:t>Admin mode will give user further options to choose in a menu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E3BF1-AF73-096D-0E67-585DE9B75007}"/>
              </a:ext>
            </a:extLst>
          </p:cNvPr>
          <p:cNvSpPr txBox="1"/>
          <p:nvPr/>
        </p:nvSpPr>
        <p:spPr>
          <a:xfrm>
            <a:off x="389614" y="2134448"/>
            <a:ext cx="70846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OUTPUT</a:t>
            </a:r>
            <a:r>
              <a:rPr lang="en-US" sz="2400" dirty="0"/>
              <a:t>: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F545E4-E5D9-5374-F33C-9B0DBB158FD9}"/>
              </a:ext>
            </a:extLst>
          </p:cNvPr>
          <p:cNvSpPr txBox="1"/>
          <p:nvPr/>
        </p:nvSpPr>
        <p:spPr>
          <a:xfrm>
            <a:off x="280332" y="2580724"/>
            <a:ext cx="632529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Main menu where user will choose an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Visitor/patient option will display records ( if available)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Admin mode option will ask for correct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Admin mode will further give more options such as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 Press 1 to Record New Patient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 Press 2 to Print all Patients Info.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 Press 3 to view all Wards and Available Beds.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Press 4 to Search an Individual Patient.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Press 5 to Delete a Patient's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Press 6 to reduce or increase bill.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Press 7 to change a patient's bed.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Press 8 to change/adjust/add a patient's medicine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Press 9 to return to main menu.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6836"/>
            <a:ext cx="2263192" cy="760034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83084-73F7-7B59-91F5-8BC5407402CD}"/>
              </a:ext>
            </a:extLst>
          </p:cNvPr>
          <p:cNvSpPr txBox="1"/>
          <p:nvPr/>
        </p:nvSpPr>
        <p:spPr>
          <a:xfrm>
            <a:off x="142613" y="606527"/>
            <a:ext cx="28019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Asks user for option 1 for admin 2 for visitor/patient 3 to close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:Admin menu: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User must enter the correct credentials to get access.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input is wrong user will be asked to re-enter credentials or press 0 to return to the main menu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input is correct user will enter admin menu where he will be asked as following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BFDBDD-BEE6-5D65-4798-0E0070440F59}"/>
              </a:ext>
            </a:extLst>
          </p:cNvPr>
          <p:cNvSpPr txBox="1"/>
          <p:nvPr/>
        </p:nvSpPr>
        <p:spPr>
          <a:xfrm>
            <a:off x="2944536" y="98090"/>
            <a:ext cx="37163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onsolas" panose="020B0609020204030204" pitchFamily="49" charset="0"/>
              </a:rPr>
              <a:t>Press 1 to Record New Patient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onsolas" panose="020B0609020204030204" pitchFamily="49" charset="0"/>
              </a:rPr>
              <a:t> Press 2 to Print all Patients Info.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onsolas" panose="020B0609020204030204" pitchFamily="49" charset="0"/>
              </a:rPr>
              <a:t> Press 3 to view all Wards and Available Beds.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onsolas" panose="020B0609020204030204" pitchFamily="49" charset="0"/>
              </a:rPr>
              <a:t>Press 4 to Search an Individual Patient.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onsolas" panose="020B0609020204030204" pitchFamily="49" charset="0"/>
              </a:rPr>
              <a:t>Press 5 to Delete a Patient's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onsolas" panose="020B0609020204030204" pitchFamily="49" charset="0"/>
              </a:rPr>
              <a:t>Press 6 to reduce or increase bill.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onsolas" panose="020B0609020204030204" pitchFamily="49" charset="0"/>
              </a:rPr>
              <a:t>Press 7 to change a patient's bed.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onsolas" panose="020B0609020204030204" pitchFamily="49" charset="0"/>
              </a:rPr>
              <a:t>Press 8 to change/adjust/add a patient's medicine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onsolas" panose="020B0609020204030204" pitchFamily="49" charset="0"/>
              </a:rPr>
              <a:t>Press 9 to return to main menu.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934F30-2FFD-B02B-A3FD-AD1C8282010E}"/>
              </a:ext>
            </a:extLst>
          </p:cNvPr>
          <p:cNvSpPr txBox="1"/>
          <p:nvPr/>
        </p:nvSpPr>
        <p:spPr>
          <a:xfrm>
            <a:off x="6479358" y="94902"/>
            <a:ext cx="508905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 1 will lead user to add patient details such as </a:t>
            </a:r>
            <a:r>
              <a:rPr lang="en-US" dirty="0" err="1"/>
              <a:t>ID,Name,Gender,Contact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 2 will lead user to Print all patient's information ( if available)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 3 will lead user to view all available wards and beds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 4 will lead user to search a patient and will ask user to enter Id. If found the record will be displayed.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 5 will lead user to delete function</a:t>
            </a:r>
            <a:br>
              <a:rPr lang="en-US" dirty="0"/>
            </a:br>
            <a:r>
              <a:rPr lang="en-US" dirty="0"/>
              <a:t>user will be asked to enter Id, if id is found the record will be deleted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 6 will lead user to billing option </a:t>
            </a:r>
            <a:br>
              <a:rPr lang="en-US" dirty="0"/>
            </a:br>
            <a:r>
              <a:rPr lang="en-US" dirty="0"/>
              <a:t>user will be asked to input ID of the patient if found then the user will have option to update bill.</a:t>
            </a:r>
            <a:br>
              <a:rPr lang="en-US" dirty="0"/>
            </a:br>
            <a:r>
              <a:rPr lang="en-US" dirty="0"/>
              <a:t>Option 7 will lead user to change bed function. It will ask user to input ward </a:t>
            </a:r>
            <a:r>
              <a:rPr lang="en-US" dirty="0" err="1"/>
              <a:t>no,bed</a:t>
            </a:r>
            <a:r>
              <a:rPr lang="en-US" dirty="0"/>
              <a:t> </a:t>
            </a:r>
            <a:r>
              <a:rPr lang="en-US" dirty="0" err="1"/>
              <a:t>no,patient</a:t>
            </a:r>
            <a:r>
              <a:rPr lang="en-US" dirty="0"/>
              <a:t> id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 8 will lead user to medicine function it will ask for Patient id, newmedicine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 9 will return user to main menu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35" y="959288"/>
            <a:ext cx="8421688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TEST</a:t>
            </a:r>
            <a:r>
              <a:rPr lang="en-US" sz="4800" dirty="0"/>
              <a:t>ING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046E5D-C0E1-97AD-4AD1-29E65489C8A7}"/>
              </a:ext>
            </a:extLst>
          </p:cNvPr>
          <p:cNvSpPr txBox="1"/>
          <p:nvPr/>
        </p:nvSpPr>
        <p:spPr>
          <a:xfrm>
            <a:off x="1510018" y="2608976"/>
            <a:ext cx="86826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CD400B"/>
                </a:solidFill>
                <a:effectLst/>
                <a:latin typeface="Open Sans" panose="020B0604020202020204" pitchFamily="34" charset="0"/>
              </a:rPr>
              <a:t>Test</a:t>
            </a:r>
            <a:r>
              <a:rPr lang="en-US" sz="2800" b="1" i="0" dirty="0">
                <a:effectLst/>
                <a:latin typeface="Open Sans" panose="020B0604020202020204" pitchFamily="34" charset="0"/>
              </a:rPr>
              <a:t>ing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800" b="1" i="0" dirty="0">
                <a:solidFill>
                  <a:srgbClr val="CD400B"/>
                </a:solidFill>
                <a:effectLst/>
                <a:latin typeface="Open Sans" panose="020B0604020202020204" pitchFamily="34" charset="0"/>
              </a:rPr>
              <a:t>was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800" b="0" i="0" dirty="0">
                <a:effectLst/>
                <a:latin typeface="Open Sans" panose="020B0604020202020204" pitchFamily="34" charset="0"/>
              </a:rPr>
              <a:t>done by eliminating all possible combinations of choices and testing </a:t>
            </a:r>
            <a:r>
              <a:rPr lang="en-US" sz="2800" b="1" i="0" dirty="0">
                <a:solidFill>
                  <a:srgbClr val="CD400B"/>
                </a:solidFill>
                <a:effectLst/>
                <a:latin typeface="Open Sans" panose="020B0604020202020204" pitchFamily="34" charset="0"/>
              </a:rPr>
              <a:t>features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800" b="1" i="0" dirty="0">
                <a:solidFill>
                  <a:srgbClr val="CD400B"/>
                </a:solidFill>
                <a:effectLst/>
                <a:latin typeface="Open Sans" panose="020B0604020202020204" pitchFamily="34" charset="0"/>
              </a:rPr>
              <a:t>individually.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Each component of the program </a:t>
            </a:r>
            <a:r>
              <a:rPr lang="en-US" sz="2800" b="1" i="0" dirty="0">
                <a:solidFill>
                  <a:srgbClr val="CD400B"/>
                </a:solidFill>
                <a:effectLst/>
                <a:latin typeface="Open Sans" panose="020B0606030504020204" pitchFamily="34" charset="0"/>
              </a:rPr>
              <a:t>was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tested individually to prove the functionality of the project.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💫Conclusion💫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6FCBE8D-4673-ACB0-1FDE-59F53A18738F}"/>
              </a:ext>
            </a:extLst>
          </p:cNvPr>
          <p:cNvSpPr txBox="1"/>
          <p:nvPr/>
        </p:nvSpPr>
        <p:spPr>
          <a:xfrm>
            <a:off x="1652631" y="2407639"/>
            <a:ext cx="88867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program successfully saves the patient’s data.</a:t>
            </a:r>
          </a:p>
          <a:p>
            <a:r>
              <a:rPr lang="en-US" b="1" dirty="0"/>
              <a:t>The program restores data </a:t>
            </a:r>
          </a:p>
          <a:p>
            <a:r>
              <a:rPr lang="en-US" b="1" dirty="0"/>
              <a:t>The program successfully reads, creates , deletes and updates data</a:t>
            </a:r>
          </a:p>
          <a:p>
            <a:r>
              <a:rPr lang="en-US" b="1" dirty="0"/>
              <a:t>The program is able to store unique id for patients </a:t>
            </a:r>
          </a:p>
          <a:p>
            <a:r>
              <a:rPr lang="en-US" b="1" dirty="0"/>
              <a:t>The program is user friendly</a:t>
            </a:r>
          </a:p>
          <a:p>
            <a:r>
              <a:rPr lang="en-US" b="1" dirty="0"/>
              <a:t>The program has decent user interface</a:t>
            </a:r>
          </a:p>
          <a:p>
            <a:r>
              <a:rPr lang="en-US" b="1" dirty="0"/>
              <a:t>The program displays all appropriate data.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{0B11946F-9047-4E39-AD16-65A94AC156C5}tf67328976_win32</Template>
  <TotalTime>179</TotalTime>
  <Words>954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Open Sans</vt:lpstr>
      <vt:lpstr>Segoe UI Historic</vt:lpstr>
      <vt:lpstr>Tenorite</vt:lpstr>
      <vt:lpstr>Office Theme</vt:lpstr>
      <vt:lpstr>Hospital management system</vt:lpstr>
      <vt:lpstr>Introduction</vt:lpstr>
      <vt:lpstr>Libraries used</vt:lpstr>
      <vt:lpstr>FLOWCHART</vt:lpstr>
      <vt:lpstr>Functions used</vt:lpstr>
      <vt:lpstr>PowerPoint Presentation</vt:lpstr>
      <vt:lpstr>ALGORITHM</vt:lpstr>
      <vt:lpstr>TESTING</vt:lpstr>
      <vt:lpstr>💫Conclusion💫</vt:lpstr>
      <vt:lpstr>Detailed 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02-134222-014</dc:creator>
  <cp:lastModifiedBy>02-134222-014</cp:lastModifiedBy>
  <cp:revision>31</cp:revision>
  <dcterms:created xsi:type="dcterms:W3CDTF">2023-01-18T16:29:27Z</dcterms:created>
  <dcterms:modified xsi:type="dcterms:W3CDTF">2023-01-18T19:29:07Z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