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99" r:id="rId1"/>
    <p:sldMasterId id="2147485597" r:id="rId2"/>
    <p:sldMasterId id="2147485603" r:id="rId3"/>
    <p:sldMasterId id="2147485610" r:id="rId4"/>
    <p:sldMasterId id="2147485617" r:id="rId5"/>
  </p:sldMasterIdLst>
  <p:notesMasterIdLst>
    <p:notesMasterId r:id="rId24"/>
  </p:notesMasterIdLst>
  <p:handoutMasterIdLst>
    <p:handoutMasterId r:id="rId25"/>
  </p:handoutMasterIdLst>
  <p:sldIdLst>
    <p:sldId id="1215" r:id="rId6"/>
    <p:sldId id="1784" r:id="rId7"/>
    <p:sldId id="1785" r:id="rId8"/>
    <p:sldId id="1847" r:id="rId9"/>
    <p:sldId id="1848" r:id="rId10"/>
    <p:sldId id="1849" r:id="rId11"/>
    <p:sldId id="1850" r:id="rId12"/>
    <p:sldId id="1851" r:id="rId13"/>
    <p:sldId id="1853" r:id="rId14"/>
    <p:sldId id="1854" r:id="rId15"/>
    <p:sldId id="1852" r:id="rId16"/>
    <p:sldId id="1856" r:id="rId17"/>
    <p:sldId id="1858" r:id="rId18"/>
    <p:sldId id="1857" r:id="rId19"/>
    <p:sldId id="1855" r:id="rId20"/>
    <p:sldId id="1859" r:id="rId21"/>
    <p:sldId id="1860" r:id="rId22"/>
    <p:sldId id="1684" r:id="rId23"/>
  </p:sldIdLst>
  <p:sldSz cx="9906000" cy="6858000" type="A4"/>
  <p:notesSz cx="6735763" cy="9866313"/>
  <p:kinsoku lang="ko-KR" invalStChars="、。，．：；？！’”）〕］｝〉》」』】°′″℃￠％!%),.:;?]}" invalEndChars="‘“（〔［｛〈《「『【￥＄\￦￡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11">
          <p15:clr>
            <a:srgbClr val="A4A3A4"/>
          </p15:clr>
        </p15:guide>
        <p15:guide id="2" orient="horz" pos="4166">
          <p15:clr>
            <a:srgbClr val="A4A3A4"/>
          </p15:clr>
        </p15:guide>
        <p15:guide id="3" pos="369">
          <p15:clr>
            <a:srgbClr val="A4A3A4"/>
          </p15:clr>
        </p15:guide>
        <p15:guide id="4" pos="3118">
          <p15:clr>
            <a:srgbClr val="A4A3A4"/>
          </p15:clr>
        </p15:guide>
        <p15:guide id="5" pos="5880">
          <p15:clr>
            <a:srgbClr val="A4A3A4"/>
          </p15:clr>
        </p15:guide>
        <p15:guide id="6" pos="6239">
          <p15:clr>
            <a:srgbClr val="A4A3A4"/>
          </p15:clr>
        </p15:guide>
        <p15:guide id="7" pos="215">
          <p15:clr>
            <a:srgbClr val="A4A3A4"/>
          </p15:clr>
        </p15:guide>
        <p15:guide id="8" pos="3124">
          <p15:clr>
            <a:srgbClr val="A4A3A4"/>
          </p15:clr>
        </p15:guide>
        <p15:guide id="9" pos="1415">
          <p15:clr>
            <a:srgbClr val="A4A3A4"/>
          </p15:clr>
        </p15:guide>
        <p15:guide id="10" pos="60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8">
          <p15:clr>
            <a:srgbClr val="A4A3A4"/>
          </p15:clr>
        </p15:guide>
        <p15:guide id="2" pos="211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jhwang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BF5"/>
    <a:srgbClr val="F6BCBC"/>
    <a:srgbClr val="C9F3BF"/>
    <a:srgbClr val="F4F4BE"/>
    <a:srgbClr val="C2E3EC"/>
    <a:srgbClr val="595959"/>
    <a:srgbClr val="3570A5"/>
    <a:srgbClr val="000066"/>
    <a:srgbClr val="2A5882"/>
    <a:srgbClr val="B0C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9" autoAdjust="0"/>
    <p:restoredTop sz="88235" autoAdjust="0"/>
  </p:normalViewPr>
  <p:slideViewPr>
    <p:cSldViewPr snapToGrid="0">
      <p:cViewPr>
        <p:scale>
          <a:sx n="100" d="100"/>
          <a:sy n="100" d="100"/>
        </p:scale>
        <p:origin x="-3822" y="-132"/>
      </p:cViewPr>
      <p:guideLst>
        <p:guide orient="horz" pos="1011"/>
        <p:guide orient="horz" pos="4166"/>
        <p:guide pos="369"/>
        <p:guide pos="3118"/>
        <p:guide pos="5880"/>
        <p:guide pos="6239"/>
        <p:guide pos="215"/>
        <p:guide pos="3124"/>
        <p:guide pos="1415"/>
        <p:guide pos="6023"/>
      </p:guideLst>
    </p:cSldViewPr>
  </p:slideViewPr>
  <p:outlineViewPr>
    <p:cViewPr>
      <p:scale>
        <a:sx n="25" d="100"/>
        <a:sy n="25" d="100"/>
      </p:scale>
      <p:origin x="0" y="134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950"/>
    </p:cViewPr>
  </p:sorterViewPr>
  <p:notesViewPr>
    <p:cSldViewPr snapToGrid="0">
      <p:cViewPr varScale="1">
        <p:scale>
          <a:sx n="135" d="100"/>
          <a:sy n="135" d="100"/>
        </p:scale>
        <p:origin x="-4602" y="-90"/>
      </p:cViewPr>
      <p:guideLst>
        <p:guide orient="horz" pos="3108"/>
        <p:guide pos="211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1047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161" y="4688115"/>
            <a:ext cx="4941444" cy="41539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337" tIns="44378" rIns="90337" bIns="44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8363" y="857250"/>
            <a:ext cx="5000625" cy="346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19577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68363" y="857250"/>
            <a:ext cx="5000625" cy="3463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670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930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930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930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930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930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930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930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930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357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28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477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930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930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930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930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930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930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8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Users\editphoto\Desktop\10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54231"/>
          <a:stretch/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6353180" y="277813"/>
            <a:ext cx="3192463" cy="50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eaLnBrk="1" latinLnBrk="1" hangingPunct="1">
              <a:defRPr/>
            </a:pP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용도는 반드시 고객사 내부로 한정됩니다 </a:t>
            </a:r>
            <a:b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</a:b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어떠한 부분도 ㈜엠로의 사전 서면 동의 없이는 외부로 열람 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복사되거나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인용되어서는 안됩니다</a:t>
            </a:r>
          </a:p>
        </p:txBody>
      </p:sp>
      <p:pic>
        <p:nvPicPr>
          <p:cNvPr id="1026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060130"/>
            <a:ext cx="1976438" cy="5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518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6" y="209492"/>
            <a:ext cx="1859712" cy="6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466" y="370127"/>
            <a:ext cx="8678862" cy="54427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88" y="523875"/>
            <a:ext cx="8678862" cy="36933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3088" y="1511300"/>
            <a:ext cx="8678862" cy="1289584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925186"/>
      </p:ext>
    </p:extLst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8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Users\editphoto\Desktop\10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54231"/>
          <a:stretch/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6353180" y="277813"/>
            <a:ext cx="3192463" cy="50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eaLnBrk="1" latinLnBrk="1" hangingPunct="1">
              <a:defRPr/>
            </a:pP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용도는 반드시 고객사 내부로 한정됩니다 </a:t>
            </a:r>
            <a:b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</a:b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어떠한 부분도 ㈜엠로의 사전 서면 동의 없이는 외부로 열람 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복사되거나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인용되어서는 안됩니다</a:t>
            </a:r>
          </a:p>
        </p:txBody>
      </p:sp>
      <p:pic>
        <p:nvPicPr>
          <p:cNvPr id="1026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060130"/>
            <a:ext cx="1976438" cy="5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518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6" y="209492"/>
            <a:ext cx="1859712" cy="6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466" y="370127"/>
            <a:ext cx="8678862" cy="54427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5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88" y="523875"/>
            <a:ext cx="8678862" cy="36933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3088" y="1511300"/>
            <a:ext cx="8678862" cy="1289584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925186"/>
      </p:ext>
    </p:extLst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8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Users\editphoto\Desktop\10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54231"/>
          <a:stretch/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6353180" y="277813"/>
            <a:ext cx="3192463" cy="50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eaLnBrk="1" latinLnBrk="1" hangingPunct="1">
              <a:defRPr/>
            </a:pP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용도는 반드시 고객사 내부로 한정됩니다 </a:t>
            </a:r>
            <a:b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</a:b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어떠한 부분도 ㈜엠로의 사전 서면 동의 없이는 외부로 열람 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복사되거나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인용되어서는 안됩니다</a:t>
            </a:r>
          </a:p>
        </p:txBody>
      </p:sp>
      <p:pic>
        <p:nvPicPr>
          <p:cNvPr id="1026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060130"/>
            <a:ext cx="1976438" cy="5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518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6" y="209492"/>
            <a:ext cx="1859712" cy="6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466" y="370127"/>
            <a:ext cx="8678862" cy="54427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88" y="523875"/>
            <a:ext cx="8678862" cy="36933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3088" y="1511300"/>
            <a:ext cx="8678862" cy="1289584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925186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Users\editphoto\Desktop\10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54231"/>
          <a:stretch/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060124"/>
            <a:ext cx="1976438" cy="5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5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:\Users\editphoto\Desktop\10.png"/>
          <p:cNvPicPr>
            <a:picLocks noChangeAspect="1" noChangeArrowheads="1"/>
          </p:cNvPicPr>
          <p:nvPr userDrawn="1"/>
        </p:nvPicPr>
        <p:blipFill>
          <a:blip r:embed="rId2" cstate="print"/>
          <a:srcRect l="54231"/>
          <a:stretch>
            <a:fillRect/>
          </a:stretch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6353175" y="277813"/>
            <a:ext cx="3192463" cy="50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lIns="90000" tIns="46800" rIns="36000" bIns="46800" anchor="ctr"/>
          <a:lstStyle>
            <a:lvl1pPr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pPr algn="ctr" eaLnBrk="1" latin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ko-KR" altLang="en-US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용도는 반드시 고객사 내부로 한정됩니다 </a:t>
            </a:r>
            <a:br>
              <a:rPr lang="ko-KR" altLang="en-US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</a:br>
            <a:r>
              <a:rPr lang="ko-KR" altLang="en-US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어떠한 부분도 ㈜엠로의 사전 서면 동의 없이는 외부로 열람 되거나</a:t>
            </a:r>
            <a:r>
              <a:rPr lang="en-US" altLang="ko-KR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복사되거나</a:t>
            </a:r>
            <a:r>
              <a:rPr lang="en-US" altLang="ko-KR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인용되어서는 안됩니다</a:t>
            </a:r>
          </a:p>
        </p:txBody>
      </p:sp>
      <p:pic>
        <p:nvPicPr>
          <p:cNvPr id="4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9200" y="6059488"/>
            <a:ext cx="1976438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88" y="523875"/>
            <a:ext cx="8678862" cy="36933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3088" y="1511300"/>
            <a:ext cx="8678862" cy="1289584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ditphoto\Desktop\8.png"/>
          <p:cNvPicPr>
            <a:picLocks noChangeAspect="1" noChangeArrowheads="1"/>
          </p:cNvPicPr>
          <p:nvPr/>
        </p:nvPicPr>
        <p:blipFill rotWithShape="1">
          <a:blip r:embed="rId6" cstate="print"/>
          <a:srcRect r="27884"/>
          <a:stretch/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9310688" y="6661152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4" y="6680202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932656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87" r:id="rId1"/>
    <p:sldLayoutId id="2147485590" r:id="rId2"/>
    <p:sldLayoutId id="2147485591" r:id="rId3"/>
    <p:sldLayoutId id="2147485596" r:id="rId4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C:\Users\editphoto\Desktop\8.png"/>
          <p:cNvPicPr>
            <a:picLocks noChangeAspect="1" noChangeArrowheads="1"/>
          </p:cNvPicPr>
          <p:nvPr/>
        </p:nvPicPr>
        <p:blipFill>
          <a:blip r:embed="rId7" cstate="print"/>
          <a:srcRect r="27884"/>
          <a:stretch>
            <a:fillRect/>
          </a:stretch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0"/>
          <p:cNvSpPr>
            <a:spLocks noChangeArrowheads="1"/>
          </p:cNvSpPr>
          <p:nvPr/>
        </p:nvSpPr>
        <p:spPr bwMode="auto">
          <a:xfrm>
            <a:off x="9310688" y="6661150"/>
            <a:ext cx="295275" cy="1555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0488" tIns="44450" rIns="90488" bIns="44450" anchor="ctr"/>
          <a:lstStyle>
            <a:lvl1pPr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pPr algn="r" eaLnBrk="1" fontAlgn="ctr" latin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800" b="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[ </a:t>
            </a:r>
            <a:fld id="{07E562EB-DEB2-48B2-B201-2B3FA9594544}" type="slidenum">
              <a:rPr lang="en-US" altLang="ko-KR" sz="800" b="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lnSpc>
                  <a:spcPct val="120000"/>
                </a:lnSpc>
                <a:spcBef>
                  <a:spcPct val="50000"/>
                </a:spcBef>
                <a:defRPr/>
              </a:pPr>
              <a:t>‹#›</a:t>
            </a:fld>
            <a:r>
              <a:rPr lang="en-US" altLang="ko-KR" sz="800" b="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4100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37563" y="6680200"/>
            <a:ext cx="781050" cy="11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0" y="931863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endParaRPr lang="ko-KR" altLang="en-US" sz="1200" b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98" r:id="rId1"/>
    <p:sldLayoutId id="2147485599" r:id="rId2"/>
    <p:sldLayoutId id="2147485600" r:id="rId3"/>
    <p:sldLayoutId id="2147485601" r:id="rId4"/>
    <p:sldLayoutId id="2147485602" r:id="rId5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ditphoto\Desktop\8.png"/>
          <p:cNvPicPr>
            <a:picLocks noChangeAspect="1" noChangeArrowheads="1"/>
          </p:cNvPicPr>
          <p:nvPr/>
        </p:nvPicPr>
        <p:blipFill rotWithShape="1">
          <a:blip r:embed="rId8" cstate="print"/>
          <a:srcRect r="27884"/>
          <a:stretch/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9310688" y="6661158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7" y="6680208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932659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1" hangingPunct="1"/>
            <a:endParaRPr lang="ko-KR" altLang="en-US" sz="1000">
              <a:solidFill>
                <a:srgbClr val="FFFFFF"/>
              </a:solidFill>
            </a:endParaRPr>
          </a:p>
        </p:txBody>
      </p:sp>
      <p:pic>
        <p:nvPicPr>
          <p:cNvPr id="60621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6610351"/>
            <a:ext cx="627746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04" r:id="rId1"/>
    <p:sldLayoutId id="2147485605" r:id="rId2"/>
    <p:sldLayoutId id="2147485606" r:id="rId3"/>
    <p:sldLayoutId id="2147485607" r:id="rId4"/>
    <p:sldLayoutId id="2147485608" r:id="rId5"/>
    <p:sldLayoutId id="2147485609" r:id="rId6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ditphoto\Desktop\8.png"/>
          <p:cNvPicPr>
            <a:picLocks noChangeAspect="1" noChangeArrowheads="1"/>
          </p:cNvPicPr>
          <p:nvPr/>
        </p:nvPicPr>
        <p:blipFill rotWithShape="1">
          <a:blip r:embed="rId8" cstate="print"/>
          <a:srcRect r="27884"/>
          <a:stretch/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9310688" y="6661158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7" y="6680208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932659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1" hangingPunct="1"/>
            <a:endParaRPr lang="ko-KR" altLang="en-US" sz="1000">
              <a:solidFill>
                <a:srgbClr val="FFFFFF"/>
              </a:solidFill>
            </a:endParaRPr>
          </a:p>
        </p:txBody>
      </p:sp>
      <p:pic>
        <p:nvPicPr>
          <p:cNvPr id="60621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6610351"/>
            <a:ext cx="627746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11" r:id="rId1"/>
    <p:sldLayoutId id="2147485612" r:id="rId2"/>
    <p:sldLayoutId id="2147485613" r:id="rId3"/>
    <p:sldLayoutId id="2147485614" r:id="rId4"/>
    <p:sldLayoutId id="2147485615" r:id="rId5"/>
    <p:sldLayoutId id="2147485616" r:id="rId6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ditphoto\Desktop\8.png"/>
          <p:cNvPicPr>
            <a:picLocks noChangeAspect="1" noChangeArrowheads="1"/>
          </p:cNvPicPr>
          <p:nvPr/>
        </p:nvPicPr>
        <p:blipFill rotWithShape="1">
          <a:blip r:embed="rId8" cstate="print"/>
          <a:srcRect r="27884"/>
          <a:stretch/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9310688" y="6661158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7" y="6680208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932659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1" hangingPunct="1"/>
            <a:endParaRPr lang="ko-KR" altLang="en-US" sz="1000">
              <a:solidFill>
                <a:srgbClr val="FFFFFF"/>
              </a:solidFill>
            </a:endParaRPr>
          </a:p>
        </p:txBody>
      </p:sp>
      <p:pic>
        <p:nvPicPr>
          <p:cNvPr id="60621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6610351"/>
            <a:ext cx="627746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18" r:id="rId1"/>
    <p:sldLayoutId id="2147485619" r:id="rId2"/>
    <p:sldLayoutId id="2147485620" r:id="rId3"/>
    <p:sldLayoutId id="2147485621" r:id="rId4"/>
    <p:sldLayoutId id="2147485622" r:id="rId5"/>
    <p:sldLayoutId id="2147485623" r:id="rId6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730365" y="5557838"/>
            <a:ext cx="2759869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defTabSz="992188" eaLnBrk="1" latinLnBrk="1" hangingPunct="1">
              <a:lnSpc>
                <a:spcPct val="12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2018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월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1" name="Rectangle 23"/>
          <p:cNvSpPr>
            <a:spLocks noGrp="1" noChangeArrowheads="1"/>
          </p:cNvSpPr>
          <p:nvPr>
            <p:ph type="ctrTitle" idx="4294967295"/>
          </p:nvPr>
        </p:nvSpPr>
        <p:spPr>
          <a:xfrm>
            <a:off x="343454" y="1816608"/>
            <a:ext cx="9401175" cy="2523744"/>
          </a:xfrm>
          <a:ln w="12700"/>
          <a:effectLst>
            <a:outerShdw blurRad="25400" dist="25400" dir="2700000" algn="tl" rotWithShape="0">
              <a:prstClr val="black">
                <a:alpha val="56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ko-KR" sz="3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SMARTsuite9.1</a:t>
            </a:r>
            <a:endParaRPr lang="ko-KR" altLang="en-US" sz="3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64106" y="4768914"/>
            <a:ext cx="2759869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92188" eaLnBrk="1" latinLnBrk="1" hangingPunct="1">
              <a:lnSpc>
                <a:spcPct val="12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아키텍처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- 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ko-KR" altLang="en-US" dirty="0" smtClean="0"/>
              <a:t>애플리케이션 서버</a:t>
            </a: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smtClean="0"/>
              <a:t>1. </a:t>
            </a:r>
            <a:r>
              <a:rPr lang="ko-KR" altLang="en-US" sz="1600" kern="0" dirty="0" smtClean="0"/>
              <a:t>웹 프로그래밍 개요</a:t>
            </a:r>
            <a:endParaRPr kumimoji="0" lang="ko-KR" altLang="en-US" sz="1600" dirty="0"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0968" y="1254145"/>
            <a:ext cx="374333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서버와 애플리케이션 서버 연동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9068" y="2871487"/>
            <a:ext cx="10477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-8466233" y="2262522"/>
            <a:ext cx="1479550" cy="447040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클라이언트</a:t>
            </a:r>
            <a:endParaRPr lang="ko-KR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4774804" y="3790857"/>
            <a:ext cx="3492633" cy="220956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0969" y="2313003"/>
            <a:ext cx="1506632" cy="2209562"/>
          </a:xfrm>
          <a:prstGeom prst="rect">
            <a:avLst/>
          </a:prstGeom>
          <a:solidFill>
            <a:srgbClr val="DFEBF5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" y="1937412"/>
            <a:ext cx="683482" cy="54057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1514526" y="2005164"/>
            <a:ext cx="1116914" cy="252157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웹 클라이언트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98889" y="2536179"/>
            <a:ext cx="1095671" cy="17969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웹 브라우저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2490214" y="3464454"/>
            <a:ext cx="711200" cy="235708"/>
          </a:xfrm>
          <a:prstGeom prst="rightArrow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349923" y="2313003"/>
            <a:ext cx="2522557" cy="2209562"/>
          </a:xfrm>
          <a:prstGeom prst="rect">
            <a:avLst/>
          </a:prstGeom>
          <a:solidFill>
            <a:srgbClr val="DFEBF5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90438" y="2005164"/>
            <a:ext cx="873075" cy="252157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웹 서버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67842" y="2536179"/>
            <a:ext cx="1949038" cy="17969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아파치</a:t>
            </a:r>
            <a:endParaRPr lang="en-US" altLang="ko-KR" sz="11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(</a:t>
            </a:r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웹 서버</a:t>
            </a:r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74" y="1882074"/>
            <a:ext cx="581495" cy="59876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7112000" y="2308382"/>
            <a:ext cx="2021841" cy="2209562"/>
          </a:xfrm>
          <a:prstGeom prst="rect">
            <a:avLst/>
          </a:prstGeom>
          <a:solidFill>
            <a:srgbClr val="DFEBF5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640065" y="1980896"/>
            <a:ext cx="1370913" cy="252157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애플리케이션 서버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1879217"/>
            <a:ext cx="581495" cy="59876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오른쪽 화살표 48"/>
          <p:cNvSpPr/>
          <p:nvPr/>
        </p:nvSpPr>
        <p:spPr>
          <a:xfrm rot="10800000">
            <a:off x="2489200" y="3140906"/>
            <a:ext cx="711200" cy="235708"/>
          </a:xfrm>
          <a:prstGeom prst="rightArrow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013047" y="4935433"/>
            <a:ext cx="1022594" cy="362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프로세</a:t>
            </a:r>
            <a:r>
              <a:rPr lang="ko-KR" altLang="en-US" sz="11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196723" y="4935433"/>
            <a:ext cx="1108917" cy="362886"/>
          </a:xfrm>
          <a:prstGeom prst="rect">
            <a:avLst/>
          </a:prstGeom>
          <a:solidFill>
            <a:srgbClr val="DFEBF5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컴퓨터</a:t>
            </a:r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60648" y="4790319"/>
            <a:ext cx="2624232" cy="660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365456" y="2637556"/>
            <a:ext cx="1514928" cy="567243"/>
          </a:xfrm>
          <a:prstGeom prst="rect">
            <a:avLst/>
          </a:prstGeom>
          <a:solidFill>
            <a:srgbClr val="3570A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서블릿</a:t>
            </a:r>
            <a:r>
              <a:rPr lang="en-US" altLang="ko-KR" sz="11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1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</a:p>
          <a:p>
            <a:pPr algn="ctr"/>
            <a:r>
              <a:rPr lang="en-US" altLang="ko-KR" sz="11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웹 애플리케이션</a:t>
            </a:r>
            <a:r>
              <a:rPr lang="en-US" altLang="ko-KR" sz="11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1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65455" y="3732755"/>
            <a:ext cx="1514929" cy="5174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JavaVM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365455" y="3205735"/>
            <a:ext cx="1514929" cy="5174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톰캣</a:t>
            </a:r>
            <a:endParaRPr lang="en-US" altLang="ko-KR" sz="11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애플리케이션 서버</a:t>
            </a:r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45" name="오른쪽 화살표 44"/>
          <p:cNvSpPr/>
          <p:nvPr/>
        </p:nvSpPr>
        <p:spPr>
          <a:xfrm>
            <a:off x="6095370" y="3464454"/>
            <a:ext cx="711200" cy="235708"/>
          </a:xfrm>
          <a:prstGeom prst="rightArrow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 rot="10800000">
            <a:off x="6094356" y="3140906"/>
            <a:ext cx="711200" cy="235708"/>
          </a:xfrm>
          <a:prstGeom prst="rightArrow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489199" y="2781894"/>
            <a:ext cx="1280161" cy="2521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HTTP</a:t>
            </a:r>
          </a:p>
          <a:p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1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콜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095370" y="2781893"/>
            <a:ext cx="1280161" cy="2521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ajp13</a:t>
            </a:r>
          </a:p>
          <a:p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프로토콜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24300" y="2963229"/>
            <a:ext cx="892580" cy="827627"/>
          </a:xfrm>
          <a:prstGeom prst="rect">
            <a:avLst/>
          </a:prstGeom>
          <a:solidFill>
            <a:srgbClr val="595959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mod_jk</a:t>
            </a:r>
            <a:endParaRPr lang="en-US" altLang="ko-KR" sz="1100" b="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1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연동 모듈</a:t>
            </a:r>
            <a:r>
              <a:rPr lang="en-US" altLang="ko-KR" sz="11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1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182868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ko-KR" altLang="en-US" dirty="0" smtClean="0"/>
              <a:t>웹 애플리케이션 프레임워크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0968" y="3159760"/>
            <a:ext cx="720261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재사용이라는 발상</a:t>
            </a:r>
          </a:p>
          <a:p>
            <a:pPr>
              <a:lnSpc>
                <a:spcPct val="150000"/>
              </a:lnSpc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자주 이용되는 코드는 라이브러리라고 하는 프로그램 부품으로 정비 하여 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 번이고 똑같은 프로그램을 만들지 않아도 되게 한다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재사용할 수 있는 부분을 늘려 애플리케이션 개발을 용이하게 하는 토대로 만들어진 것이 프레임 워크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smtClean="0"/>
              <a:t>1. </a:t>
            </a:r>
            <a:r>
              <a:rPr lang="ko-KR" altLang="en-US" sz="1600" kern="0" dirty="0" smtClean="0"/>
              <a:t>웹 프로그래밍 개요</a:t>
            </a:r>
            <a:endParaRPr kumimoji="0" lang="ko-KR" altLang="en-US" sz="1600" dirty="0"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0968" y="1528465"/>
            <a:ext cx="5806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서블릿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과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JSP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문제점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대규모 애플리케이션을 처음부터 </a:t>
            </a:r>
            <a:r>
              <a:rPr lang="ko-KR" altLang="en-US" sz="12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서블릿이나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JSP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만들면 코딩 분량이 엄청나며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완성되기까지 막대한 시간과 돈이 든다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93545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532881" y="23524"/>
            <a:ext cx="3129838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/>
              <a:t>2</a:t>
            </a:r>
            <a:r>
              <a:rPr lang="en-US" altLang="ko-KR" sz="1600" kern="0" dirty="0" smtClean="0"/>
              <a:t>. </a:t>
            </a:r>
            <a:r>
              <a:rPr lang="ko-KR" altLang="en-US" sz="1600" dirty="0"/>
              <a:t>웹 애플리케이션 프레임워크</a:t>
            </a:r>
            <a:endParaRPr kumimoji="0" lang="ko-KR" altLang="en-US" sz="1600" dirty="0"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09048" y="1844633"/>
            <a:ext cx="1095671" cy="3183901"/>
          </a:xfrm>
          <a:prstGeom prst="rect">
            <a:avLst/>
          </a:prstGeom>
          <a:solidFill>
            <a:srgbClr val="DFEBF5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웹 브라우저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2499359" y="2543530"/>
            <a:ext cx="711200" cy="235708"/>
          </a:xfrm>
          <a:prstGeom prst="rightArrow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04719" y="3974547"/>
            <a:ext cx="1280161" cy="2521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⑤ </a:t>
            </a:r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응</a:t>
            </a:r>
            <a:r>
              <a:rPr lang="ko-KR" altLang="en-US" sz="11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</a:t>
            </a:r>
          </a:p>
        </p:txBody>
      </p:sp>
      <p:sp>
        <p:nvSpPr>
          <p:cNvPr id="10" name="오른쪽 화살표 9"/>
          <p:cNvSpPr/>
          <p:nvPr/>
        </p:nvSpPr>
        <p:spPr>
          <a:xfrm rot="10800000">
            <a:off x="2489200" y="4228729"/>
            <a:ext cx="711200" cy="235708"/>
          </a:xfrm>
          <a:prstGeom prst="rightArrow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14878" y="2268171"/>
            <a:ext cx="1280161" cy="2521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요청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95039" y="1844633"/>
            <a:ext cx="4846320" cy="3183902"/>
          </a:xfrm>
          <a:prstGeom prst="rect">
            <a:avLst/>
          </a:prstGeom>
          <a:solidFill>
            <a:srgbClr val="DFEBF5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웹 애플리케이션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7847" y="2505373"/>
            <a:ext cx="1095671" cy="534268"/>
          </a:xfrm>
          <a:prstGeom prst="rect">
            <a:avLst/>
          </a:prstGeom>
          <a:solidFill>
            <a:srgbClr val="F6BCBC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컨트롤러</a:t>
            </a:r>
            <a:endParaRPr lang="en-US" altLang="ko-KR" sz="11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Controller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57187" y="3222239"/>
            <a:ext cx="1095671" cy="534268"/>
          </a:xfrm>
          <a:prstGeom prst="rect">
            <a:avLst/>
          </a:prstGeom>
          <a:solidFill>
            <a:srgbClr val="F4F4BE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모델</a:t>
            </a:r>
            <a:endParaRPr lang="en-US" altLang="ko-KR" sz="11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Model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33252" y="4146662"/>
            <a:ext cx="1095671" cy="534268"/>
          </a:xfrm>
          <a:prstGeom prst="rect">
            <a:avLst/>
          </a:prstGeom>
          <a:solidFill>
            <a:srgbClr val="C9F3BF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뷰</a:t>
            </a:r>
            <a:endParaRPr lang="en-US" altLang="ko-KR" sz="11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98239" y="2286589"/>
            <a:ext cx="1614887" cy="84011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706217">
            <a:off x="5728966" y="2652399"/>
            <a:ext cx="614547" cy="256388"/>
          </a:xfrm>
          <a:prstGeom prst="rightArrow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12494021">
            <a:off x="5558910" y="2931649"/>
            <a:ext cx="646423" cy="256388"/>
          </a:xfrm>
          <a:prstGeom prst="rightArrow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26848" y="2394249"/>
            <a:ext cx="1280161" cy="2521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②</a:t>
            </a:r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</a:t>
            </a:r>
            <a:r>
              <a:rPr lang="ko-KR" altLang="en-US" sz="11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313126" y="3310504"/>
            <a:ext cx="1280161" cy="2521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결과 반환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오른쪽 화살표 23"/>
          <p:cNvSpPr/>
          <p:nvPr/>
        </p:nvSpPr>
        <p:spPr>
          <a:xfrm rot="5400000">
            <a:off x="4121339" y="3348715"/>
            <a:ext cx="559201" cy="256388"/>
          </a:xfrm>
          <a:prstGeom prst="rightArrow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135306" y="3224419"/>
            <a:ext cx="1280161" cy="2521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④ </a:t>
            </a:r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호출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24104" y="2160510"/>
            <a:ext cx="640080" cy="252157"/>
          </a:xfrm>
          <a:prstGeom prst="rect">
            <a:avLst/>
          </a:prstGeom>
          <a:solidFill>
            <a:srgbClr val="DFEBF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Servlet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98239" y="3916933"/>
            <a:ext cx="1614887" cy="84011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724104" y="3790854"/>
            <a:ext cx="640080" cy="252157"/>
          </a:xfrm>
          <a:prstGeom prst="rect">
            <a:avLst/>
          </a:prstGeom>
          <a:solidFill>
            <a:srgbClr val="DFEBF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831321" y="3792693"/>
            <a:ext cx="2519445" cy="5256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서블릿</a:t>
            </a:r>
            <a:r>
              <a:rPr lang="ko-KR" altLang="en-US" sz="105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내부에서 처리 </a:t>
            </a:r>
            <a:r>
              <a:rPr lang="ko-KR" altLang="en-US" sz="105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했던것을</a:t>
            </a:r>
            <a:r>
              <a:rPr lang="ko-KR" altLang="en-US" sz="105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별개의 자바 클래스로 분리</a:t>
            </a:r>
            <a:endParaRPr lang="ko-KR" altLang="en-US" sz="105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4007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Layer Architecture</a:t>
            </a: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532881" y="23524"/>
            <a:ext cx="3129838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/>
              <a:t>2</a:t>
            </a:r>
            <a:r>
              <a:rPr lang="en-US" altLang="ko-KR" sz="1600" kern="0" dirty="0" smtClean="0"/>
              <a:t>. </a:t>
            </a:r>
            <a:r>
              <a:rPr lang="ko-KR" altLang="en-US" sz="1600" dirty="0"/>
              <a:t>웹 애플리케이션 프레임워크</a:t>
            </a:r>
            <a:endParaRPr kumimoji="0" lang="ko-KR" altLang="en-US" sz="1600" dirty="0"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51053" y="1284625"/>
            <a:ext cx="3053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– Layer Architecture</a:t>
            </a:r>
          </a:p>
          <a:p>
            <a:pPr>
              <a:lnSpc>
                <a:spcPct val="150000"/>
              </a:lnSpc>
            </a:pP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MVC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과 같은 아키텍처 패턴 중 하나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077945" y="2341028"/>
            <a:ext cx="5761000" cy="71919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178355" y="2433490"/>
            <a:ext cx="1095671" cy="534268"/>
          </a:xfrm>
          <a:prstGeom prst="rect">
            <a:avLst/>
          </a:prstGeom>
          <a:solidFill>
            <a:srgbClr val="F6BCBC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컨트롤러</a:t>
            </a:r>
            <a:endParaRPr lang="en-US" altLang="ko-KR" sz="11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Controller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78557" y="2433490"/>
            <a:ext cx="1095671" cy="534268"/>
          </a:xfrm>
          <a:prstGeom prst="rect">
            <a:avLst/>
          </a:prstGeom>
          <a:solidFill>
            <a:srgbClr val="C9F3BF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뷰</a:t>
            </a:r>
            <a:endParaRPr lang="en-US" altLang="ko-KR" sz="11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50665" y="2433490"/>
            <a:ext cx="2082800" cy="5342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프레젠테이션 </a:t>
            </a:r>
            <a:r>
              <a:rPr lang="ko-KR" altLang="en-US" sz="11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레이어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077945" y="3256683"/>
            <a:ext cx="5761000" cy="157947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250665" y="3428938"/>
            <a:ext cx="2082800" cy="5342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비즈니스 </a:t>
            </a:r>
            <a:r>
              <a:rPr lang="ko-KR" altLang="en-US" sz="11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로직</a:t>
            </a:r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레이어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250665" y="4143885"/>
            <a:ext cx="2082800" cy="5342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lang="ko-KR" altLang="en-US" sz="11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엑세스</a:t>
            </a:r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레이어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98957" y="3696072"/>
            <a:ext cx="1095671" cy="534268"/>
          </a:xfrm>
          <a:prstGeom prst="rect">
            <a:avLst/>
          </a:prstGeom>
          <a:solidFill>
            <a:srgbClr val="F4F4BE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모델</a:t>
            </a:r>
            <a:endParaRPr lang="en-US" altLang="ko-KR" sz="11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Model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57138" y="5090160"/>
            <a:ext cx="7234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</a:t>
            </a:r>
            <a:r>
              <a:rPr lang="ko-KR" altLang="en-US" sz="12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레이어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사용자와의 인터페이스를 담당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</a:t>
            </a:r>
            <a:r>
              <a:rPr lang="ko-KR" altLang="en-US" sz="12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로직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레이어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입력한 정보를 프레젠테이션 </a:t>
            </a:r>
            <a:r>
              <a:rPr lang="ko-KR" altLang="en-US" sz="12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레이어에게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받고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필요에 따라 데이터 </a:t>
            </a:r>
            <a:r>
              <a:rPr lang="ko-KR" altLang="en-US" sz="12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엑세스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레이어를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통해 데이터베이스를 이용하며 작업 처리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액세스 </a:t>
            </a:r>
            <a:r>
              <a:rPr lang="ko-KR" altLang="en-US" sz="12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레이어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</a:t>
            </a:r>
            <a:r>
              <a:rPr lang="ko-KR" altLang="en-US" sz="12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로직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레이어와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데이터베이스를 중개하기 위한 </a:t>
            </a:r>
            <a:r>
              <a:rPr lang="ko-KR" altLang="en-US" sz="12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레이어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오른쪽 화살표 61"/>
          <p:cNvSpPr/>
          <p:nvPr/>
        </p:nvSpPr>
        <p:spPr>
          <a:xfrm rot="5400000">
            <a:off x="3056796" y="3047216"/>
            <a:ext cx="470537" cy="256388"/>
          </a:xfrm>
          <a:prstGeom prst="rightArrow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오른쪽 화살표 62"/>
          <p:cNvSpPr/>
          <p:nvPr/>
        </p:nvSpPr>
        <p:spPr>
          <a:xfrm rot="5400000">
            <a:off x="3158497" y="3968582"/>
            <a:ext cx="267135" cy="256388"/>
          </a:xfrm>
          <a:prstGeom prst="rightArrow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2022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프레임워크</a:t>
            </a: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532881" y="23524"/>
            <a:ext cx="3129838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/>
              <a:t>2</a:t>
            </a:r>
            <a:r>
              <a:rPr lang="en-US" altLang="ko-KR" sz="1600" kern="0" dirty="0" smtClean="0"/>
              <a:t>. </a:t>
            </a:r>
            <a:r>
              <a:rPr lang="ko-KR" altLang="en-US" sz="1600" dirty="0"/>
              <a:t>웹 애플리케이션 프레임워크</a:t>
            </a:r>
            <a:endParaRPr kumimoji="0" lang="ko-KR" altLang="en-US" sz="1600" dirty="0"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1053" y="2536177"/>
            <a:ext cx="1095671" cy="3183901"/>
          </a:xfrm>
          <a:prstGeom prst="rect">
            <a:avLst/>
          </a:prstGeom>
          <a:solidFill>
            <a:srgbClr val="DFEBF5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웹 브라우저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1941364" y="3235074"/>
            <a:ext cx="711200" cy="235708"/>
          </a:xfrm>
          <a:prstGeom prst="rightArrow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56883" y="4666091"/>
            <a:ext cx="1280161" cy="2521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⑩</a:t>
            </a:r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응</a:t>
            </a:r>
            <a:r>
              <a:rPr lang="ko-KR" altLang="en-US" sz="11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</a:t>
            </a:r>
          </a:p>
        </p:txBody>
      </p:sp>
      <p:sp>
        <p:nvSpPr>
          <p:cNvPr id="10" name="오른쪽 화살표 9"/>
          <p:cNvSpPr/>
          <p:nvPr/>
        </p:nvSpPr>
        <p:spPr>
          <a:xfrm rot="10800000">
            <a:off x="1931205" y="4920273"/>
            <a:ext cx="711200" cy="235708"/>
          </a:xfrm>
          <a:prstGeom prst="rightArrow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67042" y="2959715"/>
            <a:ext cx="1280161" cy="2521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요청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37044" y="2536178"/>
            <a:ext cx="6572716" cy="3183902"/>
          </a:xfrm>
          <a:prstGeom prst="rect">
            <a:avLst/>
          </a:prstGeom>
          <a:solidFill>
            <a:srgbClr val="DFEBF5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웹 애플리케이션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73928" y="3042989"/>
            <a:ext cx="1518392" cy="23294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Front Controller</a:t>
            </a:r>
          </a:p>
          <a:p>
            <a:pPr algn="ctr"/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(Dispatcher Servlet)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09072" y="3379516"/>
            <a:ext cx="1095671" cy="534268"/>
          </a:xfrm>
          <a:prstGeom prst="rect">
            <a:avLst/>
          </a:prstGeom>
          <a:solidFill>
            <a:srgbClr val="F6BCBC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컨트롤러</a:t>
            </a:r>
            <a:endParaRPr lang="en-US" altLang="ko-KR" sz="11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Controller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353971" y="3913784"/>
            <a:ext cx="1095671" cy="534268"/>
          </a:xfrm>
          <a:prstGeom prst="rect">
            <a:avLst/>
          </a:prstGeom>
          <a:solidFill>
            <a:srgbClr val="F4F4BE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모델</a:t>
            </a:r>
            <a:endParaRPr lang="en-US" altLang="ko-KR" sz="11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Model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24120" y="4838207"/>
            <a:ext cx="1095671" cy="534268"/>
          </a:xfrm>
          <a:prstGeom prst="rect">
            <a:avLst/>
          </a:prstGeom>
          <a:solidFill>
            <a:srgbClr val="C9F3BF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뷰</a:t>
            </a:r>
            <a:endParaRPr lang="en-US" altLang="ko-KR" sz="11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24120" y="3027122"/>
            <a:ext cx="1095671" cy="534268"/>
          </a:xfrm>
          <a:prstGeom prst="rect">
            <a:avLst/>
          </a:prstGeom>
          <a:solidFill>
            <a:srgbClr val="C2E3EC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Handler</a:t>
            </a:r>
          </a:p>
          <a:p>
            <a:pPr algn="ctr"/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Mapping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09071" y="4448052"/>
            <a:ext cx="1095671" cy="534268"/>
          </a:xfrm>
          <a:prstGeom prst="rect">
            <a:avLst/>
          </a:prstGeom>
          <a:solidFill>
            <a:srgbClr val="C2E3EC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</a:p>
          <a:p>
            <a:pPr algn="ctr"/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Resolver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4577884" y="3164668"/>
            <a:ext cx="446236" cy="259176"/>
          </a:xfrm>
          <a:prstGeom prst="rightArrow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6167924" y="3324864"/>
            <a:ext cx="446236" cy="259176"/>
          </a:xfrm>
          <a:prstGeom prst="rightArrow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rot="1706217">
            <a:off x="8026676" y="3545838"/>
            <a:ext cx="317557" cy="218256"/>
          </a:xfrm>
          <a:prstGeom prst="rightArrow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rot="12494021">
            <a:off x="7917917" y="3714509"/>
            <a:ext cx="334029" cy="218255"/>
          </a:xfrm>
          <a:prstGeom prst="rightArrow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 flipH="1">
            <a:off x="4592320" y="3631848"/>
            <a:ext cx="2021840" cy="259176"/>
          </a:xfrm>
          <a:prstGeom prst="rightArrow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4654927" y="4489382"/>
            <a:ext cx="1959234" cy="259176"/>
          </a:xfrm>
          <a:prstGeom prst="rightArrow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 flipH="1">
            <a:off x="6152684" y="4792169"/>
            <a:ext cx="446237" cy="259176"/>
          </a:xfrm>
          <a:prstGeom prst="rightArrow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flipH="1">
            <a:off x="4577883" y="4982320"/>
            <a:ext cx="446237" cy="259176"/>
          </a:xfrm>
          <a:prstGeom prst="rightArrow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631021" y="2901042"/>
            <a:ext cx="339960" cy="2521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②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205822" y="3067989"/>
            <a:ext cx="339960" cy="2521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113721" y="3294256"/>
            <a:ext cx="339960" cy="2521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④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401975" y="3872711"/>
            <a:ext cx="339960" cy="2521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⑥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01975" y="4237225"/>
            <a:ext cx="339960" cy="2521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⑦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258961" y="5051345"/>
            <a:ext cx="339960" cy="2521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⑧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665088" y="5246396"/>
            <a:ext cx="339960" cy="2521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⑨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845494" y="3955575"/>
            <a:ext cx="339960" cy="2521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⑤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51053" y="1284625"/>
            <a:ext cx="8521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Front-Controller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서블릿을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요청을 처리하는 경우 요청의 수가 늘어남에 따라 </a:t>
            </a:r>
            <a:r>
              <a:rPr lang="ko-KR" altLang="en-US" sz="12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서블릿의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개수도 함께 증가하여 관리가 어려워진다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서블릿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 시 고려사항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보안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국제화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예외 처리 등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일관된 방식으로 처리 할 수 있다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229275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프레임워크</a:t>
            </a: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smtClean="0"/>
              <a:t>1. </a:t>
            </a:r>
            <a:r>
              <a:rPr lang="ko-KR" altLang="en-US" sz="1600" kern="0" dirty="0" smtClean="0"/>
              <a:t>웹 프로그래밍 개요</a:t>
            </a:r>
            <a:endParaRPr kumimoji="0" lang="ko-KR" altLang="en-US" sz="1600" dirty="0"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1053" y="1284625"/>
            <a:ext cx="325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Layered Architecture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96184" y="1760220"/>
            <a:ext cx="1660935" cy="1771000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Presentation Layer</a:t>
            </a:r>
            <a:endParaRPr lang="ko-KR" altLang="en-US" sz="10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6185" y="3720170"/>
            <a:ext cx="1660935" cy="918506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Business Layer</a:t>
            </a:r>
            <a:endParaRPr lang="en-US" altLang="ko-KR" sz="10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(Service Layer)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6183" y="4839809"/>
            <a:ext cx="1660935" cy="974957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Data Access Layer</a:t>
            </a:r>
          </a:p>
          <a:p>
            <a:pPr algn="ctr"/>
            <a:r>
              <a:rPr lang="en-US" altLang="ko-KR" sz="1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(Repository Layer)</a:t>
            </a:r>
            <a:endParaRPr lang="ko-KR" altLang="en-US" sz="10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73070" y="2242185"/>
            <a:ext cx="855980" cy="382213"/>
          </a:xfrm>
          <a:prstGeom prst="rect">
            <a:avLst/>
          </a:prstGeom>
          <a:solidFill>
            <a:srgbClr val="DFEBF5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Dispatcher</a:t>
            </a:r>
          </a:p>
          <a:p>
            <a:pPr algn="ctr"/>
            <a:r>
              <a:rPr lang="en-US" altLang="ko-KR" sz="1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Servlet</a:t>
            </a:r>
            <a:endParaRPr lang="ko-KR" altLang="en-US" sz="10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73550" y="1853120"/>
            <a:ext cx="855981" cy="379875"/>
          </a:xfrm>
          <a:prstGeom prst="rect">
            <a:avLst/>
          </a:prstGeom>
          <a:solidFill>
            <a:srgbClr val="DFEBF5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Handler</a:t>
            </a:r>
          </a:p>
          <a:p>
            <a:pPr algn="ctr"/>
            <a:r>
              <a:rPr lang="en-US" altLang="ko-KR" sz="1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Mapping</a:t>
            </a:r>
            <a:endParaRPr lang="ko-KR" altLang="en-US" sz="10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01791" y="1973048"/>
            <a:ext cx="820979" cy="1043704"/>
          </a:xfrm>
          <a:prstGeom prst="rect">
            <a:avLst/>
          </a:prstGeom>
          <a:solidFill>
            <a:srgbClr val="DFEBF5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Controller</a:t>
            </a:r>
            <a:endParaRPr lang="ko-KR" altLang="en-US" sz="10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7350" y="2427428"/>
            <a:ext cx="1178560" cy="233631"/>
          </a:xfrm>
          <a:prstGeom prst="rect">
            <a:avLst/>
          </a:prstGeom>
          <a:solidFill>
            <a:srgbClr val="DFEBF5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ModelAndView</a:t>
            </a:r>
            <a:endParaRPr lang="ko-KR" altLang="en-US" sz="10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73070" y="2953847"/>
            <a:ext cx="855980" cy="382213"/>
          </a:xfrm>
          <a:prstGeom prst="rect">
            <a:avLst/>
          </a:prstGeom>
          <a:solidFill>
            <a:srgbClr val="DFEBF5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273550" y="2953847"/>
            <a:ext cx="855981" cy="382213"/>
          </a:xfrm>
          <a:prstGeom prst="rect">
            <a:avLst/>
          </a:prstGeom>
          <a:solidFill>
            <a:srgbClr val="DFEBF5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</a:p>
          <a:p>
            <a:pPr algn="ctr"/>
            <a:r>
              <a:rPr lang="en-US" altLang="ko-KR" sz="1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Resolver</a:t>
            </a:r>
            <a:endParaRPr lang="ko-KR" altLang="en-US" sz="10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화살표 연결선 4"/>
          <p:cNvCxnSpPr>
            <a:stCxn id="22" idx="0"/>
            <a:endCxn id="23" idx="1"/>
          </p:cNvCxnSpPr>
          <p:nvPr/>
        </p:nvCxnSpPr>
        <p:spPr>
          <a:xfrm flipV="1">
            <a:off x="3401060" y="2043058"/>
            <a:ext cx="872490" cy="199127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841909" y="2318387"/>
            <a:ext cx="2259882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25" idx="3"/>
          </p:cNvCxnSpPr>
          <p:nvPr/>
        </p:nvCxnSpPr>
        <p:spPr>
          <a:xfrm flipH="1">
            <a:off x="5375910" y="2544243"/>
            <a:ext cx="704374" cy="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5" idx="1"/>
          </p:cNvCxnSpPr>
          <p:nvPr/>
        </p:nvCxnSpPr>
        <p:spPr>
          <a:xfrm flipH="1">
            <a:off x="3858578" y="2544244"/>
            <a:ext cx="338772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2" idx="2"/>
            <a:endCxn id="26" idx="0"/>
          </p:cNvCxnSpPr>
          <p:nvPr/>
        </p:nvCxnSpPr>
        <p:spPr>
          <a:xfrm>
            <a:off x="3401060" y="2624398"/>
            <a:ext cx="0" cy="32944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27" idx="0"/>
          </p:cNvCxnSpPr>
          <p:nvPr/>
        </p:nvCxnSpPr>
        <p:spPr>
          <a:xfrm>
            <a:off x="3837305" y="2620443"/>
            <a:ext cx="864236" cy="33340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678430" y="1760220"/>
            <a:ext cx="4648200" cy="177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4" name="직사각형 53"/>
          <p:cNvSpPr/>
          <p:nvPr/>
        </p:nvSpPr>
        <p:spPr>
          <a:xfrm>
            <a:off x="2678428" y="3720170"/>
            <a:ext cx="4648202" cy="918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5" name="직사각형 54"/>
          <p:cNvSpPr/>
          <p:nvPr/>
        </p:nvSpPr>
        <p:spPr>
          <a:xfrm>
            <a:off x="2891907" y="3831762"/>
            <a:ext cx="4221246" cy="263624"/>
          </a:xfrm>
          <a:prstGeom prst="rect">
            <a:avLst/>
          </a:prstGeom>
          <a:solidFill>
            <a:srgbClr val="DFEBF5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 Interface</a:t>
            </a:r>
            <a:endParaRPr lang="ko-KR" altLang="en-US" sz="10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891908" y="4284419"/>
            <a:ext cx="4221248" cy="263624"/>
          </a:xfrm>
          <a:prstGeom prst="rect">
            <a:avLst/>
          </a:prstGeom>
          <a:solidFill>
            <a:srgbClr val="DFEBF5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 Implementations</a:t>
            </a:r>
            <a:endParaRPr lang="ko-KR" altLang="en-US" sz="10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7" name="직선 화살표 연결선 56"/>
          <p:cNvCxnSpPr>
            <a:stCxn id="24" idx="2"/>
          </p:cNvCxnSpPr>
          <p:nvPr/>
        </p:nvCxnSpPr>
        <p:spPr>
          <a:xfrm flipH="1">
            <a:off x="6512280" y="3016752"/>
            <a:ext cx="1" cy="81501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5" idx="2"/>
            <a:endCxn id="56" idx="0"/>
          </p:cNvCxnSpPr>
          <p:nvPr/>
        </p:nvCxnSpPr>
        <p:spPr>
          <a:xfrm>
            <a:off x="5002530" y="4095386"/>
            <a:ext cx="2" cy="189033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2678430" y="4820759"/>
            <a:ext cx="4648200" cy="994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5" name="직사각형 64"/>
          <p:cNvSpPr/>
          <p:nvPr/>
        </p:nvSpPr>
        <p:spPr>
          <a:xfrm>
            <a:off x="2891908" y="4960593"/>
            <a:ext cx="4221248" cy="263624"/>
          </a:xfrm>
          <a:prstGeom prst="rect">
            <a:avLst/>
          </a:prstGeom>
          <a:solidFill>
            <a:srgbClr val="DFEBF5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DAO Interface</a:t>
            </a:r>
            <a:endParaRPr lang="ko-KR" altLang="en-US" sz="10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891790" y="5433032"/>
            <a:ext cx="4221366" cy="263624"/>
          </a:xfrm>
          <a:prstGeom prst="rect">
            <a:avLst/>
          </a:prstGeom>
          <a:solidFill>
            <a:srgbClr val="DFEBF5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DAO Implementations</a:t>
            </a:r>
            <a:endParaRPr lang="ko-KR" altLang="en-US" sz="10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7" name="직선 화살표 연결선 66"/>
          <p:cNvCxnSpPr>
            <a:stCxn id="65" idx="2"/>
            <a:endCxn id="66" idx="0"/>
          </p:cNvCxnSpPr>
          <p:nvPr/>
        </p:nvCxnSpPr>
        <p:spPr>
          <a:xfrm flipH="1">
            <a:off x="5002473" y="5224217"/>
            <a:ext cx="59" cy="208815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56" idx="2"/>
            <a:endCxn id="65" idx="0"/>
          </p:cNvCxnSpPr>
          <p:nvPr/>
        </p:nvCxnSpPr>
        <p:spPr>
          <a:xfrm>
            <a:off x="5002532" y="4548043"/>
            <a:ext cx="0" cy="41255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원통 113"/>
          <p:cNvSpPr/>
          <p:nvPr/>
        </p:nvSpPr>
        <p:spPr>
          <a:xfrm>
            <a:off x="2891790" y="6057900"/>
            <a:ext cx="4221363" cy="590550"/>
          </a:xfrm>
          <a:prstGeom prst="can">
            <a:avLst>
              <a:gd name="adj" fmla="val 40385"/>
            </a:avLst>
          </a:prstGeom>
          <a:solidFill>
            <a:srgbClr val="DFEB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100" dirty="0" smtClean="0">
                <a:solidFill>
                  <a:sysClr val="windowText" lastClr="000000"/>
                </a:solidFill>
              </a:rPr>
              <a:t>Database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15" name="직선 화살표 연결선 114"/>
          <p:cNvCxnSpPr>
            <a:stCxn id="66" idx="2"/>
            <a:endCxn id="114" idx="1"/>
          </p:cNvCxnSpPr>
          <p:nvPr/>
        </p:nvCxnSpPr>
        <p:spPr>
          <a:xfrm flipH="1">
            <a:off x="5002472" y="5696656"/>
            <a:ext cx="1" cy="361244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7906533" y="1760220"/>
            <a:ext cx="1275567" cy="885500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Domain Object</a:t>
            </a:r>
          </a:p>
          <a:p>
            <a:pPr algn="ctr"/>
            <a:r>
              <a:rPr lang="en-US" altLang="ko-KR" sz="1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(Domain Model)</a:t>
            </a:r>
            <a:endParaRPr lang="ko-KR" altLang="en-US" sz="10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906533" y="2814208"/>
            <a:ext cx="1275567" cy="3000558"/>
          </a:xfrm>
          <a:prstGeom prst="rect">
            <a:avLst/>
          </a:prstGeom>
          <a:solidFill>
            <a:srgbClr val="DFEBF5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VO(DTO)</a:t>
            </a:r>
          </a:p>
          <a:p>
            <a:pPr algn="ctr"/>
            <a:r>
              <a:rPr lang="en-US" altLang="ko-KR" sz="1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Entities</a:t>
            </a:r>
            <a:endParaRPr lang="ko-KR" altLang="en-US" sz="10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24666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Layered </a:t>
            </a:r>
            <a:r>
              <a:rPr lang="ko-KR" altLang="en-US" dirty="0" smtClean="0"/>
              <a:t>소프트웨어 아키텍처</a:t>
            </a: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smtClean="0"/>
              <a:t>3. </a:t>
            </a:r>
            <a:r>
              <a:rPr lang="en-US" altLang="ko-KR" sz="1600" dirty="0" err="1" smtClean="0"/>
              <a:t>SMARTsuite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9.1 </a:t>
            </a:r>
            <a:r>
              <a:rPr lang="ko-KR" altLang="en-US" sz="1600" dirty="0" smtClean="0"/>
              <a:t>아키텍처</a:t>
            </a:r>
            <a:endParaRPr kumimoji="0" lang="ko-KR" altLang="en-US" sz="1600" dirty="0">
              <a:cs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57424" y="1693546"/>
            <a:ext cx="6033871" cy="77219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630509" y="1693545"/>
            <a:ext cx="881959" cy="772190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레이어</a:t>
            </a:r>
            <a:endParaRPr lang="en-US" altLang="ko-KR" sz="10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6184" y="1693545"/>
            <a:ext cx="1332641" cy="1649730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클라이언트 서브시스템</a:t>
            </a:r>
            <a:endParaRPr lang="ko-KR" altLang="en-US" sz="10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57424" y="2571085"/>
            <a:ext cx="6033871" cy="77219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624672" y="2571084"/>
            <a:ext cx="881959" cy="772190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프레젠테이션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레이어</a:t>
            </a:r>
            <a:endParaRPr lang="en-US" altLang="ko-KR" sz="10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57424" y="4361785"/>
            <a:ext cx="6033871" cy="77219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57424" y="3463864"/>
            <a:ext cx="6033871" cy="77219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57424" y="5257135"/>
            <a:ext cx="6033871" cy="77219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30509" y="3463863"/>
            <a:ext cx="881959" cy="772190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비즈니스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로직</a:t>
            </a:r>
            <a:r>
              <a:rPr lang="ko-KR" altLang="en-US" sz="1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레이어</a:t>
            </a:r>
            <a:endParaRPr lang="en-US" altLang="ko-KR" sz="10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624671" y="4361784"/>
            <a:ext cx="881959" cy="772190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자원접근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레이어</a:t>
            </a:r>
            <a:endParaRPr lang="en-US" altLang="ko-KR" sz="10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630509" y="5276184"/>
            <a:ext cx="881959" cy="772190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레이어</a:t>
            </a:r>
            <a:endParaRPr lang="en-US" altLang="ko-KR" sz="10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509580"/>
              </p:ext>
            </p:extLst>
          </p:nvPr>
        </p:nvGraphicFramePr>
        <p:xfrm>
          <a:off x="2374900" y="1736741"/>
          <a:ext cx="118745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&lt;&lt;standard&gt;&gt;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HTML5/</a:t>
                      </a:r>
                      <a:r>
                        <a:rPr lang="en-US" altLang="ko-KR" sz="900" baseline="0" dirty="0" smtClean="0"/>
                        <a:t> CSS3</a:t>
                      </a:r>
                      <a:endParaRPr lang="ko-KR" altLang="en-US" sz="900" dirty="0"/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Javascript</a:t>
                      </a:r>
                      <a:endParaRPr lang="ko-KR" altLang="en-US" sz="900" dirty="0"/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022771"/>
              </p:ext>
            </p:extLst>
          </p:nvPr>
        </p:nvGraphicFramePr>
        <p:xfrm>
          <a:off x="3917950" y="1736741"/>
          <a:ext cx="11874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&lt;&lt;framework&gt;&gt;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Web Component</a:t>
                      </a:r>
                      <a:endParaRPr lang="ko-KR" altLang="en-US" sz="900" dirty="0"/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082642"/>
              </p:ext>
            </p:extLst>
          </p:nvPr>
        </p:nvGraphicFramePr>
        <p:xfrm>
          <a:off x="3917950" y="2289810"/>
          <a:ext cx="11874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Json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 Object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09863"/>
              </p:ext>
            </p:extLst>
          </p:nvPr>
        </p:nvGraphicFramePr>
        <p:xfrm>
          <a:off x="5451475" y="1774841"/>
          <a:ext cx="11874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&lt;&lt;platform&gt;&gt;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웹브라우저</a:t>
                      </a:r>
                      <a:endParaRPr lang="ko-KR" altLang="en-US" sz="900" dirty="0"/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866108"/>
              </p:ext>
            </p:extLst>
          </p:nvPr>
        </p:nvGraphicFramePr>
        <p:xfrm>
          <a:off x="2374900" y="2614280"/>
          <a:ext cx="118745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&lt;&lt;undefined&gt;&gt;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Command Object</a:t>
                      </a:r>
                      <a:endParaRPr lang="ko-KR" altLang="en-US" sz="900" dirty="0"/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JSP/</a:t>
                      </a:r>
                      <a:r>
                        <a:rPr lang="en-US" altLang="ko-KR" sz="900" baseline="0" dirty="0" smtClean="0"/>
                        <a:t> Servlet</a:t>
                      </a:r>
                      <a:endParaRPr lang="ko-KR" altLang="en-US" sz="900" dirty="0"/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809317"/>
              </p:ext>
            </p:extLst>
          </p:nvPr>
        </p:nvGraphicFramePr>
        <p:xfrm>
          <a:off x="3917950" y="2614280"/>
          <a:ext cx="118745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&lt;&lt;framework&gt;&gt;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Spring</a:t>
                      </a:r>
                      <a:r>
                        <a:rPr lang="en-US" altLang="ko-KR" sz="900" baseline="0" dirty="0" smtClean="0"/>
                        <a:t> MVC</a:t>
                      </a:r>
                      <a:endParaRPr lang="ko-KR" altLang="en-US" sz="900" dirty="0"/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Spring Security</a:t>
                      </a:r>
                      <a:endParaRPr lang="ko-KR" altLang="en-US" sz="900" dirty="0"/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199695"/>
              </p:ext>
            </p:extLst>
          </p:nvPr>
        </p:nvGraphicFramePr>
        <p:xfrm>
          <a:off x="6965950" y="3164159"/>
          <a:ext cx="118745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&lt;&lt;platform&gt;&gt;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웹 컨테이너</a:t>
                      </a:r>
                      <a:endParaRPr lang="ko-KR" altLang="en-US" sz="900" dirty="0"/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JVM</a:t>
                      </a:r>
                      <a:endParaRPr lang="ko-KR" altLang="en-US" sz="900" dirty="0"/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339397"/>
              </p:ext>
            </p:extLst>
          </p:nvPr>
        </p:nvGraphicFramePr>
        <p:xfrm>
          <a:off x="5441950" y="3114675"/>
          <a:ext cx="11874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&lt;&lt;framework&gt;&gt;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Spring DI</a:t>
                      </a:r>
                      <a:endParaRPr lang="ko-KR" altLang="en-US" sz="900" dirty="0"/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498414"/>
              </p:ext>
            </p:extLst>
          </p:nvPr>
        </p:nvGraphicFramePr>
        <p:xfrm>
          <a:off x="3927475" y="3621359"/>
          <a:ext cx="11874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&lt;&lt;undefined&gt;&gt;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Service / DAO</a:t>
                      </a:r>
                      <a:endParaRPr lang="ko-KR" altLang="en-US" sz="900" dirty="0"/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64812"/>
              </p:ext>
            </p:extLst>
          </p:nvPr>
        </p:nvGraphicFramePr>
        <p:xfrm>
          <a:off x="2384425" y="3621358"/>
          <a:ext cx="11874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&lt;&lt;undefined&gt;&gt;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Service Object</a:t>
                      </a:r>
                      <a:endParaRPr lang="ko-KR" altLang="en-US" sz="900" dirty="0"/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420735"/>
              </p:ext>
            </p:extLst>
          </p:nvPr>
        </p:nvGraphicFramePr>
        <p:xfrm>
          <a:off x="3927475" y="4519279"/>
          <a:ext cx="11874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&lt;&lt;framework&gt;&gt;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Mybatis</a:t>
                      </a:r>
                      <a:endParaRPr lang="ko-KR" altLang="en-US" sz="900" dirty="0"/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781927"/>
              </p:ext>
            </p:extLst>
          </p:nvPr>
        </p:nvGraphicFramePr>
        <p:xfrm>
          <a:off x="3927475" y="5060920"/>
          <a:ext cx="11874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JDBC Driver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469797"/>
              </p:ext>
            </p:extLst>
          </p:nvPr>
        </p:nvGraphicFramePr>
        <p:xfrm>
          <a:off x="2393950" y="5433679"/>
          <a:ext cx="11874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&lt;&lt;platform&gt;&gt;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RDMBS</a:t>
                      </a:r>
                      <a:endParaRPr lang="ko-KR" altLang="en-US" sz="900" dirty="0"/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696183" y="3463864"/>
            <a:ext cx="1332641" cy="1649730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서비스 서브시스템</a:t>
            </a:r>
            <a:endParaRPr lang="ko-KR" altLang="en-US" sz="10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96181" y="5257135"/>
            <a:ext cx="1332641" cy="772190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 서브시스템</a:t>
            </a:r>
            <a:endParaRPr lang="ko-KR" altLang="en-US" sz="10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화살표 연결선 31"/>
          <p:cNvCxnSpPr>
            <a:stCxn id="3" idx="3"/>
          </p:cNvCxnSpPr>
          <p:nvPr/>
        </p:nvCxnSpPr>
        <p:spPr>
          <a:xfrm>
            <a:off x="3562350" y="2079641"/>
            <a:ext cx="333375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5107671" y="2079641"/>
            <a:ext cx="333375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15482"/>
              </p:ext>
            </p:extLst>
          </p:nvPr>
        </p:nvGraphicFramePr>
        <p:xfrm>
          <a:off x="768776" y="2237136"/>
          <a:ext cx="11874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&lt;&lt;sub-system&gt;&gt;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클라이언트</a:t>
                      </a:r>
                      <a:endParaRPr lang="ko-KR" altLang="en-US" sz="900" dirty="0"/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</a:tbl>
          </a:graphicData>
        </a:graphic>
      </p:graphicFrame>
      <p:cxnSp>
        <p:nvCxnSpPr>
          <p:cNvPr id="37" name="직선 화살표 연결선 36"/>
          <p:cNvCxnSpPr>
            <a:stCxn id="36" idx="3"/>
            <a:endCxn id="3" idx="1"/>
          </p:cNvCxnSpPr>
          <p:nvPr/>
        </p:nvCxnSpPr>
        <p:spPr>
          <a:xfrm flipV="1">
            <a:off x="1956226" y="2079641"/>
            <a:ext cx="418674" cy="386095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6" idx="3"/>
            <a:endCxn id="20" idx="1"/>
          </p:cNvCxnSpPr>
          <p:nvPr/>
        </p:nvCxnSpPr>
        <p:spPr>
          <a:xfrm>
            <a:off x="1956226" y="2465736"/>
            <a:ext cx="418674" cy="491444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3562350" y="2950845"/>
            <a:ext cx="333375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1" idx="3"/>
            <a:endCxn id="23" idx="1"/>
          </p:cNvCxnSpPr>
          <p:nvPr/>
        </p:nvCxnSpPr>
        <p:spPr>
          <a:xfrm>
            <a:off x="5105400" y="2957180"/>
            <a:ext cx="336550" cy="386095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4" idx="3"/>
            <a:endCxn id="23" idx="1"/>
          </p:cNvCxnSpPr>
          <p:nvPr/>
        </p:nvCxnSpPr>
        <p:spPr>
          <a:xfrm flipV="1">
            <a:off x="5114925" y="3343275"/>
            <a:ext cx="327025" cy="506684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7" idx="3"/>
            <a:endCxn id="23" idx="1"/>
          </p:cNvCxnSpPr>
          <p:nvPr/>
        </p:nvCxnSpPr>
        <p:spPr>
          <a:xfrm flipV="1">
            <a:off x="5114925" y="3343275"/>
            <a:ext cx="327025" cy="1404604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25" idx="3"/>
            <a:endCxn id="24" idx="1"/>
          </p:cNvCxnSpPr>
          <p:nvPr/>
        </p:nvCxnSpPr>
        <p:spPr>
          <a:xfrm>
            <a:off x="3571875" y="3849958"/>
            <a:ext cx="355600" cy="1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6618681" y="3511489"/>
            <a:ext cx="355600" cy="1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29327"/>
              </p:ext>
            </p:extLst>
          </p:nvPr>
        </p:nvGraphicFramePr>
        <p:xfrm>
          <a:off x="768776" y="3785763"/>
          <a:ext cx="11874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&lt;&lt;sub-system&gt;&gt;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서비스 서버</a:t>
                      </a:r>
                      <a:endParaRPr lang="ko-KR" altLang="en-US" sz="900" dirty="0"/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59198"/>
              </p:ext>
            </p:extLst>
          </p:nvPr>
        </p:nvGraphicFramePr>
        <p:xfrm>
          <a:off x="768776" y="5504785"/>
          <a:ext cx="11874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&lt;&lt;sub-system&gt;&gt;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데이터 서버</a:t>
                      </a:r>
                      <a:endParaRPr lang="ko-KR" altLang="en-US" sz="900" dirty="0"/>
                    </a:p>
                  </a:txBody>
                  <a:tcPr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5"/>
                    </a:solidFill>
                  </a:tcPr>
                </a:tc>
              </a:tr>
            </a:tbl>
          </a:graphicData>
        </a:graphic>
      </p:graphicFrame>
      <p:cxnSp>
        <p:nvCxnSpPr>
          <p:cNvPr id="62" name="직선 화살표 연결선 61"/>
          <p:cNvCxnSpPr>
            <a:stCxn id="60" idx="3"/>
            <a:endCxn id="25" idx="1"/>
          </p:cNvCxnSpPr>
          <p:nvPr/>
        </p:nvCxnSpPr>
        <p:spPr>
          <a:xfrm flipV="1">
            <a:off x="1956226" y="3849958"/>
            <a:ext cx="428199" cy="164405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24" idx="2"/>
            <a:endCxn id="27" idx="0"/>
          </p:cNvCxnSpPr>
          <p:nvPr/>
        </p:nvCxnSpPr>
        <p:spPr>
          <a:xfrm>
            <a:off x="4521200" y="4078559"/>
            <a:ext cx="0" cy="44072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1" idx="3"/>
            <a:endCxn id="29" idx="1"/>
          </p:cNvCxnSpPr>
          <p:nvPr/>
        </p:nvCxnSpPr>
        <p:spPr>
          <a:xfrm flipV="1">
            <a:off x="1956226" y="5662279"/>
            <a:ext cx="437724" cy="71106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45365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ko-KR" altLang="en-US" dirty="0" smtClean="0"/>
              <a:t>소프트웨어 아키텍처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smtClean="0"/>
              <a:t>3. </a:t>
            </a:r>
            <a:r>
              <a:rPr lang="en-US" altLang="ko-KR" sz="1600" dirty="0" err="1" smtClean="0"/>
              <a:t>SMARTsuite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9.1 </a:t>
            </a:r>
            <a:r>
              <a:rPr lang="ko-KR" altLang="en-US" sz="1600" dirty="0" smtClean="0"/>
              <a:t>아키텍처</a:t>
            </a:r>
            <a:endParaRPr kumimoji="0" lang="ko-KR" altLang="en-US" sz="1600" dirty="0">
              <a:cs typeface="Arial" pitchFamily="34" charset="0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700991"/>
              </p:ext>
            </p:extLst>
          </p:nvPr>
        </p:nvGraphicFramePr>
        <p:xfrm>
          <a:off x="672829" y="1636931"/>
          <a:ext cx="5385830" cy="12300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6360"/>
                <a:gridCol w="812183"/>
                <a:gridCol w="2977287"/>
              </a:tblGrid>
              <a:tr h="22259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chemeClr val="tx1"/>
                          </a:solidFill>
                          <a:effectLst/>
                        </a:rPr>
                        <a:t>프레임워크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b="0" kern="100" dirty="0" err="1">
                          <a:solidFill>
                            <a:schemeClr val="tx1"/>
                          </a:solidFill>
                          <a:effectLst/>
                        </a:rPr>
                        <a:t>제공처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2170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Polymer 1.0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UI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Open source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Google webcomponent framework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Spring 3.2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Server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Open Source</a:t>
                      </a:r>
                      <a:b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https://projects.spring.io/spring-framework/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 err="1">
                          <a:solidFill>
                            <a:schemeClr val="tx1"/>
                          </a:solidFill>
                          <a:effectLst/>
                        </a:rPr>
                        <a:t>Mybatis</a:t>
                      </a: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 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DB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Open Source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http://www.mybatis.org/mybatis-3/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87645"/>
              </p:ext>
            </p:extLst>
          </p:nvPr>
        </p:nvGraphicFramePr>
        <p:xfrm>
          <a:off x="625855" y="3882506"/>
          <a:ext cx="5833506" cy="1321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9896"/>
                <a:gridCol w="977696"/>
                <a:gridCol w="2735914"/>
              </a:tblGrid>
              <a:tr h="22860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chemeClr val="tx1"/>
                          </a:solidFill>
                          <a:effectLst/>
                        </a:rPr>
                        <a:t>구현 대상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chemeClr val="tx1"/>
                          </a:solidFill>
                          <a:effectLst/>
                        </a:rPr>
                        <a:t>역할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chemeClr val="tx1"/>
                          </a:solidFill>
                          <a:effectLst/>
                        </a:rPr>
                        <a:t>예시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213241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Html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View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em-org.html, es-org-list.html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Controller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Control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 err="1">
                          <a:solidFill>
                            <a:schemeClr val="tx1"/>
                          </a:solidFill>
                          <a:effectLst/>
                        </a:rPr>
                        <a:t>OrgController.class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9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Service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 err="1">
                          <a:solidFill>
                            <a:schemeClr val="tx1"/>
                          </a:solidFill>
                          <a:effectLst/>
                        </a:rPr>
                        <a:t>OrgService.class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02">
                <a:tc row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Transfer Object (Value Object)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Map </a:t>
                      </a:r>
                      <a:r>
                        <a:rPr lang="ko-KR" sz="1000" b="0" kern="100" dirty="0">
                          <a:solidFill>
                            <a:schemeClr val="tx1"/>
                          </a:solidFill>
                          <a:effectLst/>
                        </a:rPr>
                        <a:t>구현클래스 사용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OrgMapper.xml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71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Mybatis Mapper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671418" y="119372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프레임워크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2829" y="3344049"/>
            <a:ext cx="376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설계패턴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(Spring MVC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적용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0072" y="5373531"/>
            <a:ext cx="9191625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Spring framework </a:t>
            </a:r>
            <a:r>
              <a:rPr lang="ko-KR" altLang="ko-KR" sz="1000" b="0" dirty="0">
                <a:latin typeface="맑은 고딕" pitchFamily="50" charset="-127"/>
                <a:ea typeface="맑은 고딕" pitchFamily="50" charset="-127"/>
              </a:rPr>
              <a:t>을 사용하는 경우 가장 일반적인 패턴은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Model(Value Object) - Controller – Service Interface – </a:t>
            </a: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ServiceImpl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– DAO – Mapper </a:t>
            </a:r>
            <a:r>
              <a:rPr lang="ko-KR" altLang="ko-KR" sz="1000" b="0" dirty="0">
                <a:latin typeface="맑은 고딕" pitchFamily="50" charset="-127"/>
                <a:ea typeface="맑은 고딕" pitchFamily="50" charset="-127"/>
              </a:rPr>
              <a:t>구조를 사용한다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ko-KR" sz="1000" b="0" dirty="0">
                <a:latin typeface="맑은 고딕" pitchFamily="50" charset="-127"/>
                <a:ea typeface="맑은 고딕" pitchFamily="50" charset="-127"/>
              </a:rPr>
              <a:t>솔루션 구현에 불필요하다고 판단되는 요소를 제거하고 최소한의 구현요소만 사용한다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ko-KR" sz="1000" b="0" dirty="0">
                <a:latin typeface="맑은 고딕" pitchFamily="50" charset="-127"/>
                <a:ea typeface="맑은 고딕" pitchFamily="50" charset="-127"/>
              </a:rPr>
              <a:t>적용 안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Model(Value Object, Map) – Controller –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ServiceImpl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- Mapper</a:t>
            </a:r>
            <a:endParaRPr lang="ko-KR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758560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1127125" y="2536825"/>
            <a:ext cx="7675563" cy="1758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t" latinLnBrk="0" hangingPunct="0">
              <a:spcBef>
                <a:spcPct val="50000"/>
              </a:spcBef>
            </a:pP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/>
        </p:nvSpPr>
        <p:spPr bwMode="gray">
          <a:xfrm>
            <a:off x="476058" y="1466746"/>
            <a:ext cx="19240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spcBef>
                <a:spcPct val="50000"/>
              </a:spcBef>
              <a:buSzPct val="100000"/>
              <a:buFont typeface="Wingdings"/>
              <a:buNone/>
              <a:defRPr/>
            </a:pPr>
            <a:r>
              <a:rPr kumimoji="1"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 Revision History</a:t>
            </a:r>
            <a:endParaRPr kumimoji="1" lang="ko-KR" altLang="en-US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gray">
          <a:xfrm>
            <a:off x="489108" y="4117281"/>
            <a:ext cx="22796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spcBef>
                <a:spcPct val="50000"/>
              </a:spcBef>
              <a:buSzPct val="100000"/>
              <a:buFont typeface="Wingdings"/>
              <a:buNone/>
              <a:defRPr/>
            </a:pPr>
            <a:r>
              <a:rPr kumimoji="1"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Quality Review</a:t>
            </a:r>
            <a:endParaRPr kumimoji="1" lang="ko-KR" altLang="en-US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gray">
          <a:xfrm>
            <a:off x="489108" y="5661025"/>
            <a:ext cx="21018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spcBef>
                <a:spcPct val="50000"/>
              </a:spcBef>
              <a:buSzPct val="100000"/>
              <a:buFont typeface="Wingdings"/>
              <a:buNone/>
              <a:defRPr/>
            </a:pPr>
            <a:r>
              <a:rPr kumimoji="1"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 Related Documents</a:t>
            </a:r>
            <a:endParaRPr kumimoji="1" lang="ko-KR" altLang="en-US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gray">
          <a:xfrm>
            <a:off x="476058" y="1327052"/>
            <a:ext cx="1911000" cy="3175"/>
          </a:xfrm>
          <a:prstGeom prst="line">
            <a:avLst/>
          </a:prstGeom>
          <a:noFill/>
          <a:ln w="127000" cmpd="thinThick">
            <a:solidFill>
              <a:schemeClr val="folHlink"/>
            </a:solidFill>
            <a:round/>
            <a:headEnd/>
            <a:tailEnd/>
          </a:ln>
        </p:spPr>
        <p:txBody>
          <a:bodyPr tIns="0" bIns="0" anchor="ctr"/>
          <a:lstStyle/>
          <a:p>
            <a:pPr>
              <a:spcBef>
                <a:spcPct val="20000"/>
              </a:spcBef>
              <a:buSzPct val="100000"/>
              <a:buFont typeface="Wingdings"/>
              <a:buNone/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gray">
          <a:xfrm>
            <a:off x="489108" y="3978424"/>
            <a:ext cx="1911000" cy="3175"/>
          </a:xfrm>
          <a:prstGeom prst="line">
            <a:avLst/>
          </a:prstGeom>
          <a:noFill/>
          <a:ln w="127000" cmpd="thinThick">
            <a:solidFill>
              <a:schemeClr val="folHlink"/>
            </a:solidFill>
            <a:round/>
            <a:headEnd/>
            <a:tailEnd/>
          </a:ln>
        </p:spPr>
        <p:txBody>
          <a:bodyPr tIns="0" bIns="0" anchor="ctr"/>
          <a:lstStyle/>
          <a:p>
            <a:pPr>
              <a:spcBef>
                <a:spcPct val="20000"/>
              </a:spcBef>
              <a:buSzPct val="100000"/>
              <a:buFont typeface="Wingdings"/>
              <a:buNone/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gray">
          <a:xfrm>
            <a:off x="489108" y="5529269"/>
            <a:ext cx="1911000" cy="1587"/>
          </a:xfrm>
          <a:prstGeom prst="line">
            <a:avLst/>
          </a:prstGeom>
          <a:noFill/>
          <a:ln w="127000" cmpd="thinThick">
            <a:solidFill>
              <a:schemeClr val="folHlink"/>
            </a:solidFill>
            <a:round/>
            <a:headEnd/>
            <a:tailEnd/>
          </a:ln>
        </p:spPr>
        <p:txBody>
          <a:bodyPr tIns="0" bIns="0" anchor="ctr"/>
          <a:lstStyle/>
          <a:p>
            <a:pPr>
              <a:spcBef>
                <a:spcPct val="20000"/>
              </a:spcBef>
              <a:buSzPct val="100000"/>
              <a:buFont typeface="Wingdings"/>
              <a:buNone/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4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35148"/>
              </p:ext>
            </p:extLst>
          </p:nvPr>
        </p:nvGraphicFramePr>
        <p:xfrm>
          <a:off x="2606678" y="1327052"/>
          <a:ext cx="6791988" cy="2259240"/>
        </p:xfrm>
        <a:graphic>
          <a:graphicData uri="http://schemas.openxmlformats.org/drawingml/2006/table">
            <a:tbl>
              <a:tblPr/>
              <a:tblGrid>
                <a:gridCol w="11641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63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1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105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11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2018/09/19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김완섭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초안작성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25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82390"/>
              </p:ext>
            </p:extLst>
          </p:nvPr>
        </p:nvGraphicFramePr>
        <p:xfrm>
          <a:off x="2606674" y="3978421"/>
          <a:ext cx="6791986" cy="912840"/>
        </p:xfrm>
        <a:graphic>
          <a:graphicData uri="http://schemas.openxmlformats.org/drawingml/2006/table">
            <a:tbl>
              <a:tblPr/>
              <a:tblGrid>
                <a:gridCol w="16856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43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811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08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김광섭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74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6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073383"/>
              </p:ext>
            </p:extLst>
          </p:nvPr>
        </p:nvGraphicFramePr>
        <p:xfrm>
          <a:off x="2606678" y="5529264"/>
          <a:ext cx="6791985" cy="912840"/>
        </p:xfrm>
        <a:graphic>
          <a:graphicData uri="http://schemas.openxmlformats.org/drawingml/2006/table">
            <a:tbl>
              <a:tblPr/>
              <a:tblGrid>
                <a:gridCol w="22101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09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85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85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39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 by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Approved by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28097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74056" y="1231348"/>
            <a:ext cx="9244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본 문서에서는 웹 애플리케이션의 기본 배경 지식과 </a:t>
            </a:r>
            <a:r>
              <a:rPr kumimoji="0" lang="en-US" altLang="ko-KR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SMARTsuite9.1 </a:t>
            </a:r>
            <a:r>
              <a:rPr kumimoji="0" lang="ko-KR" altLang="en-US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프레임워크의 전반 적인 아키텍처에 대해 설명합니다</a:t>
            </a:r>
            <a:r>
              <a:rPr kumimoji="0" lang="en-US" altLang="ko-KR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07499" y="1751791"/>
            <a:ext cx="8360369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6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웹 프로그래밍 개요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웹 서버와 웹 클라이언트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CGI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서블릿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JSP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애플리케이션 서버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ko-KR" altLang="en-US" sz="16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웹 애플리케이션 프레임워크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mvc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Front Controller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패턴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스프링 </a:t>
            </a: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mvc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프레임워크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9.1 Layered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소프트웨어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아키텍처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1020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kumimoji="0" lang="ko-KR" altLang="en-US" dirty="0" smtClean="0">
                <a:cs typeface="Arial" pitchFamily="34" charset="0"/>
              </a:rPr>
              <a:t>웹 서버와 웹 클라이언트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smtClean="0"/>
              <a:t>1. </a:t>
            </a:r>
            <a:r>
              <a:rPr lang="ko-KR" altLang="en-US" sz="1600" kern="0" dirty="0" smtClean="0"/>
              <a:t>웹 프로그래밍 개요</a:t>
            </a:r>
            <a:endParaRPr kumimoji="0" lang="ko-KR" altLang="en-US" sz="1600" dirty="0"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85" y="2515473"/>
            <a:ext cx="10477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861" y="2353548"/>
            <a:ext cx="9620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사각형 설명선 3"/>
          <p:cNvSpPr/>
          <p:nvPr/>
        </p:nvSpPr>
        <p:spPr>
          <a:xfrm>
            <a:off x="1487168" y="4009628"/>
            <a:ext cx="2042160" cy="619760"/>
          </a:xfrm>
          <a:prstGeom prst="wedgeRectCallout">
            <a:avLst>
              <a:gd name="adj1" fmla="val -3918"/>
              <a:gd name="adj2" fmla="val -135860"/>
            </a:avLst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주세요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6023051" y="3989308"/>
            <a:ext cx="2042160" cy="640080"/>
          </a:xfrm>
          <a:prstGeom prst="wedgeRectCallout">
            <a:avLst>
              <a:gd name="adj1" fmla="val 13993"/>
              <a:gd name="adj2" fmla="val -135028"/>
            </a:avLst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네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주문하신</a:t>
            </a:r>
            <a:endParaRPr lang="en-US" altLang="ko-KR" sz="14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722368" y="1825228"/>
            <a:ext cx="2467364" cy="538480"/>
          </a:xfrm>
          <a:prstGeom prst="rightArrow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요청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(request)</a:t>
            </a:r>
          </a:p>
        </p:txBody>
      </p:sp>
      <p:sp>
        <p:nvSpPr>
          <p:cNvPr id="10" name="오른쪽 화살표 9"/>
          <p:cNvSpPr/>
          <p:nvPr/>
        </p:nvSpPr>
        <p:spPr>
          <a:xfrm flipH="1">
            <a:off x="3722366" y="2668508"/>
            <a:ext cx="2467364" cy="538480"/>
          </a:xfrm>
          <a:prstGeom prst="rightArrow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응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(response)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34820" y="1906508"/>
            <a:ext cx="1479550" cy="447040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클라이언트</a:t>
            </a:r>
            <a:endParaRPr lang="ko-KR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93927" y="1906508"/>
            <a:ext cx="1029895" cy="368300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서버</a:t>
            </a:r>
            <a:endParaRPr lang="ko-KR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9271" y="5117068"/>
            <a:ext cx="4160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서버와 웹 클라이언트가 통신하기 위한 통신 프로토콜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정보를 주고 받으려면 사전에 약속을 하는 것이 중요</a:t>
            </a:r>
          </a:p>
        </p:txBody>
      </p:sp>
    </p:spTree>
    <p:extLst>
      <p:ext uri="{BB962C8B-B14F-4D97-AF65-F5344CB8AC3E}">
        <p14:creationId xmlns:p14="http://schemas.microsoft.com/office/powerpoint/2010/main" val="384571318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CGI (Common Gateway Interface)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3751" y="125626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동적인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콘텐츠에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대한 요구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33" y="2792650"/>
            <a:ext cx="10477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702" y="2169398"/>
            <a:ext cx="9620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880968" y="2183685"/>
            <a:ext cx="1479550" cy="447040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클라이언트</a:t>
            </a:r>
            <a:endParaRPr lang="ko-KR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0968" y="4115693"/>
            <a:ext cx="7193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CGI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웹 서버가 클라이언트로 부터 받은 요청을 웹 서버상에서 작동하는 프로그램에 보낸다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프로그램은 요청을 참조해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생성 한 다음 웹 서버에 돌려보낸다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서버는 프로그램으로부터 받은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웹 클라이언트에 보낸다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80247" y="1722358"/>
            <a:ext cx="3492633" cy="220956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03768" y="1538208"/>
            <a:ext cx="1029895" cy="368300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웹 서버</a:t>
            </a:r>
            <a:endParaRPr lang="ko-KR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88442" y="1825228"/>
            <a:ext cx="586067" cy="20238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CGI</a:t>
            </a:r>
            <a:endParaRPr lang="ko-KR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794773" y="1995408"/>
            <a:ext cx="1029895" cy="368300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프로그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램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721" y="2404348"/>
            <a:ext cx="762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위로 굽은 화살표 10"/>
          <p:cNvSpPr/>
          <p:nvPr/>
        </p:nvSpPr>
        <p:spPr>
          <a:xfrm rot="16200000" flipH="1">
            <a:off x="7847507" y="3113255"/>
            <a:ext cx="555246" cy="547132"/>
          </a:xfrm>
          <a:prstGeom prst="bentUpArrow">
            <a:avLst>
              <a:gd name="adj1" fmla="val 25000"/>
              <a:gd name="adj2" fmla="val 28714"/>
              <a:gd name="adj3" fmla="val 41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2832208" y="1825228"/>
            <a:ext cx="4830372" cy="538480"/>
          </a:xfrm>
          <a:prstGeom prst="rightArrow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요청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(request)</a:t>
            </a:r>
          </a:p>
        </p:txBody>
      </p:sp>
      <p:sp>
        <p:nvSpPr>
          <p:cNvPr id="18" name="오른쪽 화살표 17"/>
          <p:cNvSpPr/>
          <p:nvPr/>
        </p:nvSpPr>
        <p:spPr>
          <a:xfrm flipH="1">
            <a:off x="2832209" y="3074908"/>
            <a:ext cx="4449266" cy="538480"/>
          </a:xfrm>
          <a:prstGeom prst="rightArrow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응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(response)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389" y="3206988"/>
            <a:ext cx="551375" cy="64210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029" y="3065767"/>
            <a:ext cx="551375" cy="64210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880968" y="5419745"/>
            <a:ext cx="6072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문제점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언어 문제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대규모 애플리케이션 개발의 필수인 객체지향 프로그래밍 미 지원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성능 문제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요청을 받을 때마다 프로그램을 실행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smtClean="0"/>
              <a:t>1. </a:t>
            </a:r>
            <a:r>
              <a:rPr lang="ko-KR" altLang="en-US" sz="1600" kern="0" dirty="0" smtClean="0"/>
              <a:t>웹 프로그래밍 개요</a:t>
            </a:r>
            <a:endParaRPr kumimoji="0" lang="ko-KR" altLang="en-US" sz="1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90108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ko-KR" altLang="en-US" dirty="0" err="1" smtClean="0"/>
              <a:t>서블릿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80968" y="1254145"/>
            <a:ext cx="5567550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자바로 만들어진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html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등의 웹 </a:t>
            </a:r>
            <a:r>
              <a:rPr lang="ko-KR" altLang="en-US" sz="12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콘텐츠를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생성하기 위한 프로그램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CGI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와의 차이점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자바 언어이며 객체지향을 지원함으로써 대규모 애플리케이션 개발에 적합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서버와 같은 프로세스 속에서 </a:t>
            </a:r>
            <a:r>
              <a:rPr lang="ko-KR" altLang="en-US" sz="12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콘텐츠를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생성하는 프로그램이 작동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02080" y="3683586"/>
            <a:ext cx="2885440" cy="189425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2621280" y="4007349"/>
            <a:ext cx="497840" cy="360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252444" y="3873967"/>
            <a:ext cx="824598" cy="6269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펄 프로그램</a:t>
            </a:r>
            <a:endParaRPr lang="ko-KR" altLang="en-US" sz="12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52444" y="4788367"/>
            <a:ext cx="824598" cy="6269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언어</a:t>
            </a:r>
            <a:endParaRPr lang="en-US" altLang="ko-KR" sz="12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프로그</a:t>
            </a:r>
            <a:r>
              <a:rPr lang="ko-KR" altLang="en-US" sz="12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램</a:t>
            </a:r>
          </a:p>
        </p:txBody>
      </p:sp>
      <p:sp>
        <p:nvSpPr>
          <p:cNvPr id="35" name="오른쪽 화살표 34"/>
          <p:cNvSpPr/>
          <p:nvPr/>
        </p:nvSpPr>
        <p:spPr>
          <a:xfrm>
            <a:off x="2621280" y="4911831"/>
            <a:ext cx="497840" cy="360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77" y="3378667"/>
            <a:ext cx="9620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1664602" y="3873967"/>
            <a:ext cx="824598" cy="15413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웹 서버</a:t>
            </a:r>
            <a:endParaRPr lang="ko-KR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2228" y="3224778"/>
            <a:ext cx="2705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CGI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사용한 웹 애플리케이션</a:t>
            </a:r>
          </a:p>
        </p:txBody>
      </p:sp>
      <p:sp>
        <p:nvSpPr>
          <p:cNvPr id="36" name="사각형 설명선 35"/>
          <p:cNvSpPr/>
          <p:nvPr/>
        </p:nvSpPr>
        <p:spPr>
          <a:xfrm>
            <a:off x="1849120" y="5711428"/>
            <a:ext cx="2042160" cy="619760"/>
          </a:xfrm>
          <a:prstGeom prst="wedgeRectCallout">
            <a:avLst>
              <a:gd name="adj1" fmla="val -435"/>
              <a:gd name="adj2" fmla="val -91598"/>
            </a:avLst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요청을 받을 때마다</a:t>
            </a:r>
            <a:endParaRPr lang="en-US" altLang="ko-KR" sz="12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프로그램을 실행</a:t>
            </a:r>
            <a:endParaRPr lang="ko-KR" altLang="en-US" sz="12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765800" y="3683586"/>
            <a:ext cx="2885440" cy="189425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297" y="3378667"/>
            <a:ext cx="9620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6028322" y="3873967"/>
            <a:ext cx="2373998" cy="15413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웹</a:t>
            </a:r>
            <a:endParaRPr lang="en-US" altLang="ko-KR" sz="14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컨테이</a:t>
            </a:r>
            <a:r>
              <a:rPr lang="ko-KR" altLang="en-US" sz="14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너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945948" y="3224778"/>
            <a:ext cx="2885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서블릿을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사용한 웹 애플리케이션</a:t>
            </a:r>
          </a:p>
        </p:txBody>
      </p:sp>
      <p:sp>
        <p:nvSpPr>
          <p:cNvPr id="45" name="사각형 설명선 44"/>
          <p:cNvSpPr/>
          <p:nvPr/>
        </p:nvSpPr>
        <p:spPr>
          <a:xfrm>
            <a:off x="6212840" y="5711428"/>
            <a:ext cx="2042160" cy="619760"/>
          </a:xfrm>
          <a:prstGeom prst="wedgeRectCallout">
            <a:avLst>
              <a:gd name="adj1" fmla="val -933"/>
              <a:gd name="adj2" fmla="val -96516"/>
            </a:avLst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웹 컨테이너의 내부에서</a:t>
            </a:r>
            <a:endParaRPr lang="en-US" altLang="ko-KR" sz="12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2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서블릿을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실행</a:t>
            </a:r>
            <a:endParaRPr lang="ko-KR" altLang="en-US" sz="12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208519" y="4026367"/>
            <a:ext cx="1021079" cy="24083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서블</a:t>
            </a:r>
            <a:r>
              <a:rPr lang="ko-KR" altLang="en-US" sz="1200" b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릿</a:t>
            </a:r>
            <a:endParaRPr lang="ko-KR" altLang="en-US" sz="12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208518" y="4537374"/>
            <a:ext cx="1021079" cy="24083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서블</a:t>
            </a:r>
            <a:r>
              <a:rPr lang="ko-KR" altLang="en-US" sz="1200" b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릿</a:t>
            </a:r>
            <a:endParaRPr lang="ko-KR" altLang="en-US" sz="12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208517" y="5031148"/>
            <a:ext cx="1021079" cy="24083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서블</a:t>
            </a:r>
            <a:r>
              <a:rPr lang="ko-KR" altLang="en-US" sz="1200" b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릿</a:t>
            </a:r>
            <a:endParaRPr lang="ko-KR" altLang="en-US" sz="12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smtClean="0"/>
              <a:t>1. </a:t>
            </a:r>
            <a:r>
              <a:rPr lang="ko-KR" altLang="en-US" sz="1600" kern="0" dirty="0" smtClean="0"/>
              <a:t>웹 프로그래밍 개요</a:t>
            </a:r>
            <a:endParaRPr kumimoji="0" lang="ko-KR" altLang="en-US" sz="1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8070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ko-KR" altLang="en-US" dirty="0" err="1" smtClean="0"/>
              <a:t>서블릿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80968" y="1254145"/>
            <a:ext cx="8337539" cy="10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문제점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출력될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자바에서 구현해야 하기 때문에 디자인을 변경할 때마다 프로그램을 </a:t>
            </a:r>
            <a:r>
              <a:rPr lang="ko-KR" altLang="en-US" sz="12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변경해야해서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작업효율 낮다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서블릿을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통해 출력되는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상상하기 어렵다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4" y="2613343"/>
            <a:ext cx="6810375" cy="280987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052320" y="4124960"/>
            <a:ext cx="4978400" cy="975360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smtClean="0"/>
              <a:t>1. </a:t>
            </a:r>
            <a:r>
              <a:rPr lang="ko-KR" altLang="en-US" sz="1600" kern="0" dirty="0" smtClean="0"/>
              <a:t>웹 프로그래밍 개요</a:t>
            </a:r>
            <a:endParaRPr kumimoji="0" lang="ko-KR" altLang="en-US" sz="1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1939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JSP (Java Server Pages)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80968" y="1254145"/>
            <a:ext cx="5272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페이지를 구성하는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기본으로 삼고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변경되는 부분만 자바로 작성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서블릿을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자바 코드 속에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넣고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속에 자바 코드를 넣는다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657475"/>
            <a:ext cx="7810500" cy="154305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281680" y="3129280"/>
            <a:ext cx="1371600" cy="396240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smtClean="0"/>
              <a:t>1. </a:t>
            </a:r>
            <a:r>
              <a:rPr lang="ko-KR" altLang="en-US" sz="1600" kern="0" dirty="0" smtClean="0"/>
              <a:t>웹 프로그래밍 개요</a:t>
            </a:r>
            <a:endParaRPr kumimoji="0" lang="ko-KR" altLang="en-US" sz="1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76208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ko-KR" altLang="en-US" dirty="0" smtClean="0"/>
              <a:t>애플리케이션 서버</a:t>
            </a: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smtClean="0"/>
              <a:t>1. </a:t>
            </a:r>
            <a:r>
              <a:rPr lang="ko-KR" altLang="en-US" sz="1600" kern="0" dirty="0" smtClean="0"/>
              <a:t>웹 프로그래밍 개요</a:t>
            </a:r>
            <a:endParaRPr kumimoji="0" lang="ko-KR" altLang="en-US" sz="1600" dirty="0"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0968" y="1254145"/>
            <a:ext cx="421942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서블릿이나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어디에서 작동할까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9068" y="2871487"/>
            <a:ext cx="10477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-8466233" y="2262522"/>
            <a:ext cx="1479550" cy="447040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클라이언트</a:t>
            </a:r>
            <a:endParaRPr lang="ko-KR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4774804" y="3790857"/>
            <a:ext cx="3492633" cy="220956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0969" y="2313003"/>
            <a:ext cx="1506632" cy="2209562"/>
          </a:xfrm>
          <a:prstGeom prst="rect">
            <a:avLst/>
          </a:prstGeom>
          <a:solidFill>
            <a:srgbClr val="DFEBF5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" y="1937412"/>
            <a:ext cx="683482" cy="54057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1514526" y="2005164"/>
            <a:ext cx="1116914" cy="252157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웹 클라이언트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98889" y="2536179"/>
            <a:ext cx="1095671" cy="17969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웹 브라우저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2489200" y="3687024"/>
            <a:ext cx="711200" cy="235708"/>
          </a:xfrm>
          <a:prstGeom prst="rightArrow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204719" y="4054840"/>
            <a:ext cx="1280161" cy="2521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① HTTP </a:t>
            </a:r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</a:t>
            </a:r>
            <a:r>
              <a:rPr lang="ko-KR" altLang="en-US" sz="11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349923" y="2313003"/>
            <a:ext cx="3304878" cy="2209562"/>
          </a:xfrm>
          <a:prstGeom prst="rect">
            <a:avLst/>
          </a:prstGeom>
          <a:solidFill>
            <a:srgbClr val="DFEBF5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90438" y="2005164"/>
            <a:ext cx="873075" cy="252157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웹 서버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67842" y="2536179"/>
            <a:ext cx="1095671" cy="17969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웹 서버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74" y="1882074"/>
            <a:ext cx="581495" cy="59876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오른쪽 화살표 32"/>
          <p:cNvSpPr/>
          <p:nvPr/>
        </p:nvSpPr>
        <p:spPr>
          <a:xfrm>
            <a:off x="4719431" y="3687024"/>
            <a:ext cx="457126" cy="235708"/>
          </a:xfrm>
          <a:prstGeom prst="rightArrow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572111" y="4054839"/>
            <a:ext cx="751766" cy="2521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②</a:t>
            </a:r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요청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23877" y="2536178"/>
            <a:ext cx="1095671" cy="1278859"/>
          </a:xfrm>
          <a:prstGeom prst="rect">
            <a:avLst/>
          </a:prstGeom>
          <a:solidFill>
            <a:srgbClr val="3570A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서블릿</a:t>
            </a:r>
            <a:endParaRPr lang="en-US" altLang="ko-KR" sz="1100" b="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1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  <a:endParaRPr lang="ko-KR" altLang="en-US" sz="11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23877" y="3805521"/>
            <a:ext cx="1095671" cy="5174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JavaVM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6754829" y="3687022"/>
            <a:ext cx="711200" cy="235708"/>
          </a:xfrm>
          <a:prstGeom prst="rightArrow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470348" y="4054838"/>
            <a:ext cx="1280161" cy="2521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③ SQL </a:t>
            </a:r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쿼리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627209" y="2308382"/>
            <a:ext cx="1506632" cy="2209562"/>
          </a:xfrm>
          <a:prstGeom prst="rect">
            <a:avLst/>
          </a:prstGeom>
          <a:solidFill>
            <a:srgbClr val="DFEBF5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016927" y="2000543"/>
            <a:ext cx="923873" cy="252157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서버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845129" y="2531558"/>
            <a:ext cx="1095671" cy="17969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 베이스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461" y="1898864"/>
            <a:ext cx="581495" cy="59876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오른쪽 화살표 38"/>
          <p:cNvSpPr/>
          <p:nvPr/>
        </p:nvSpPr>
        <p:spPr>
          <a:xfrm rot="10800000">
            <a:off x="6754829" y="2654649"/>
            <a:ext cx="711200" cy="235708"/>
          </a:xfrm>
          <a:prstGeom prst="rightArrow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470348" y="3022465"/>
            <a:ext cx="1280161" cy="2521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④</a:t>
            </a:r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쿼리 결과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오른쪽 화살표 46"/>
          <p:cNvSpPr/>
          <p:nvPr/>
        </p:nvSpPr>
        <p:spPr>
          <a:xfrm rot="10800000">
            <a:off x="4719431" y="2675090"/>
            <a:ext cx="457126" cy="235708"/>
          </a:xfrm>
          <a:prstGeom prst="rightArrow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572111" y="3042905"/>
            <a:ext cx="751766" cy="2521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⑤ HTML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오른쪽 화살표 48"/>
          <p:cNvSpPr/>
          <p:nvPr/>
        </p:nvSpPr>
        <p:spPr>
          <a:xfrm rot="10800000">
            <a:off x="2489200" y="2684763"/>
            <a:ext cx="711200" cy="235708"/>
          </a:xfrm>
          <a:prstGeom prst="rightArrow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204719" y="3052579"/>
            <a:ext cx="1280161" cy="2521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⑥</a:t>
            </a:r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HTTP </a:t>
            </a:r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응</a:t>
            </a:r>
            <a:r>
              <a:rPr lang="ko-KR" altLang="en-US" sz="11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013047" y="4935433"/>
            <a:ext cx="1022594" cy="362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프로세</a:t>
            </a:r>
            <a:r>
              <a:rPr lang="ko-KR" altLang="en-US" sz="11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196723" y="4935433"/>
            <a:ext cx="1108917" cy="362886"/>
          </a:xfrm>
          <a:prstGeom prst="rect">
            <a:avLst/>
          </a:prstGeom>
          <a:solidFill>
            <a:srgbClr val="DFEBF5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컴퓨터</a:t>
            </a:r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60648" y="4790319"/>
            <a:ext cx="2624232" cy="660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501999" y="4895638"/>
            <a:ext cx="1514928" cy="567243"/>
          </a:xfrm>
          <a:prstGeom prst="rect">
            <a:avLst/>
          </a:prstGeom>
          <a:solidFill>
            <a:srgbClr val="3570A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서블릿</a:t>
            </a:r>
            <a:r>
              <a:rPr lang="en-US" altLang="ko-KR" sz="11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1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JSP</a:t>
            </a:r>
          </a:p>
          <a:p>
            <a:pPr algn="ctr"/>
            <a:r>
              <a:rPr lang="en-US" altLang="ko-KR" sz="11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웹 애플리케이션</a:t>
            </a:r>
            <a:r>
              <a:rPr lang="en-US" altLang="ko-KR" sz="11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1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501998" y="5990837"/>
            <a:ext cx="1514929" cy="5174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JavaVM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501998" y="5463817"/>
            <a:ext cx="1514929" cy="5174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톰캣</a:t>
            </a:r>
            <a:endParaRPr lang="en-US" altLang="ko-KR" sz="11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애플리케이션 서버</a:t>
            </a:r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6" name="사각형 설명선 55"/>
          <p:cNvSpPr/>
          <p:nvPr/>
        </p:nvSpPr>
        <p:spPr>
          <a:xfrm>
            <a:off x="4572111" y="5981255"/>
            <a:ext cx="1310751" cy="458139"/>
          </a:xfrm>
          <a:prstGeom prst="wedgeRectCallout">
            <a:avLst>
              <a:gd name="adj1" fmla="val 90343"/>
              <a:gd name="adj2" fmla="val 14577"/>
            </a:avLst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항상 기동돼 있다</a:t>
            </a:r>
            <a:r>
              <a:rPr lang="en-US" altLang="ko-KR" sz="11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위로 굽은 화살표 56"/>
          <p:cNvSpPr/>
          <p:nvPr/>
        </p:nvSpPr>
        <p:spPr>
          <a:xfrm rot="5400000">
            <a:off x="5334071" y="4816679"/>
            <a:ext cx="1461361" cy="568960"/>
          </a:xfrm>
          <a:prstGeom prst="bentUpArrow">
            <a:avLst>
              <a:gd name="adj1" fmla="val 15411"/>
              <a:gd name="adj2" fmla="val 20982"/>
              <a:gd name="adj3" fmla="val 29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86107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9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0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ysClr val="window" lastClr="FFFFFF"/>
        </a:solidFill>
        <a:ln w="19050" algn="ctr">
          <a:solidFill>
            <a:srgbClr val="9D9D9E"/>
          </a:solidFill>
          <a:miter lim="800000"/>
          <a:headEnd/>
          <a:tailEnd/>
        </a:ln>
        <a:effectLst>
          <a:outerShdw blurRad="63500" sx="101000" sy="101000" algn="ctr" rotWithShape="0">
            <a:sysClr val="windowText" lastClr="000000">
              <a:lumMod val="65000"/>
              <a:lumOff val="35000"/>
              <a:alpha val="40000"/>
            </a:sysClr>
          </a:outerShdw>
        </a:effectLst>
      </a:spPr>
      <a:bodyPr lIns="0" tIns="0" rIns="0" bIns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나눔고딕 ExtraBold" pitchFamily="50" charset="-127"/>
            <a:ea typeface="나눔고딕 ExtraBold" pitchFamily="50" charset="-127"/>
          </a:defRPr>
        </a:defPPr>
      </a:lstStyle>
    </a:spDef>
  </a:objectDefaults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1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ysClr val="window" lastClr="FFFFFF"/>
        </a:solidFill>
        <a:ln w="19050" algn="ctr">
          <a:solidFill>
            <a:srgbClr val="9D9D9E"/>
          </a:solidFill>
          <a:miter lim="800000"/>
          <a:headEnd/>
          <a:tailEnd/>
        </a:ln>
        <a:effectLst>
          <a:outerShdw blurRad="63500" sx="101000" sy="101000" algn="ctr" rotWithShape="0">
            <a:sysClr val="windowText" lastClr="000000">
              <a:lumMod val="65000"/>
              <a:lumOff val="35000"/>
              <a:alpha val="40000"/>
            </a:sysClr>
          </a:outerShdw>
        </a:effectLst>
      </a:spPr>
      <a:bodyPr lIns="0" tIns="0" rIns="0" bIns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나눔고딕 ExtraBold" pitchFamily="50" charset="-127"/>
            <a:ea typeface="나눔고딕 ExtraBold" pitchFamily="50" charset="-127"/>
          </a:defRPr>
        </a:defPPr>
      </a:lstStyle>
    </a:spDef>
  </a:objectDefaults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2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ysClr val="window" lastClr="FFFFFF"/>
        </a:solidFill>
        <a:ln w="19050" algn="ctr">
          <a:solidFill>
            <a:srgbClr val="9D9D9E"/>
          </a:solidFill>
          <a:miter lim="800000"/>
          <a:headEnd/>
          <a:tailEnd/>
        </a:ln>
        <a:effectLst>
          <a:outerShdw blurRad="63500" sx="101000" sy="101000" algn="ctr" rotWithShape="0">
            <a:sysClr val="windowText" lastClr="000000">
              <a:lumMod val="65000"/>
              <a:lumOff val="35000"/>
              <a:alpha val="40000"/>
            </a:sysClr>
          </a:outerShdw>
        </a:effectLst>
      </a:spPr>
      <a:bodyPr lIns="0" tIns="0" rIns="0" bIns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나눔고딕 ExtraBold" pitchFamily="50" charset="-127"/>
            <a:ea typeface="나눔고딕 ExtraBold" pitchFamily="50" charset="-127"/>
          </a:defRPr>
        </a:defPPr>
      </a:lstStyle>
    </a:spDef>
  </a:objectDefaults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1098852090</TotalTime>
  <Pages>1</Pages>
  <Words>966</Words>
  <Application>Microsoft Office PowerPoint</Application>
  <PresentationFormat>A4 용지(210x297mm)</PresentationFormat>
  <Paragraphs>327</Paragraphs>
  <Slides>18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8_822appen</vt:lpstr>
      <vt:lpstr>9_822appen</vt:lpstr>
      <vt:lpstr>10_822appen</vt:lpstr>
      <vt:lpstr>11_822appen</vt:lpstr>
      <vt:lpstr>12_822appen</vt:lpstr>
      <vt:lpstr>SMARTsuite9.1</vt:lpstr>
      <vt:lpstr>PowerPoint 프레젠테이션</vt:lpstr>
      <vt:lpstr>목차</vt:lpstr>
      <vt:lpstr>웹 서버와 웹 클라이언트</vt:lpstr>
      <vt:lpstr>CGI (Common Gateway Interface)</vt:lpstr>
      <vt:lpstr>서블릿</vt:lpstr>
      <vt:lpstr>서블릿</vt:lpstr>
      <vt:lpstr>JSP (Java Server Pages)</vt:lpstr>
      <vt:lpstr>애플리케이션 서버</vt:lpstr>
      <vt:lpstr>애플리케이션 서버</vt:lpstr>
      <vt:lpstr>웹 애플리케이션 프레임워크</vt:lpstr>
      <vt:lpstr>MVC 모델</vt:lpstr>
      <vt:lpstr>Layer Architecture</vt:lpstr>
      <vt:lpstr>스프링 MVC 프레임워크</vt:lpstr>
      <vt:lpstr>스프링 MVC 프레임워크</vt:lpstr>
      <vt:lpstr>Layered 소프트웨어 아키텍처</vt:lpstr>
      <vt:lpstr>소프트웨어 아키텍처 (상세)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Style Horizontal Korean</dc:title>
  <dc:subject>Template</dc:subject>
  <dc:creator>rr</dc:creator>
  <cp:lastModifiedBy>Windows 사용자</cp:lastModifiedBy>
  <cp:revision>4559</cp:revision>
  <cp:lastPrinted>2017-03-06T08:47:38Z</cp:lastPrinted>
  <dcterms:created xsi:type="dcterms:W3CDTF">1997-03-11T00:55:36Z</dcterms:created>
  <dcterms:modified xsi:type="dcterms:W3CDTF">2018-10-08T04:02:59Z</dcterms:modified>
</cp:coreProperties>
</file>