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99" r:id="rId1"/>
    <p:sldMasterId id="2147485597" r:id="rId2"/>
    <p:sldMasterId id="2147485603" r:id="rId3"/>
    <p:sldMasterId id="2147485610" r:id="rId4"/>
    <p:sldMasterId id="2147485617" r:id="rId5"/>
  </p:sldMasterIdLst>
  <p:notesMasterIdLst>
    <p:notesMasterId r:id="rId37"/>
  </p:notesMasterIdLst>
  <p:handoutMasterIdLst>
    <p:handoutMasterId r:id="rId38"/>
  </p:handoutMasterIdLst>
  <p:sldIdLst>
    <p:sldId id="1215" r:id="rId6"/>
    <p:sldId id="1740" r:id="rId7"/>
    <p:sldId id="1788" r:id="rId8"/>
    <p:sldId id="1789" r:id="rId9"/>
    <p:sldId id="1837" r:id="rId10"/>
    <p:sldId id="1838" r:id="rId11"/>
    <p:sldId id="1839" r:id="rId12"/>
    <p:sldId id="1841" r:id="rId13"/>
    <p:sldId id="1840" r:id="rId14"/>
    <p:sldId id="1842" r:id="rId15"/>
    <p:sldId id="1843" r:id="rId16"/>
    <p:sldId id="1844" r:id="rId17"/>
    <p:sldId id="1845" r:id="rId18"/>
    <p:sldId id="1846" r:id="rId19"/>
    <p:sldId id="1847" r:id="rId20"/>
    <p:sldId id="1850" r:id="rId21"/>
    <p:sldId id="1849" r:id="rId22"/>
    <p:sldId id="1848" r:id="rId23"/>
    <p:sldId id="1851" r:id="rId24"/>
    <p:sldId id="1852" r:id="rId25"/>
    <p:sldId id="1853" r:id="rId26"/>
    <p:sldId id="1855" r:id="rId27"/>
    <p:sldId id="1857" r:id="rId28"/>
    <p:sldId id="1856" r:id="rId29"/>
    <p:sldId id="1829" r:id="rId30"/>
    <p:sldId id="1830" r:id="rId31"/>
    <p:sldId id="1832" r:id="rId32"/>
    <p:sldId id="1833" r:id="rId33"/>
    <p:sldId id="1834" r:id="rId34"/>
    <p:sldId id="1835" r:id="rId35"/>
    <p:sldId id="1684" r:id="rId36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1">
          <p15:clr>
            <a:srgbClr val="A4A3A4"/>
          </p15:clr>
        </p15:guide>
        <p15:guide id="2" orient="horz" pos="4166">
          <p15:clr>
            <a:srgbClr val="A4A3A4"/>
          </p15:clr>
        </p15:guide>
        <p15:guide id="3" pos="369">
          <p15:clr>
            <a:srgbClr val="A4A3A4"/>
          </p15:clr>
        </p15:guide>
        <p15:guide id="4" pos="3118">
          <p15:clr>
            <a:srgbClr val="A4A3A4"/>
          </p15:clr>
        </p15:guide>
        <p15:guide id="5" pos="5880">
          <p15:clr>
            <a:srgbClr val="A4A3A4"/>
          </p15:clr>
        </p15:guide>
        <p15:guide id="6" pos="6239">
          <p15:clr>
            <a:srgbClr val="A4A3A4"/>
          </p15:clr>
        </p15:guide>
        <p15:guide id="7" pos="215">
          <p15:clr>
            <a:srgbClr val="A4A3A4"/>
          </p15:clr>
        </p15:guide>
        <p15:guide id="8" pos="3124">
          <p15:clr>
            <a:srgbClr val="A4A3A4"/>
          </p15:clr>
        </p15:guide>
        <p15:guide id="9" pos="1415">
          <p15:clr>
            <a:srgbClr val="A4A3A4"/>
          </p15:clr>
        </p15:guide>
        <p15:guide id="10" pos="6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232"/>
    <a:srgbClr val="3570A5"/>
    <a:srgbClr val="336699"/>
    <a:srgbClr val="000066"/>
    <a:srgbClr val="A6A6A6"/>
    <a:srgbClr val="2A5882"/>
    <a:srgbClr val="595959"/>
    <a:srgbClr val="B0CCE6"/>
    <a:srgbClr val="DFEBF5"/>
    <a:srgbClr val="C2E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9" autoAdjust="0"/>
    <p:restoredTop sz="95842" autoAdjust="0"/>
  </p:normalViewPr>
  <p:slideViewPr>
    <p:cSldViewPr snapToGrid="0">
      <p:cViewPr varScale="1">
        <p:scale>
          <a:sx n="113" d="100"/>
          <a:sy n="113" d="100"/>
        </p:scale>
        <p:origin x="1680" y="102"/>
      </p:cViewPr>
      <p:guideLst>
        <p:guide orient="horz" pos="1011"/>
        <p:guide orient="horz" pos="4166"/>
        <p:guide pos="369"/>
        <p:guide pos="3118"/>
        <p:guide pos="5880"/>
        <p:guide pos="6239"/>
        <p:guide pos="215"/>
        <p:guide pos="3124"/>
        <p:guide pos="1415"/>
        <p:guide pos="6023"/>
      </p:guideLst>
    </p:cSldViewPr>
  </p:slideViewPr>
  <p:outlineViewPr>
    <p:cViewPr>
      <p:scale>
        <a:sx n="25" d="100"/>
        <a:sy n="25" d="100"/>
      </p:scale>
      <p:origin x="0" y="13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950"/>
    </p:cViewPr>
  </p:sorterViewPr>
  <p:notesViewPr>
    <p:cSldViewPr snapToGrid="0">
      <p:cViewPr varScale="1">
        <p:scale>
          <a:sx n="82" d="100"/>
          <a:sy n="82" d="100"/>
        </p:scale>
        <p:origin x="-3966" y="-102"/>
      </p:cViewPr>
      <p:guideLst>
        <p:guide orient="horz" pos="3108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4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161" y="4688114"/>
            <a:ext cx="4941444" cy="4153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337" tIns="44378" rIns="90337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858838"/>
            <a:ext cx="4997450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957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69950" y="858838"/>
            <a:ext cx="4997450" cy="3460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24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editphoto\Desktop\10.png"/>
          <p:cNvPicPr>
            <a:picLocks noChangeAspect="1" noChangeArrowheads="1"/>
          </p:cNvPicPr>
          <p:nvPr userDrawn="1"/>
        </p:nvPicPr>
        <p:blipFill>
          <a:blip r:embed="rId2" cstate="print"/>
          <a:srcRect l="54231"/>
          <a:stretch>
            <a:fillRect/>
          </a:stretch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75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36000" bIns="4680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200" y="6059488"/>
            <a:ext cx="19764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6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2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4" y="6680202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6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7" r:id="rId1"/>
    <p:sldLayoutId id="2147485590" r:id="rId2"/>
    <p:sldLayoutId id="2147485591" r:id="rId3"/>
    <p:sldLayoutId id="2147485596" r:id="rId4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editphoto\Desktop\8.png"/>
          <p:cNvPicPr>
            <a:picLocks noChangeAspect="1" noChangeArrowheads="1"/>
          </p:cNvPicPr>
          <p:nvPr userDrawn="1"/>
        </p:nvPicPr>
        <p:blipFill>
          <a:blip r:embed="rId7" cstate="print"/>
          <a:srcRect r="27884"/>
          <a:stretch>
            <a:fillRect/>
          </a:stretch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310688" y="6661150"/>
            <a:ext cx="295275" cy="155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r" eaLnBrk="1" fontAlgn="ctr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07E562EB-DEB2-48B2-B201-2B3FA9594544}" type="slidenum"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7563" y="6680200"/>
            <a:ext cx="7810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0" y="931863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200" b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8" r:id="rId1"/>
    <p:sldLayoutId id="2147485599" r:id="rId2"/>
    <p:sldLayoutId id="2147485600" r:id="rId3"/>
    <p:sldLayoutId id="2147485601" r:id="rId4"/>
    <p:sldLayoutId id="2147485602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12" r:id="rId2"/>
    <p:sldLayoutId id="2147485613" r:id="rId3"/>
    <p:sldLayoutId id="2147485614" r:id="rId4"/>
    <p:sldLayoutId id="2147485615" r:id="rId5"/>
    <p:sldLayoutId id="2147485616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54405/best-eclipse-code-formatter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dardjs.com/rules-kok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javaguid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730365" y="5557838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2020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Rectangle 2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3454" y="1816608"/>
            <a:ext cx="9401175" cy="2523744"/>
          </a:xfrm>
          <a:ln w="12700"/>
          <a:effectLst>
            <a:outerShdw blurRad="25400" dist="25400" dir="2700000" algn="tl" rotWithShape="0">
              <a:prstClr val="black">
                <a:alpha val="56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ko-KR" sz="36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en-US" altLang="ko-KR" sz="36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suite</a:t>
            </a:r>
            <a:r>
              <a:rPr lang="en-US" altLang="ko-KR" sz="36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9.1 </a:t>
            </a:r>
            <a:endParaRPr lang="ko-KR" altLang="en-US" sz="3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64106" y="4768914"/>
            <a:ext cx="306625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 algn="ctr" defTabSz="992188" eaLnBrk="1" latinLnBrk="1" hangingPunct="1">
              <a:lnSpc>
                <a:spcPct val="120000"/>
              </a:lnSpc>
              <a:buFontTx/>
              <a:buChar char="-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Code Convention Guide –</a:t>
            </a:r>
          </a:p>
          <a:p>
            <a:pPr algn="ctr" defTabSz="992188" eaLnBrk="1" latinLnBrk="1" hangingPunct="1">
              <a:lnSpc>
                <a:spcPct val="12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코딩 규칙 가이드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70599" y="3310890"/>
            <a:ext cx="2158999" cy="397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48" name="텍스트 개체 틀 1"/>
          <p:cNvSpPr>
            <a:spLocks noGrp="1"/>
          </p:cNvSpPr>
          <p:nvPr/>
        </p:nvSpPr>
        <p:spPr bwMode="auto">
          <a:xfrm>
            <a:off x="6283789" y="2212968"/>
            <a:ext cx="2038944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/>
              <a:t>패</a:t>
            </a:r>
            <a:r>
              <a:rPr lang="ko-KR" altLang="en-US" sz="1600" dirty="0" smtClean="0"/>
              <a:t>키지 구조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파일 기본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파일 구조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소스 포맷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명명 규칙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5518179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 구조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소스의 파일 구조는 다음과 같다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라이선스 또는 저작권 정보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존재하는 경우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패키지 문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최상위 클래스 정의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패키지 문의 경우 줄 바꿈을 하지 않는다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문의 경우 와일드 카드 가져오기는 사용하지 않는다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또한 줄 바꿈도 하지 않는다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특수문자를 사용할 때 이스케이프 시퀀스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(\b,\t,\n,\f,\r,\\)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사용한다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유니코드를 사용하지 않는다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240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70598" y="3834414"/>
            <a:ext cx="2158999" cy="397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48" name="텍스트 개체 틀 1"/>
          <p:cNvSpPr>
            <a:spLocks noGrp="1"/>
          </p:cNvSpPr>
          <p:nvPr/>
        </p:nvSpPr>
        <p:spPr bwMode="auto">
          <a:xfrm>
            <a:off x="6283789" y="2212968"/>
            <a:ext cx="2038944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/>
              <a:t>패</a:t>
            </a:r>
            <a:r>
              <a:rPr lang="ko-KR" altLang="en-US" sz="1600" dirty="0" smtClean="0"/>
              <a:t>키지 구조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파일 기본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파일 구조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소스 포맷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명명 규칙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247547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294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중괄호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제어문에는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비어있는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경우나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로직이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한 문장이더라도 반드시 중괄호가 사용되어야 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비어있지 않은 블록의 경우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K&amp;R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스타일을 따른다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257300" lvl="2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여는 괄호 전에 줄 바꿈을 하지 않는다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257300" lvl="2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여는 괄호 후에는 줄 바꿈을 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257300" lvl="2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닫는 괄호 앞에 줄 바꿈을 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257300" lvl="2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닫는 괄호 뒤의 줄 바꿈은 명령문을 종료하거나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생성자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또는 이름이 지정된 클래스의 본분을 종료하는 경우에만 해당된다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예를 들어 중괄호 뒤에 다른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제어문이나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쉼표가 있으면 줄 바꿈이 없음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ex) else</a:t>
            </a:r>
          </a:p>
        </p:txBody>
      </p:sp>
    </p:spTree>
    <p:extLst>
      <p:ext uri="{BB962C8B-B14F-4D97-AF65-F5344CB8AC3E}">
        <p14:creationId xmlns:p14="http://schemas.microsoft.com/office/powerpoint/2010/main" val="31805287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중괄호 예제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14562"/>
            <a:ext cx="7543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708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2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비어있는 블록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다중 명령문 블록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(if/else, try/catch/finally)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일부가 아닌 경우 괄호 사이에 문자나 줄 바꿈 없이 열린 직후에 닫힐 수 있음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2515552"/>
            <a:ext cx="5524500" cy="1323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0495"/>
          <a:stretch/>
        </p:blipFill>
        <p:spPr>
          <a:xfrm>
            <a:off x="834390" y="4211002"/>
            <a:ext cx="5513070" cy="105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8890" y="2628900"/>
            <a:ext cx="321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블록의 경우 열린 직후 닫힐 수 있음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8890" y="4419600"/>
            <a:ext cx="321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명령문 블록의 경우 허용하지 않음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0231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3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블록 들여쓰기는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+4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공백을 가진다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(Google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가이드에서는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+2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권장하지만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엠로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가이드는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+4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권장함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.)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사용중인 에디터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ecplise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IntelliJ,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Editplus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ultraEditor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…)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들여쓰기에서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텝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(tab)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키를 사용하지 않고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스페이스키로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+4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공백을 입력한다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(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에디터의 마다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가지는 길이가 다 틀리기 때문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사용중인 에디터에서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space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입력되도록 설정을 변경한다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31" y="3090333"/>
            <a:ext cx="2902712" cy="30564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25601" y="3818467"/>
            <a:ext cx="1913466" cy="27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4056" y="6255965"/>
            <a:ext cx="395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– Preference –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Genral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Editor-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TextEditor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spaces for tabs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Tab Width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53" y="3090332"/>
            <a:ext cx="4855104" cy="30564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98067" y="3623379"/>
            <a:ext cx="1286933" cy="677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93360" y="6218181"/>
            <a:ext cx="481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Preferences - Editor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Java(JavaScript)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Use tab character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294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3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블록 들여쓰기는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+4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공백을 가진다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(Google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가이드에서는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+2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권장하지만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엠로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가이드는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+4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권장함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.)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사용중인 에디터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ecplise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IntelliJ,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Editplus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ultraEditor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…)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들여쓰기에서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텝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(tab)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키를 사용하지 않고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스페이스키로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+4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공백을 입력한다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(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에디터의 마다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가지는 길이가 다 틀리기 때문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사용중인 에디터에서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space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입력되도록 설정을 변경한다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5" y="3175529"/>
            <a:ext cx="4397481" cy="26749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056" y="6044828"/>
            <a:ext cx="398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구분강조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 대신 공백문자 삽입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84400" y="4512998"/>
            <a:ext cx="559085" cy="194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19400" y="4572265"/>
            <a:ext cx="1388533" cy="47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3349" t="4843" r="8335" b="11333"/>
          <a:stretch/>
        </p:blipFill>
        <p:spPr>
          <a:xfrm>
            <a:off x="4961597" y="3175529"/>
            <a:ext cx="4835503" cy="22600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88835" y="6044828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편집기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자동줄바꿈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 설정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 대신 공백 사용 체크 탭 크기 값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443133" y="3877644"/>
            <a:ext cx="3219585" cy="321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016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470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4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라인에는 하나의 명령문만 기술 한다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다음 명령문은 다음 라인에 기술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4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라인의 길이는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150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 이내로 기술한다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lvl="1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예외사항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열의 한계를 줄 수 없는 행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javadoc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긴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url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또는 긴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JSNI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참조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628650" lvl="1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Package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및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라인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주석으로 잘라서 붙여 넣을 수 없는 주석의 명령 줄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6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줄 바꿈은 정해진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규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칙은 없으나 일반적으로 열 제한을 방지하기 위해 적용한다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(5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번 참조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열이 바뀌는 지점은 다음과 같다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일반 연산자 앞에서 줄 바꿈이 일어난다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대입 연산자의 경우는 뒤에서 줄 바꿈이 일어난다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생성자의 이름에는 괄호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부착한 상태로 유지한다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쉼표는 앞의 토큰에 연결된 상태를 유지한다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들여쓰기는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+4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공간을 이용한다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1589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852612"/>
            <a:ext cx="53054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71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990" y="1318260"/>
            <a:ext cx="6443763" cy="483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SzPct val="110000"/>
              <a:defRPr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eaLnBrk="1" latinLnBrk="1" hangingPunct="1">
              <a:lnSpc>
                <a:spcPct val="150000"/>
              </a:lnSpc>
              <a:spcBef>
                <a:spcPct val="20000"/>
              </a:spcBef>
              <a:buSzPct val="110000"/>
              <a:buAutoNum type="arabicPeriod"/>
              <a:defRPr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규칙의 중요성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latinLnBrk="1" hangingPunct="1">
              <a:lnSpc>
                <a:spcPct val="150000"/>
              </a:lnSpc>
              <a:spcBef>
                <a:spcPct val="20000"/>
              </a:spcBef>
              <a:buSzPct val="110000"/>
              <a:buAutoNum type="arabicPeriod"/>
              <a:defRPr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스타일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latinLnBrk="1" hangingPunct="1">
              <a:lnSpc>
                <a:spcPct val="150000"/>
              </a:lnSpc>
              <a:spcBef>
                <a:spcPct val="20000"/>
              </a:spcBef>
              <a:buSzPct val="110000"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주석 템플릿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latinLnBrk="1" hangingPunct="1">
              <a:lnSpc>
                <a:spcPct val="150000"/>
              </a:lnSpc>
              <a:spcBef>
                <a:spcPct val="20000"/>
              </a:spcBef>
              <a:buSzPct val="110000"/>
              <a:buAutoNum type="arabicPeriod"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코딩 스타일 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가이드</a:t>
            </a:r>
            <a:endParaRPr lang="en-US" altLang="ko-KR" sz="2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1919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523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7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수직공백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필드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생성자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중첩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 사이에 수직 공백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빈줄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추가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허용한다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여러 줄의 비 줄은 허용하지만 추천하지 않는다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이러한 빈 줄은 논리적 그룹을 만드는 목적으로 사용한다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8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수평 공백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if, for, catch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같은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예약어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그 다음에 오는 괄호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“(“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사이의 공백문자를 사용한다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else,  catch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그 이전에 오는 중괄호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“}”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사이에 공백문자를 사용한다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열린 중괄호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“{“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 다음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가지 경우에는 공백문자를 사용하지 않는다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257300" lvl="2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@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SomeAnnotation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({a, b})</a:t>
            </a:r>
          </a:p>
          <a:p>
            <a:pPr marL="1257300" lvl="2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String[][] x = {{“foo”}};</a:t>
            </a:r>
          </a:p>
          <a:p>
            <a:pPr marL="628650" lvl="1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이진 또는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삼항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연산자 양쪽으로 공백문자를 사용한다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그리고 연산자와 같은 연산자형 기호에도 적용된다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085850" lvl="2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&lt;T extends Foo &amp; Bar&gt;,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파이프형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기호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catch (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FooException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|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BarException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e),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Foreach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문에서의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“:” </a:t>
            </a:r>
          </a:p>
          <a:p>
            <a:pPr marL="1085850" lvl="2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도트 구문 기호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“.”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에서는 공백문자를 사용하지 않는다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object.toString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</a:p>
          <a:p>
            <a:pPr marL="628650" lvl="1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“,”, “:”, “;”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후 또는 닫는 괄호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”)”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뒤에는 공백문자를 사용한다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선언시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유형과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변수명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사이에 공백문자를 사용한다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628650" lvl="1" indent="-1714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배열 초시화의 두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괄호안에는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{5, 6}, { 5, 6 }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둘다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유효하다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7673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2546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9"/>
              <a:defRPr/>
            </a:pPr>
            <a:r>
              <a:rPr kumimoji="0"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수평정렬은 </a:t>
            </a:r>
            <a:r>
              <a:rPr kumimoji="0" lang="ko-KR" altLang="en-US" sz="14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가독성에</a:t>
            </a:r>
            <a:r>
              <a:rPr kumimoji="0"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도움이 될 수 있지만 향후 유지 관리에 문제가 </a:t>
            </a:r>
            <a:r>
              <a:rPr kumimoji="0"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발생하기 때문에 수평정렬은 하지 않는다</a:t>
            </a:r>
            <a:r>
              <a:rPr kumimoji="0"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정렬된 소스에 정렬을 넘는 라인이 추가되는 경우 아주 많은 수정이 발생함</a:t>
            </a:r>
            <a:r>
              <a:rPr kumimoji="0"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버전정보가 </a:t>
            </a:r>
            <a:r>
              <a:rPr kumimoji="0"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손상될수도</a:t>
            </a:r>
            <a:r>
              <a:rPr kumimoji="0"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있으며 빈번한 병합 충돌이 발생할 수 있음</a:t>
            </a:r>
            <a:r>
              <a:rPr kumimoji="0"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코드리뷰의 경우 수정된 모든 라인을 검토해야 하기 때문에 검토자의 속도가 느려지며 검토해야 하는 소스의 절대적 양이 증가함</a:t>
            </a:r>
            <a:r>
              <a:rPr kumimoji="0"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kumimoji="0"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en-US" altLang="ko-KR" sz="14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9"/>
              <a:defRPr/>
            </a:pPr>
            <a:endParaRPr kumimoji="0"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889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470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 선언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변수 선언은 하나의 유형에 하나의 변수만 선언한다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a, b; - Not use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루프 헤더에서는 여러 변수 선언이 허용됨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1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Switch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아무 처리가 없더라도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default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문은 항상 있어야 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switch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 내에서도 들여쓰기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(+4)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적용해야 한다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1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Annotation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class, method, constructor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적용된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annotation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documentation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블록 후에 작성한다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Annotation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각각의 라인에 작성하며 들여쓰기는 적용되지 않는다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1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Comments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주석은 주변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로직의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들여쓰기 기준을 따른다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주석의 형식은 블록 주석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(/*…*/)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한줄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주석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(//)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모두를 사용할 수 있다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1"/>
              <a:defRPr/>
            </a:pP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946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4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패키지는 모두 소문자를 사용하며 연속된 단어의 경우에도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연결자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구분자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없다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클래스명의 경우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UpperCamelCase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따른다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method, non-constant, parameter, local variable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lowerCamelCase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규칙을 따른다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Constant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 모두 대문자를 사용하며 연속된 단어의 경우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구분자는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 underscore( _ )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사용한다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기본적으로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Camel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표기법을 사용한다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5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Programing practices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부모클래스나 인터페이스의 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메소드를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override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하는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경우 반듯이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@override annotation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사용해야 한다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257300" lvl="2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하지만 상위 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메소드가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@deprecated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면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@override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생략할 수 있다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예외는 무시하지 말고 처리해야 한다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만약 그러지 않을 경우 주석으로 그 이유에 대해 명확하게 명시 하여야 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6" y="3572990"/>
            <a:ext cx="9491133" cy="131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0149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354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포맷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6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Javadoc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논의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Method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명으로 의미를 알 수 있는 경우 주석을 생략한다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다른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시스템과의 연계 및 개발자에게 알려야 하는 정보가 있는 경우 주석을 작성한다 예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param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operOrg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: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운영단위 코드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rfxNo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RFx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번호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…)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변수에 대해 주석을 작성하되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유지보수 및 코드이해를 위해 가급적 상세히 표시한다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사이트에서 전체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Class, Method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대한 주석이 필요한 경우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 Doc plug-in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사용하여 제공된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자동 생성되도록 한다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16"/>
              <a:defRPr/>
            </a:pP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709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57" y="2493883"/>
            <a:ext cx="1524000" cy="2714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2-2. Java Style Guide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6" y="2493883"/>
            <a:ext cx="4352925" cy="2447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457200" y="2343989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69" y="5084268"/>
            <a:ext cx="243528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1. eclipse &gt; Window &gt; Preferences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/>
        </p:nvSpPr>
        <p:spPr bwMode="auto">
          <a:xfrm>
            <a:off x="374056" y="1167086"/>
            <a:ext cx="9185275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sz="1600" dirty="0" smtClean="0"/>
              <a:t>기본적으로 </a:t>
            </a:r>
            <a:r>
              <a:rPr lang="en-US" altLang="ko-KR" sz="1600" dirty="0" smtClean="0"/>
              <a:t>eclipse </a:t>
            </a:r>
            <a:r>
              <a:rPr lang="ko-KR" altLang="en-US" sz="1600" dirty="0" smtClean="0"/>
              <a:t>는 기본 코드 규약으로 </a:t>
            </a:r>
            <a:r>
              <a:rPr lang="en-US" altLang="ko-KR" sz="1600" dirty="0" smtClean="0"/>
              <a:t>SUN </a:t>
            </a:r>
            <a:r>
              <a:rPr lang="ko-KR" altLang="en-US" sz="1600" dirty="0" smtClean="0"/>
              <a:t>사의 스타일로 처리 되어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600" dirty="0" smtClean="0"/>
              <a:t>Code Format </a:t>
            </a:r>
            <a:r>
              <a:rPr lang="ko-KR" altLang="en-US" sz="1600" dirty="0" smtClean="0"/>
              <a:t>을 제공하는 </a:t>
            </a:r>
            <a:r>
              <a:rPr lang="en-US" altLang="ko-KR" sz="1600" dirty="0" smtClean="0"/>
              <a:t>style </a:t>
            </a:r>
            <a:r>
              <a:rPr lang="ko-KR" altLang="en-US" sz="1600" dirty="0" smtClean="0"/>
              <a:t>로 변경해야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2" name="타원 11"/>
          <p:cNvSpPr/>
          <p:nvPr/>
        </p:nvSpPr>
        <p:spPr>
          <a:xfrm>
            <a:off x="5419869" y="2343989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8757" y="5351576"/>
            <a:ext cx="235352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. java &gt; Code Style &gt; Formatter 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182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69" y="1769574"/>
            <a:ext cx="4011755" cy="320823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2-2. Java Style Guide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타원 7"/>
          <p:cNvSpPr/>
          <p:nvPr/>
        </p:nvSpPr>
        <p:spPr>
          <a:xfrm>
            <a:off x="457200" y="161968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69" y="5148854"/>
            <a:ext cx="446949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. import &gt;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내려 받은 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파일을 선택 하여 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Active profile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로 설정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6660" y="2507045"/>
            <a:ext cx="593081" cy="284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46363" y="5125487"/>
            <a:ext cx="45162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100" b="0" dirty="0" err="1" smtClean="0">
                <a:latin typeface="맑은 고딕" pitchFamily="50" charset="-127"/>
                <a:ea typeface="맑은 고딕" pitchFamily="50" charset="-127"/>
              </a:rPr>
              <a:t>Crtl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 + Shift + F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를 이용해 소스 코드를 정렬한다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Preferences &gt; Editor &gt; Save Actions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Format source code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를 선택 후 저장 하면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저장 시 자동 변환 된다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43909" y="6116943"/>
            <a:ext cx="340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  <a:hlinkClick r:id="rId3"/>
              </a:rPr>
              <a:t>참고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hlinkClick r:id="rId3"/>
              </a:rPr>
              <a:t>:  Java Code Style Active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468" y="1769574"/>
            <a:ext cx="4642568" cy="320823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4926693" y="161968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3613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62" y="2329619"/>
            <a:ext cx="4262157" cy="38615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9619"/>
            <a:ext cx="4269594" cy="27958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2-3. Eclipse Check style Plugin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타원 7"/>
          <p:cNvSpPr/>
          <p:nvPr/>
        </p:nvSpPr>
        <p:spPr>
          <a:xfrm>
            <a:off x="342931" y="221535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69" y="5148854"/>
            <a:ext cx="382508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Help &gt; Eclipse Market place &gt; </a:t>
            </a:r>
            <a:r>
              <a:rPr lang="en-US" altLang="ko-KR" sz="1100" b="0" dirty="0" err="1" smtClean="0">
                <a:latin typeface="맑은 고딕" pitchFamily="50" charset="-127"/>
                <a:ea typeface="맑은 고딕" pitchFamily="50" charset="-127"/>
              </a:rPr>
              <a:t>checkstyle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로 검색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후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100" b="0" dirty="0" err="1" smtClean="0">
                <a:latin typeface="맑은 고딕" pitchFamily="50" charset="-127"/>
                <a:ea typeface="맑은 고딕" pitchFamily="50" charset="-127"/>
              </a:rPr>
              <a:t>Checkstyle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 Plug-in X.XX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66693" y="221535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2" name="텍스트 개체 틀 1"/>
          <p:cNvSpPr>
            <a:spLocks noGrp="1"/>
          </p:cNvSpPr>
          <p:nvPr/>
        </p:nvSpPr>
        <p:spPr bwMode="auto">
          <a:xfrm>
            <a:off x="374056" y="1167086"/>
            <a:ext cx="9185275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sz="1600" dirty="0" smtClean="0"/>
              <a:t>코드를 작성하다 보면 스타일 가이드를 지키고 있는지 알 수 없기 때문에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600" dirty="0" smtClean="0"/>
              <a:t>Check Style </a:t>
            </a:r>
            <a:r>
              <a:rPr lang="ko-KR" altLang="en-US" sz="1600" dirty="0" smtClean="0"/>
              <a:t>이라는 </a:t>
            </a:r>
            <a:r>
              <a:rPr lang="ko-KR" altLang="en-US" sz="1600" dirty="0" err="1" smtClean="0"/>
              <a:t>플러그인을</a:t>
            </a:r>
            <a:r>
              <a:rPr lang="ko-KR" altLang="en-US" sz="1600" dirty="0" smtClean="0"/>
              <a:t> 사용하여 실시간으로 확인 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60590" y="3367657"/>
            <a:ext cx="593081" cy="284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30449" y="3804729"/>
            <a:ext cx="2645998" cy="284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0962" y="6191197"/>
            <a:ext cx="351891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2. Window &gt;Preference &gt; </a:t>
            </a:r>
            <a:r>
              <a:rPr lang="en-US" altLang="ko-KR" sz="1100" b="0" dirty="0" err="1" smtClean="0">
                <a:latin typeface="맑은 고딕" pitchFamily="50" charset="-127"/>
                <a:ea typeface="맑은 고딕" pitchFamily="50" charset="-127"/>
              </a:rPr>
              <a:t>Checkstyle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기본값 설정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0484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62" y="2329619"/>
            <a:ext cx="2732555" cy="315590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329619"/>
            <a:ext cx="4347604" cy="19307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2-3. Eclipse Check style Plugin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431677"/>
            <a:ext cx="417454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사용할 프로젝트 </a:t>
            </a:r>
            <a:r>
              <a:rPr lang="ko-KR" altLang="en-US" sz="1100" b="0" dirty="0" err="1" smtClean="0"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100" b="0" dirty="0" err="1" smtClean="0">
                <a:latin typeface="맑은 고딕" pitchFamily="50" charset="-127"/>
                <a:ea typeface="맑은 고딕" pitchFamily="50" charset="-127"/>
              </a:rPr>
              <a:t>CheckStyle</a:t>
            </a:r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 &gt; Activate </a:t>
            </a:r>
            <a:r>
              <a:rPr lang="en-US" altLang="ko-KR" sz="1100" b="0" dirty="0" err="1" smtClean="0">
                <a:latin typeface="맑은 고딕" pitchFamily="50" charset="-127"/>
                <a:ea typeface="맑은 고딕" pitchFamily="50" charset="-127"/>
              </a:rPr>
              <a:t>Checkstyle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66693" y="221535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67296" y="3353594"/>
            <a:ext cx="1937509" cy="284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0962" y="5671244"/>
            <a:ext cx="237436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100" b="0" dirty="0" smtClean="0">
                <a:latin typeface="맑은 고딕" pitchFamily="50" charset="-127"/>
                <a:ea typeface="맑은 고딕" pitchFamily="50" charset="-127"/>
              </a:rPr>
              <a:t>스타일을 지키지 않은 내용 확인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2931" y="221535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061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 Java </a:t>
            </a:r>
            <a:r>
              <a:rPr lang="ko-KR" altLang="en-US" dirty="0" smtClean="0"/>
              <a:t>주석 템플</a:t>
            </a:r>
            <a:r>
              <a:rPr lang="ko-KR" altLang="en-US" dirty="0"/>
              <a:t>릿</a:t>
            </a:r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3. JAVA </a:t>
            </a:r>
            <a:r>
              <a:rPr lang="ko-KR" altLang="en-US" sz="1600" kern="0" dirty="0" smtClean="0"/>
              <a:t>주석 템플</a:t>
            </a:r>
            <a:r>
              <a:rPr lang="ko-KR" altLang="en-US" sz="1600" kern="0" dirty="0"/>
              <a:t>릿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065224"/>
              </p:ext>
            </p:extLst>
          </p:nvPr>
        </p:nvGraphicFramePr>
        <p:xfrm>
          <a:off x="429933" y="1334714"/>
          <a:ext cx="3111500" cy="440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Acrobat Document" r:id="rId3" imgW="5667480" imgH="8020080" progId="AcroExch.Document.DC">
                  <p:embed/>
                </p:oleObj>
              </mc:Choice>
              <mc:Fallback>
                <p:oleObj name="Acrobat Document" r:id="rId3" imgW="5667480" imgH="80200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933" y="1334714"/>
                        <a:ext cx="3111500" cy="440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0276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코드 규칙의 중요성</a:t>
            </a:r>
            <a:endParaRPr lang="ko-KR" altLang="en-US" dirty="0"/>
          </a:p>
        </p:txBody>
      </p:sp>
      <p:sp>
        <p:nvSpPr>
          <p:cNvPr id="25" name="텍스트 개체 틀 1"/>
          <p:cNvSpPr>
            <a:spLocks noGrp="1"/>
          </p:cNvSpPr>
          <p:nvPr/>
        </p:nvSpPr>
        <p:spPr bwMode="auto">
          <a:xfrm>
            <a:off x="374056" y="1857368"/>
            <a:ext cx="9185275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ko-KR" altLang="en-US" sz="1600" dirty="0" smtClean="0"/>
              <a:t>소프트웨어를 </a:t>
            </a:r>
            <a:r>
              <a:rPr lang="ko-KR" altLang="en-US" sz="1600" dirty="0"/>
              <a:t>개발하는 일련의 모든 과정에 들어가는 비용 중 </a:t>
            </a:r>
            <a:r>
              <a:rPr lang="en-US" altLang="ko-KR" sz="1600" dirty="0"/>
              <a:t>80%</a:t>
            </a:r>
            <a:r>
              <a:rPr lang="ko-KR" altLang="en-US" sz="1600" dirty="0"/>
              <a:t>가 유지보수에 쓰여진다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ko-KR" altLang="en-US" sz="1600" dirty="0"/>
              <a:t>소프트웨어의 직접 개발한 개발자가 그 소프트웨어의 유지보수를 담당하는 경우는 거의 보기 힘들다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ko-KR" altLang="en-US" sz="1600" dirty="0"/>
              <a:t>코딩 규칙을 지키면 다른 개발자가 그 소스 코드를 처음 보았을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더 빠른 시간 안에 완벽하게 이해할 수 있도록 도와주기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소프트웨어의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높아진다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ko-KR" altLang="en-US" sz="1600" dirty="0"/>
              <a:t>개발자가 자신의 소스 코드를 제품으로 팔려고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작성한 다른 소스 코드들과 잘 어울리도록 패키지</a:t>
            </a:r>
            <a:r>
              <a:rPr lang="en-US" altLang="ko-KR" sz="1600" dirty="0"/>
              <a:t>(package)</a:t>
            </a:r>
            <a:r>
              <a:rPr lang="ko-KR" altLang="en-US" sz="1600" dirty="0"/>
              <a:t>를 적절하게 구성할 필요가 있다</a:t>
            </a:r>
            <a:r>
              <a:rPr lang="en-US" altLang="ko-KR" sz="1600" dirty="0"/>
              <a:t>.</a:t>
            </a:r>
          </a:p>
          <a:p>
            <a:pPr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68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코드 규칙의 중요성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452221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코딩 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113929" y="23524"/>
            <a:ext cx="3548789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4</a:t>
            </a:r>
            <a:r>
              <a:rPr lang="en-US" altLang="ko-KR" sz="1600" kern="0" dirty="0" smtClean="0"/>
              <a:t>. </a:t>
            </a:r>
            <a:r>
              <a:rPr lang="en-US" altLang="ko-KR" sz="1600" kern="0" dirty="0" err="1" smtClean="0"/>
              <a:t>Javascript</a:t>
            </a:r>
            <a:r>
              <a:rPr lang="en-US" altLang="ko-KR" sz="1600" kern="0" dirty="0" smtClean="0"/>
              <a:t> </a:t>
            </a:r>
            <a:r>
              <a:rPr lang="ko-KR" altLang="en-US" sz="1600" kern="0" dirty="0" smtClean="0"/>
              <a:t>코딩 스타일 가이드</a:t>
            </a:r>
            <a:endParaRPr lang="ko-KR" altLang="en-US" sz="1600" kern="0" dirty="0"/>
          </a:p>
        </p:txBody>
      </p:sp>
      <p:sp>
        <p:nvSpPr>
          <p:cNvPr id="4" name="직사각형 3"/>
          <p:cNvSpPr/>
          <p:nvPr/>
        </p:nvSpPr>
        <p:spPr>
          <a:xfrm>
            <a:off x="494413" y="1505181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  <a:hlinkClick r:id="rId2"/>
              </a:rPr>
              <a:t>참고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: JavaScript Standard Style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4473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127125" y="2536825"/>
            <a:ext cx="7675563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t" latinLnBrk="0" hangingPunct="0">
              <a:spcBef>
                <a:spcPct val="50000"/>
              </a:spcBef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48" name="텍스트 개체 틀 1"/>
          <p:cNvSpPr>
            <a:spLocks noGrp="1"/>
          </p:cNvSpPr>
          <p:nvPr/>
        </p:nvSpPr>
        <p:spPr bwMode="auto">
          <a:xfrm>
            <a:off x="374056" y="1857368"/>
            <a:ext cx="9185275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Google java style guide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60% </a:t>
            </a:r>
            <a:r>
              <a:rPr lang="ko-KR" altLang="en-US" sz="1600" dirty="0" smtClean="0"/>
              <a:t>정도는 </a:t>
            </a:r>
            <a:r>
              <a:rPr lang="en-US" altLang="ko-KR" sz="1600" dirty="0" smtClean="0"/>
              <a:t>SUN </a:t>
            </a:r>
            <a:r>
              <a:rPr lang="ko-KR" altLang="en-US" sz="1600" dirty="0" smtClean="0"/>
              <a:t>의 스타일 가이드와 같다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ko-KR" altLang="en-US" sz="1600" dirty="0" smtClean="0"/>
              <a:t>다만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G</a:t>
            </a:r>
            <a:r>
              <a:rPr lang="en-US" altLang="ko-KR" sz="1600" dirty="0" smtClean="0"/>
              <a:t>oogle</a:t>
            </a:r>
            <a:r>
              <a:rPr lang="ko-KR" altLang="en-US" sz="1600" dirty="0" smtClean="0"/>
              <a:t>의 스타일 가이드는 업데이트가 조금씩 되고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Google </a:t>
            </a:r>
            <a:r>
              <a:rPr lang="ko-KR" altLang="en-US" sz="1600" dirty="0" smtClean="0"/>
              <a:t>스타일 가이드를 기본으로 </a:t>
            </a:r>
            <a:r>
              <a:rPr lang="ko-KR" altLang="en-US" sz="1600" dirty="0" err="1" smtClean="0"/>
              <a:t>엠로에</a:t>
            </a:r>
            <a:r>
              <a:rPr lang="ko-KR" altLang="en-US" sz="1600" dirty="0" smtClean="0"/>
              <a:t> 맞게 수정하여 배포할 예정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59441" y="3607858"/>
            <a:ext cx="340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  <a:hlinkClick r:id="rId2"/>
              </a:rPr>
              <a:t>참고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hlinkClick r:id="rId2"/>
              </a:rPr>
              <a:t>: Google Java Style Guide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576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48" name="텍스트 개체 틀 1"/>
          <p:cNvSpPr>
            <a:spLocks noGrp="1"/>
          </p:cNvSpPr>
          <p:nvPr/>
        </p:nvSpPr>
        <p:spPr bwMode="auto">
          <a:xfrm>
            <a:off x="103123" y="1027634"/>
            <a:ext cx="9185275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600" dirty="0" smtClean="0"/>
          </a:p>
        </p:txBody>
      </p:sp>
      <p:sp>
        <p:nvSpPr>
          <p:cNvPr id="7" name="텍스트 개체 틀 1"/>
          <p:cNvSpPr>
            <a:spLocks noGrp="1"/>
          </p:cNvSpPr>
          <p:nvPr/>
        </p:nvSpPr>
        <p:spPr bwMode="auto">
          <a:xfrm>
            <a:off x="374056" y="1857368"/>
            <a:ext cx="9185275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Google Java </a:t>
            </a:r>
            <a:r>
              <a:rPr lang="ko-KR" altLang="en-US" sz="1600" dirty="0" smtClean="0"/>
              <a:t>스타일 가이드를 기본으로 </a:t>
            </a:r>
            <a:r>
              <a:rPr lang="ko-KR" altLang="en-US" sz="1600" dirty="0" err="1" smtClean="0"/>
              <a:t>엠로</a:t>
            </a:r>
            <a:r>
              <a:rPr lang="ko-KR" altLang="en-US" sz="1600" dirty="0" smtClean="0"/>
              <a:t> 솔루션에 맞게 수정</a:t>
            </a:r>
            <a:endParaRPr lang="en-US" altLang="ko-KR" sz="1600" dirty="0" smtClean="0"/>
          </a:p>
          <a:p>
            <a:pPr marL="566738" lvl="1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66738" lvl="1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기본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66738" lvl="1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66738" lvl="1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포맷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66738" lvl="1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 규칙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932241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70600" y="2328333"/>
            <a:ext cx="2158999" cy="397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48" name="텍스트 개체 틀 1"/>
          <p:cNvSpPr>
            <a:spLocks noGrp="1"/>
          </p:cNvSpPr>
          <p:nvPr/>
        </p:nvSpPr>
        <p:spPr bwMode="auto">
          <a:xfrm>
            <a:off x="6283789" y="2212968"/>
            <a:ext cx="2038944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/>
              <a:t>패</a:t>
            </a:r>
            <a:r>
              <a:rPr lang="ko-KR" altLang="en-US" sz="1600" dirty="0" smtClean="0"/>
              <a:t>키지 구조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파일 기본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파일 구조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소스 포맷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명명 규칙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548196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8" y="1301722"/>
            <a:ext cx="3468733" cy="52684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9405" y="1439333"/>
            <a:ext cx="3874796" cy="12333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09276" y="1296091"/>
            <a:ext cx="5189842" cy="416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패키지 구조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기본적으로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smartsuite.app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기본 구조를 가진다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bp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내부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)/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외부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bp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나누어 내부 소스와 외부 소스 패키지를 구분한다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모듈 별 패키지 구분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업무 모듈 별 패키지를 구분한다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서브 업무 모듈 별 패키지 구분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모듈에서 서브 업무모듈 별로 패키지를 구분한다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서브 업무 모듈에 소스가 위치한다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서브업무에서 사용되는 각 패턴의 패키지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구분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서브 업무에서 사용되는 개발 패턴의 패키지 구분을 지정한다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548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패키지 명은 소문자만 사용한다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4056" y="1367895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9405" y="1570063"/>
            <a:ext cx="3874796" cy="12751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4056" y="1578518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538" y="6411411"/>
            <a:ext cx="3874796" cy="1524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7189" y="6396051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9405" y="1697578"/>
            <a:ext cx="3874796" cy="53603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4056" y="1748937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5130" y="2248973"/>
            <a:ext cx="3869071" cy="179439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7874" y="2245883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486" y="4061922"/>
            <a:ext cx="3869071" cy="63707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50358" y="4061922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772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70600" y="2838450"/>
            <a:ext cx="2158999" cy="397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48" name="텍스트 개체 틀 1"/>
          <p:cNvSpPr>
            <a:spLocks noGrp="1"/>
          </p:cNvSpPr>
          <p:nvPr/>
        </p:nvSpPr>
        <p:spPr bwMode="auto">
          <a:xfrm>
            <a:off x="6283789" y="2212968"/>
            <a:ext cx="2038944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0" hangingPunct="0">
              <a:spcBef>
                <a:spcPts val="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None/>
              <a:tabLst>
                <a:tab pos="1028700" algn="l"/>
              </a:tabLst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23838" indent="-95250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•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65125" indent="-122238" algn="l" rtl="0" eaLnBrk="0" fontAlgn="base" latinLnBrk="1" hangingPunct="0">
              <a:spcBef>
                <a:spcPts val="200"/>
              </a:spcBef>
              <a:spcAft>
                <a:spcPct val="0"/>
              </a:spcAft>
              <a:buSzPct val="120000"/>
              <a:buChar char="-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471488" indent="-87313" algn="l" rtl="0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·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/>
              <a:t>패</a:t>
            </a:r>
            <a:r>
              <a:rPr lang="ko-KR" altLang="en-US" sz="1600" dirty="0" smtClean="0"/>
              <a:t>키지 구조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파일 기본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파일 구조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소스 포맷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dirty="0" smtClean="0"/>
              <a:t>명명 규칙</a:t>
            </a:r>
            <a:endParaRPr lang="en-US" altLang="ko-KR" sz="1600" dirty="0" smtClean="0"/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239144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2-1. GOOGLE JAVA </a:t>
            </a:r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JAVA </a:t>
            </a:r>
            <a:r>
              <a:rPr lang="ko-KR" altLang="en-US" sz="1600" kern="0" dirty="0" smtClean="0"/>
              <a:t>코드 스타일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211668" y="1296091"/>
            <a:ext cx="948745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파일 기본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파일명은 최상위 클래스의 이름으로 대소문자로 구분 이름을 명명한다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확장자는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.java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지정한다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파일의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인코딩은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UTF-8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사용한다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공백 문자는 소스파일 아무렇게나 쓸 수 있는 유일한 문자이다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특수문자를 사용할 때 이스케이프 시퀀스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(\b,\t,\n,\f,\r,\\)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사용한다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유니코드를 사용하지 않는다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6" y="3261907"/>
            <a:ext cx="9288662" cy="12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784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1098786191</TotalTime>
  <Pages>1</Pages>
  <Words>1884</Words>
  <Application>Microsoft Office PowerPoint</Application>
  <PresentationFormat>A4 용지(210x297mm)</PresentationFormat>
  <Paragraphs>258</Paragraphs>
  <Slides>31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굴림</vt:lpstr>
      <vt:lpstr>나눔고딕</vt:lpstr>
      <vt:lpstr>맑은 고딕</vt:lpstr>
      <vt:lpstr>아리따M</vt:lpstr>
      <vt:lpstr>Arial</vt:lpstr>
      <vt:lpstr>Times New Roman</vt:lpstr>
      <vt:lpstr>Wingdings</vt:lpstr>
      <vt:lpstr>8_822appen</vt:lpstr>
      <vt:lpstr>9_822appen</vt:lpstr>
      <vt:lpstr>10_822appen</vt:lpstr>
      <vt:lpstr>11_822appen</vt:lpstr>
      <vt:lpstr>12_822appen</vt:lpstr>
      <vt:lpstr>Acrobat Document</vt:lpstr>
      <vt:lpstr>SMARTsuite 9.1 </vt:lpstr>
      <vt:lpstr>PowerPoint 프레젠테이션</vt:lpstr>
      <vt:lpstr>1. 코드 규칙의 중요성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2-1. GOOGLE JAVA 스타일 가이드</vt:lpstr>
      <vt:lpstr>2-2. Java Style Guide 적용</vt:lpstr>
      <vt:lpstr>2-2. Java Style Guide 적용</vt:lpstr>
      <vt:lpstr>2-3. Eclipse Check style Plugin</vt:lpstr>
      <vt:lpstr>2-3. Eclipse Check style Plugin</vt:lpstr>
      <vt:lpstr>3. Java 주석 템플릿</vt:lpstr>
      <vt:lpstr>4. Javascript 코딩 스타일 가이드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Style Horizontal Korean</dc:title>
  <dc:subject>Template</dc:subject>
  <dc:creator>rr</dc:creator>
  <cp:lastModifiedBy>김 민수</cp:lastModifiedBy>
  <cp:revision>4113</cp:revision>
  <cp:lastPrinted>2015-01-09T05:09:03Z</cp:lastPrinted>
  <dcterms:created xsi:type="dcterms:W3CDTF">1997-03-11T00:55:36Z</dcterms:created>
  <dcterms:modified xsi:type="dcterms:W3CDTF">2020-03-20T08:30:42Z</dcterms:modified>
</cp:coreProperties>
</file>