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99" r:id="rId1"/>
    <p:sldMasterId id="2147485597" r:id="rId2"/>
    <p:sldMasterId id="2147485603" r:id="rId3"/>
    <p:sldMasterId id="2147485610" r:id="rId4"/>
    <p:sldMasterId id="2147485617" r:id="rId5"/>
  </p:sldMasterIdLst>
  <p:notesMasterIdLst>
    <p:notesMasterId r:id="rId15"/>
  </p:notesMasterIdLst>
  <p:handoutMasterIdLst>
    <p:handoutMasterId r:id="rId16"/>
  </p:handoutMasterIdLst>
  <p:sldIdLst>
    <p:sldId id="1215" r:id="rId6"/>
    <p:sldId id="1797" r:id="rId7"/>
    <p:sldId id="1798" r:id="rId8"/>
    <p:sldId id="1788" r:id="rId9"/>
    <p:sldId id="1844" r:id="rId10"/>
    <p:sldId id="1856" r:id="rId11"/>
    <p:sldId id="1857" r:id="rId12"/>
    <p:sldId id="1858" r:id="rId13"/>
    <p:sldId id="1684" r:id="rId14"/>
  </p:sldIdLst>
  <p:sldSz cx="9906000" cy="6858000" type="A4"/>
  <p:notesSz cx="6735763" cy="98663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2BAD636-A91C-4E1C-8625-3EFC57A79F6B}">
          <p14:sldIdLst>
            <p14:sldId id="1215"/>
            <p14:sldId id="1797"/>
            <p14:sldId id="1798"/>
            <p14:sldId id="1788"/>
            <p14:sldId id="1844"/>
            <p14:sldId id="1856"/>
            <p14:sldId id="1857"/>
            <p14:sldId id="1858"/>
            <p14:sldId id="16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11">
          <p15:clr>
            <a:srgbClr val="A4A3A4"/>
          </p15:clr>
        </p15:guide>
        <p15:guide id="2" orient="horz" pos="4166">
          <p15:clr>
            <a:srgbClr val="A4A3A4"/>
          </p15:clr>
        </p15:guide>
        <p15:guide id="3" pos="369">
          <p15:clr>
            <a:srgbClr val="A4A3A4"/>
          </p15:clr>
        </p15:guide>
        <p15:guide id="4" pos="3118">
          <p15:clr>
            <a:srgbClr val="A4A3A4"/>
          </p15:clr>
        </p15:guide>
        <p15:guide id="5" pos="5880">
          <p15:clr>
            <a:srgbClr val="A4A3A4"/>
          </p15:clr>
        </p15:guide>
        <p15:guide id="6" pos="6239">
          <p15:clr>
            <a:srgbClr val="A4A3A4"/>
          </p15:clr>
        </p15:guide>
        <p15:guide id="7" pos="215">
          <p15:clr>
            <a:srgbClr val="A4A3A4"/>
          </p15:clr>
        </p15:guide>
        <p15:guide id="8" pos="3124">
          <p15:clr>
            <a:srgbClr val="A4A3A4"/>
          </p15:clr>
        </p15:guide>
        <p15:guide id="9" pos="1415">
          <p15:clr>
            <a:srgbClr val="A4A3A4"/>
          </p15:clr>
        </p15:guide>
        <p15:guide id="10" pos="60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6666FF"/>
    <a:srgbClr val="102232"/>
    <a:srgbClr val="3570A5"/>
    <a:srgbClr val="336699"/>
    <a:srgbClr val="000066"/>
    <a:srgbClr val="A6A6A6"/>
    <a:srgbClr val="2A588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9" autoAdjust="0"/>
    <p:restoredTop sz="95842" autoAdjust="0"/>
  </p:normalViewPr>
  <p:slideViewPr>
    <p:cSldViewPr snapToGrid="0">
      <p:cViewPr>
        <p:scale>
          <a:sx n="119" d="100"/>
          <a:sy n="119" d="100"/>
        </p:scale>
        <p:origin x="-3240" y="216"/>
      </p:cViewPr>
      <p:guideLst>
        <p:guide orient="horz" pos="1011"/>
        <p:guide orient="horz" pos="4166"/>
        <p:guide pos="369"/>
        <p:guide pos="3118"/>
        <p:guide pos="5880"/>
        <p:guide pos="6239"/>
        <p:guide pos="215"/>
        <p:guide pos="3124"/>
        <p:guide pos="1415"/>
        <p:guide pos="6023"/>
      </p:guideLst>
    </p:cSldViewPr>
  </p:slideViewPr>
  <p:outlineViewPr>
    <p:cViewPr>
      <p:scale>
        <a:sx n="25" d="100"/>
        <a:sy n="25" d="100"/>
      </p:scale>
      <p:origin x="0" y="13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966" y="-102"/>
      </p:cViewPr>
      <p:guideLst>
        <p:guide orient="horz" pos="3108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047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161" y="4688114"/>
            <a:ext cx="4941444" cy="4153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337" tIns="44378" rIns="90337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858838"/>
            <a:ext cx="4997450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957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69950" y="858838"/>
            <a:ext cx="4997450" cy="3460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6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24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editphoto\Desktop\10.png"/>
          <p:cNvPicPr>
            <a:picLocks noChangeAspect="1" noChangeArrowheads="1"/>
          </p:cNvPicPr>
          <p:nvPr userDrawn="1"/>
        </p:nvPicPr>
        <p:blipFill>
          <a:blip r:embed="rId2" cstate="print"/>
          <a:srcRect l="54231"/>
          <a:stretch>
            <a:fillRect/>
          </a:stretch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75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36000" bIns="4680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4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9200" y="6059488"/>
            <a:ext cx="197643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6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2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4" y="6680202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6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7" r:id="rId1"/>
    <p:sldLayoutId id="2147485590" r:id="rId2"/>
    <p:sldLayoutId id="2147485591" r:id="rId3"/>
    <p:sldLayoutId id="2147485596" r:id="rId4"/>
  </p:sldLayoutIdLst>
  <p:transition advClick="0"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editphoto\Desktop\8.png"/>
          <p:cNvPicPr>
            <a:picLocks noChangeAspect="1" noChangeArrowheads="1"/>
          </p:cNvPicPr>
          <p:nvPr userDrawn="1"/>
        </p:nvPicPr>
        <p:blipFill>
          <a:blip r:embed="rId7" cstate="print"/>
          <a:srcRect r="27884"/>
          <a:stretch>
            <a:fillRect/>
          </a:stretch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0"/>
          <p:cNvSpPr>
            <a:spLocks noChangeArrowheads="1"/>
          </p:cNvSpPr>
          <p:nvPr/>
        </p:nvSpPr>
        <p:spPr bwMode="auto">
          <a:xfrm>
            <a:off x="9310688" y="6661150"/>
            <a:ext cx="295275" cy="155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488" tIns="44450" rIns="90488" bIns="4445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r" eaLnBrk="1" fontAlgn="ctr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800" b="0" dirty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07E562EB-DEB2-48B2-B201-2B3FA9594544}" type="slidenum"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800" b="0" dirty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410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7563" y="6680200"/>
            <a:ext cx="781050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>
          <a:xfrm>
            <a:off x="0" y="931863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endParaRPr lang="ko-KR" altLang="en-US" sz="1200" b="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8" r:id="rId1"/>
    <p:sldLayoutId id="2147485599" r:id="rId2"/>
    <p:sldLayoutId id="2147485600" r:id="rId3"/>
    <p:sldLayoutId id="2147485601" r:id="rId4"/>
    <p:sldLayoutId id="2147485602" r:id="rId5"/>
  </p:sldLayoutIdLst>
  <p:transition advClick="0"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 dirty="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4" r:id="rId1"/>
    <p:sldLayoutId id="2147485605" r:id="rId2"/>
    <p:sldLayoutId id="2147485606" r:id="rId3"/>
    <p:sldLayoutId id="2147485607" r:id="rId4"/>
    <p:sldLayoutId id="2147485608" r:id="rId5"/>
    <p:sldLayoutId id="2147485609" r:id="rId6"/>
  </p:sldLayoutIdLst>
  <p:transition advClick="0"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 dirty="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1" r:id="rId1"/>
    <p:sldLayoutId id="2147485612" r:id="rId2"/>
    <p:sldLayoutId id="2147485613" r:id="rId3"/>
    <p:sldLayoutId id="2147485614" r:id="rId4"/>
    <p:sldLayoutId id="2147485615" r:id="rId5"/>
    <p:sldLayoutId id="2147485616" r:id="rId6"/>
  </p:sldLayoutIdLst>
  <p:transition advClick="0"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 dirty="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</p:sldLayoutIdLst>
  <p:transition advClick="0"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730365" y="5557838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Rectangle 2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3454" y="1816608"/>
            <a:ext cx="9401175" cy="2523744"/>
          </a:xfrm>
          <a:ln w="12700"/>
          <a:effectLst>
            <a:outerShdw blurRad="25400" dist="25400" dir="2700000" algn="tl" rotWithShape="0">
              <a:prstClr val="black">
                <a:alpha val="56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SMART</a:t>
            </a:r>
            <a:r>
              <a:rPr lang="en-US" altLang="ko-KR" sz="36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9.x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Table naming rule</a:t>
            </a:r>
            <a:endParaRPr lang="ko-KR" altLang="en-US" sz="2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64106" y="4768914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Table naming rule-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476058" y="1466746"/>
            <a:ext cx="19240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Revision History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gray">
          <a:xfrm>
            <a:off x="489108" y="4117281"/>
            <a:ext cx="22796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Quality Review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gray">
          <a:xfrm>
            <a:off x="489108" y="5661025"/>
            <a:ext cx="21018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Related Documents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gray">
          <a:xfrm>
            <a:off x="476058" y="1327052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gray">
          <a:xfrm>
            <a:off x="489108" y="3978424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gray">
          <a:xfrm>
            <a:off x="489108" y="5529269"/>
            <a:ext cx="1911000" cy="1587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92305"/>
              </p:ext>
            </p:extLst>
          </p:nvPr>
        </p:nvGraphicFramePr>
        <p:xfrm>
          <a:off x="2606678" y="1327052"/>
          <a:ext cx="6791988" cy="2259240"/>
        </p:xfrm>
        <a:graphic>
          <a:graphicData uri="http://schemas.openxmlformats.org/drawingml/2006/table">
            <a:tbl>
              <a:tblPr/>
              <a:tblGrid>
                <a:gridCol w="1164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6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05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2018/07/02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김완섭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초안작성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25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13248"/>
              </p:ext>
            </p:extLst>
          </p:nvPr>
        </p:nvGraphicFramePr>
        <p:xfrm>
          <a:off x="2606674" y="3978421"/>
          <a:ext cx="6791986" cy="912840"/>
        </p:xfrm>
        <a:graphic>
          <a:graphicData uri="http://schemas.openxmlformats.org/drawingml/2006/table">
            <a:tbl>
              <a:tblPr/>
              <a:tblGrid>
                <a:gridCol w="1685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11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08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4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Group 93"/>
          <p:cNvGraphicFramePr>
            <a:graphicFrameLocks noGrp="1"/>
          </p:cNvGraphicFramePr>
          <p:nvPr>
            <p:extLst/>
          </p:nvPr>
        </p:nvGraphicFramePr>
        <p:xfrm>
          <a:off x="2606678" y="5529264"/>
          <a:ext cx="6791985" cy="912840"/>
        </p:xfrm>
        <a:graphic>
          <a:graphicData uri="http://schemas.openxmlformats.org/drawingml/2006/table">
            <a:tbl>
              <a:tblPr/>
              <a:tblGrid>
                <a:gridCol w="2210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0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9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Approved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3547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4056" y="1231348"/>
            <a:ext cx="9244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 문서에서는 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SMARTsuite9.x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어플리케이션의 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Table naming rule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대한 가이드를 제공합니다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kumimoji="0" lang="en-US" altLang="ko-KR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208" y="1877679"/>
            <a:ext cx="8360369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Table Name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Column Name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Column Domain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공통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Column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적용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4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 smtClean="0"/>
              <a:t>Table Name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Table Name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18427" y="1525443"/>
            <a:ext cx="7186247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Table Name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아래와 같이 최대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8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자리로 관리하며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기본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7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자리로 구성한다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프로젝트에서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Client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요구로 추가되는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Table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다음과 같이 구성한다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100" b="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Module</a:t>
            </a:r>
            <a:r>
              <a:rPr kumimoji="0" lang="ko-KR" altLang="en-US" sz="1100" b="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추가되는 경우 </a:t>
            </a:r>
            <a:r>
              <a:rPr kumimoji="0" lang="en-US" altLang="ko-KR" sz="1100" b="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Function Type </a:t>
            </a:r>
            <a:r>
              <a:rPr kumimoji="0" lang="ko-KR" altLang="en-US" sz="1100" b="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관리</a:t>
            </a:r>
            <a:endParaRPr kumimoji="0" lang="en-US" altLang="ko-KR" sz="1100" b="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200150" lvl="2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  <a:defRPr/>
            </a:pPr>
            <a:r>
              <a:rPr kumimoji="0" lang="en-US" altLang="ko-KR" sz="1100" b="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ex) ESPPOHD3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100" b="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기존 </a:t>
            </a:r>
            <a:r>
              <a:rPr kumimoji="0" lang="en-US" altLang="ko-KR" sz="1100" b="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Module</a:t>
            </a:r>
            <a:r>
              <a:rPr kumimoji="0" lang="ko-KR" altLang="en-US" sz="1100" b="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분리하여 추가되는 경우 </a:t>
            </a:r>
            <a:r>
              <a:rPr kumimoji="0" lang="en-US" altLang="ko-KR" sz="1100" b="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Module ID</a:t>
            </a:r>
            <a:r>
              <a:rPr kumimoji="0" lang="ko-KR" altLang="en-US" sz="1100" b="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관리</a:t>
            </a:r>
            <a:endParaRPr kumimoji="0" lang="en-US" altLang="ko-KR" sz="1100" b="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200150" lvl="2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Ø"/>
              <a:defRPr/>
            </a:pPr>
            <a:r>
              <a:rPr kumimoji="0" lang="en-US" altLang="ko-KR" sz="1100" b="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ex) ESZXXXX</a:t>
            </a:r>
          </a:p>
        </p:txBody>
      </p:sp>
      <p:graphicFrame>
        <p:nvGraphicFramePr>
          <p:cNvPr id="16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28819"/>
              </p:ext>
            </p:extLst>
          </p:nvPr>
        </p:nvGraphicFramePr>
        <p:xfrm>
          <a:off x="616394" y="3510647"/>
          <a:ext cx="8396288" cy="2965460"/>
        </p:xfrm>
        <a:graphic>
          <a:graphicData uri="http://schemas.openxmlformats.org/drawingml/2006/table">
            <a:tbl>
              <a:tblPr/>
              <a:tblGrid>
                <a:gridCol w="1633538"/>
                <a:gridCol w="6762750"/>
              </a:tblGrid>
              <a:tr h="2168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코드구조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부여규칙 및 작성 예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1966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1 2 3 4 5 6 7 8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: E -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emro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: S -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SMART</a:t>
                      </a:r>
                      <a:r>
                        <a:rPr kumimoji="1" lang="en-US" altLang="ko-KR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suite</a:t>
                      </a:r>
                      <a:endParaRPr kumimoji="1" lang="en-US" altLang="ko-KR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 : Module ID</a:t>
                      </a:r>
                      <a:b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 : Admin, M : Master, G : Approval, R : SRM, S : e-Sourcing, 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 : R&amp;D, P : Procurement, I : Inventory, C : Community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 : Add-On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4-7 : Function ID</a:t>
                      </a:r>
                      <a:b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4-5 :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업무구분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구매요청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발주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GR, …)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6-7 :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Header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HD, Detail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DT)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 : Function Type</a:t>
                      </a:r>
                      <a:b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공백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: Default, 1 : History, 2 : Temporary, 3 : Custom DB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ESPPOHD : PO Header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2221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en-US" altLang="ko-KR" dirty="0" smtClean="0"/>
              <a:t>Column Name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Column Name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18426" y="1549338"/>
            <a:ext cx="9153233" cy="3012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Logical Column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사용하는 용어는 명사형으로 정의하며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Model Navigator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Word/Words, Alternate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Abbreviation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관리한다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ERWIN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메뉴 경로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Tools &gt; Names &gt; Edit Naming </a:t>
            </a:r>
            <a:r>
              <a:rPr lang="en-US" altLang="ko-KR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Standard</a:t>
            </a:r>
            <a:endParaRPr lang="en-US" altLang="ko-KR" sz="11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약</a:t>
            </a: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어는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자리 이하로 생성하지만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의미를 명확히 구분해야 할 경우는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자리 이상도 사용할 수 </a:t>
            </a: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1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Column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명은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국어순으로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기술하며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문서약어를 맨 앞으로 가져간다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Logical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구분자는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공백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”, Physical : </a:t>
            </a:r>
            <a:r>
              <a:rPr lang="ko-KR" altLang="en-US" sz="11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구분자는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“_”</a:t>
            </a:r>
          </a:p>
          <a:p>
            <a:pPr marL="1257300" lvl="2" indent="-34290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시스템아이디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N/A,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시스템 아이디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SYS_ID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lvl="0" indent="-2286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 및 공통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Column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순서로 관리하며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Logical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기준으로 정렬한다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프로젝트에서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요구로 추가되는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처음에는 반드시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Z(Add-On)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선언한다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Comment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반드시 관리하며 공통코드를 사용할 경우에는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값을 함께 관리한다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REG_ID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등록자 아이디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SIGN_STATUS 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결재상태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(TYPE=M100)</a:t>
            </a:r>
            <a:endParaRPr lang="en-US" altLang="ko-KR" sz="11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9480"/>
              </p:ext>
            </p:extLst>
          </p:nvPr>
        </p:nvGraphicFramePr>
        <p:xfrm>
          <a:off x="384301" y="4710447"/>
          <a:ext cx="8396288" cy="1778000"/>
        </p:xfrm>
        <a:graphic>
          <a:graphicData uri="http://schemas.openxmlformats.org/drawingml/2006/table">
            <a:tbl>
              <a:tblPr/>
              <a:tblGrid>
                <a:gridCol w="2252663"/>
                <a:gridCol w="2120900"/>
                <a:gridCol w="402272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코드구조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[Logical]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코드구조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[Physical]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부여규칙 및 작성 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292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  [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공백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 B  [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공백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 C 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 _ B _ C …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 :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명사형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(Z : Add-On)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 :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명사형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 :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명사형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Logical :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아이디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Physical : SYS_ID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4867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Column Domain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Column Domain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18426" y="1549338"/>
            <a:ext cx="9153233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Column Type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에는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Blob,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Number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구분하여 관리한다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Blob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아래와 같이 구분하여 사용한다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데이터에서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길이를 제한할 수 없는 경우에만 </a:t>
            </a: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1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Char(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정해진 문자길이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Varchar2(</a:t>
            </a:r>
            <a:r>
              <a:rPr lang="ko-KR" altLang="en-US" sz="11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가변적늘어남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Long(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2G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까지  가변문자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b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1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Clob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4G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까지 문자데이터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Blob(1~4G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까지 가변 길이 이진 데이터</a:t>
            </a:r>
            <a:r>
              <a:rPr lang="en-US" altLang="ko-KR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아래와 같이 구분하여 사용한다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28650" lvl="1" indent="-17145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일시와 같이 일자와 시간을 함께 관리하는 경우에는 </a:t>
            </a:r>
            <a:r>
              <a:rPr lang="en-US" altLang="ko-KR" sz="11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일시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[Timestamp]” </a:t>
            </a: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1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일자만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관리할 경우에는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[Varchar2(8)]” </a:t>
            </a: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Number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아래와 같이 구분하여 사용한다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Number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20,5[Number(20,5)]” </a:t>
            </a: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1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평가 점수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같이 소수점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자리까지만 필요한 경우에는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6,2[Number(6,2)]”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</a:t>
            </a:r>
            <a:endParaRPr lang="en-US" altLang="ko-KR" sz="11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시퀀스는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[Integer]” </a:t>
            </a: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아래와 같이 구분하여 사용한다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11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코드는 자릿수에 상관없이 </a:t>
            </a:r>
            <a:r>
              <a:rPr lang="en-US" altLang="ko-KR" sz="11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ko-KR" altLang="en-US" sz="11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1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1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18[Varchar2(18)]” </a:t>
            </a:r>
            <a:r>
              <a:rPr lang="ko-KR" altLang="en-US" sz="11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100" b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여부와 같이 필드 길이가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“1”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경우에는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[Char(1)]” </a:t>
            </a: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1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명칭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설명은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명칭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60[Varchar2(60)],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128[Varchar2(128)],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256[Varchar2(256)],</a:t>
            </a:r>
            <a:b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500[Varchar2(500)]”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중에서 적절한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Domain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선택 </a:t>
            </a: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1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일자만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관리할 경우에는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</a:t>
            </a:r>
            <a:r>
              <a:rPr lang="en-US" altLang="ko-KR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[Varchar2(8)]” </a:t>
            </a: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ko-KR" altLang="en-US" sz="11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0418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Column Domain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Column Domain -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계속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36099"/>
              </p:ext>
            </p:extLst>
          </p:nvPr>
        </p:nvGraphicFramePr>
        <p:xfrm>
          <a:off x="698486" y="2028992"/>
          <a:ext cx="8393113" cy="3463935"/>
        </p:xfrm>
        <a:graphic>
          <a:graphicData uri="http://schemas.openxmlformats.org/drawingml/2006/table">
            <a:tbl>
              <a:tblPr/>
              <a:tblGrid>
                <a:gridCol w="1598613"/>
                <a:gridCol w="1524000"/>
                <a:gridCol w="1525587"/>
                <a:gridCol w="1873250"/>
                <a:gridCol w="1871663"/>
              </a:tblGrid>
              <a:tr h="2873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90000" marR="90000" marT="46797" marB="46797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Domain</a:t>
                      </a:r>
                    </a:p>
                  </a:txBody>
                  <a:tcPr marL="90000" marR="90000" marT="46797" marB="46797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</a:t>
                      </a:r>
                    </a:p>
                  </a:txBody>
                  <a:tcPr marL="90000" marR="90000" marT="46797" marB="46797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 예</a:t>
                      </a:r>
                    </a:p>
                  </a:txBody>
                  <a:tcPr marL="90000" marR="90000" marT="46797" marB="46797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797" marB="46797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130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Blob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Blob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BIOB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30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TIMESTAMP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일시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19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b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(20,5)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(6,2)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NUMBER(20,5)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NUMBER(6,2)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INTEGER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발주 금액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 점수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 시퀀스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985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명칭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128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256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500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b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b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VARCHAR2(60)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VARCHAR2(128)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VARCHAR2(256)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VARCHAR2(500)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CHAR(1)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VARCHAR2(18)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 명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 식 쿼리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발주일자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등록자 아이디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코드에 적용</a:t>
                      </a:r>
                    </a:p>
                  </a:txBody>
                  <a:tcPr marL="90000" marR="90000" marT="46797" marB="46797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8539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공통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공통 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Column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적용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18426" y="1549338"/>
            <a:ext cx="9153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다음과 같은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각 테이블에서 공통으로 관리되는 항목으로 모든 테이블에 공통으로 적용한다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Mapping Table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일부 특수한 경우에는 사용하지 않는다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SYS_ID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제외하고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REM, STS, REG_ID, REG_DT, MOD_ID, MOD_DT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테이블 맨 뒤로 위치한다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49058"/>
              </p:ext>
            </p:extLst>
          </p:nvPr>
        </p:nvGraphicFramePr>
        <p:xfrm>
          <a:off x="542170" y="2754396"/>
          <a:ext cx="8393113" cy="2308225"/>
        </p:xfrm>
        <a:graphic>
          <a:graphicData uri="http://schemas.openxmlformats.org/drawingml/2006/table">
            <a:tbl>
              <a:tblPr/>
              <a:tblGrid>
                <a:gridCol w="631825"/>
                <a:gridCol w="1320800"/>
                <a:gridCol w="1863725"/>
                <a:gridCol w="2289175"/>
                <a:gridCol w="2287588"/>
              </a:tblGrid>
              <a:tr h="4594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00" marR="90000" marT="46810" marB="46810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Column ID</a:t>
                      </a:r>
                      <a:b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[Physical]</a:t>
                      </a:r>
                    </a:p>
                  </a:txBody>
                  <a:tcPr marL="90000" marR="90000" marT="46810" marB="46810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Column Name</a:t>
                      </a:r>
                      <a:b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[Logical]</a:t>
                      </a:r>
                    </a:p>
                  </a:txBody>
                  <a:tcPr marL="90000" marR="90000" marT="46810" marB="46810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0000" marR="90000" marT="46810" marB="46810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810" marB="46810" anchor="ctr" anchorCtr="1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65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SYS_ID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아이디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REG_ID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REG_DT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MOD_ID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MOD_DT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등록자 아이디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일시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아이디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일시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128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5310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1127125" y="2536825"/>
            <a:ext cx="7675563" cy="1758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t" latinLnBrk="0" hangingPunct="0">
              <a:spcBef>
                <a:spcPct val="50000"/>
              </a:spcBef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1098786058</TotalTime>
  <Pages>1</Pages>
  <Words>513</Words>
  <Application>Microsoft Office PowerPoint</Application>
  <PresentationFormat>A4 용지(210x297mm)</PresentationFormat>
  <Paragraphs>159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8_822appen</vt:lpstr>
      <vt:lpstr>9_822appen</vt:lpstr>
      <vt:lpstr>10_822appen</vt:lpstr>
      <vt:lpstr>11_822appen</vt:lpstr>
      <vt:lpstr>12_822appen</vt:lpstr>
      <vt:lpstr>SMART 9.x Table naming rule</vt:lpstr>
      <vt:lpstr>PowerPoint 프레젠테이션</vt:lpstr>
      <vt:lpstr>목차</vt:lpstr>
      <vt:lpstr>1. Table Name</vt:lpstr>
      <vt:lpstr>2. Column Name</vt:lpstr>
      <vt:lpstr>3. Column Domain</vt:lpstr>
      <vt:lpstr>3. Column Domain</vt:lpstr>
      <vt:lpstr>4. 공통 Column 적용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Style Horizontal Korean</dc:title>
  <dc:subject>Template</dc:subject>
  <dc:creator>rr</dc:creator>
  <cp:lastModifiedBy>Windows 사용자</cp:lastModifiedBy>
  <cp:revision>4155</cp:revision>
  <cp:lastPrinted>2015-01-09T05:09:03Z</cp:lastPrinted>
  <dcterms:created xsi:type="dcterms:W3CDTF">1997-03-11T00:55:36Z</dcterms:created>
  <dcterms:modified xsi:type="dcterms:W3CDTF">2018-07-02T06:43:11Z</dcterms:modified>
</cp:coreProperties>
</file>