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03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8" r:id="rId14"/>
    <p:sldId id="339" r:id="rId15"/>
    <p:sldId id="332" r:id="rId16"/>
    <p:sldId id="334" r:id="rId17"/>
    <p:sldId id="335" r:id="rId18"/>
    <p:sldId id="345" r:id="rId19"/>
    <p:sldId id="340" r:id="rId20"/>
    <p:sldId id="341" r:id="rId21"/>
    <p:sldId id="342" r:id="rId22"/>
    <p:sldId id="343" r:id="rId23"/>
    <p:sldId id="344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069" autoAdjust="0"/>
  </p:normalViewPr>
  <p:slideViewPr>
    <p:cSldViewPr snapToGrid="0">
      <p:cViewPr varScale="1">
        <p:scale>
          <a:sx n="116" d="100"/>
          <a:sy n="116" d="100"/>
        </p:scale>
        <p:origin x="-34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5790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1F1B0-C8CB-4214-97E2-B737E765207F}" type="datetimeFigureOut">
              <a:rPr lang="ko-KR" altLang="en-US" smtClean="0"/>
              <a:pPr/>
              <a:t>2016-04-28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97A3E-C971-4173-8057-C98890D0F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2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EBFDD-2356-4CF2-AFA9-4328C8477769}" type="datetimeFigureOut">
              <a:rPr lang="ko-KR" altLang="en-US" smtClean="0"/>
              <a:pPr/>
              <a:t>2016-04-28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597B-1CB5-41EF-9163-DC17DE98F0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95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597B-1CB5-41EF-9163-DC17DE98F07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286500"/>
            <a:ext cx="9144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2" r="16331" b="6927"/>
          <a:stretch>
            <a:fillRect/>
          </a:stretch>
        </p:blipFill>
        <p:spPr bwMode="auto">
          <a:xfrm>
            <a:off x="2499947" y="0"/>
            <a:ext cx="66440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7" y="642941"/>
            <a:ext cx="164269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451339" y="3216275"/>
            <a:ext cx="5301762" cy="0"/>
          </a:xfrm>
          <a:prstGeom prst="line">
            <a:avLst/>
          </a:prstGeom>
          <a:ln w="44450">
            <a:solidFill>
              <a:srgbClr val="305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D:\!WORK\001.표준화(R&amp;d)\manual\emr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804" y="6597650"/>
            <a:ext cx="75467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D:\!WORK\001.표준화(R&amp;d)\manual\smartsuit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589716"/>
            <a:ext cx="781050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676779" y="1607237"/>
            <a:ext cx="5038230" cy="714380"/>
          </a:xfrm>
          <a:prstGeom prst="rect">
            <a:avLst/>
          </a:prstGeom>
        </p:spPr>
        <p:txBody>
          <a:bodyPr/>
          <a:lstStyle>
            <a:lvl1pPr>
              <a:buNone/>
              <a:defRPr sz="3600" b="1">
                <a:solidFill>
                  <a:srgbClr val="323232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676779" y="2367478"/>
            <a:ext cx="5038230" cy="714380"/>
          </a:xfrm>
          <a:prstGeom prst="rect">
            <a:avLst/>
          </a:prstGeom>
        </p:spPr>
        <p:txBody>
          <a:bodyPr anchor="t"/>
          <a:lstStyle>
            <a:lvl1pPr>
              <a:buNone/>
              <a:defRPr sz="3200" b="1">
                <a:solidFill>
                  <a:srgbClr val="3050AE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5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34925"/>
            <a:ext cx="9144000" cy="1588"/>
          </a:xfrm>
          <a:prstGeom prst="line">
            <a:avLst/>
          </a:prstGeom>
          <a:ln w="76200">
            <a:solidFill>
              <a:srgbClr val="305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76252" y="855663"/>
            <a:ext cx="82076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8614998" y="261941"/>
            <a:ext cx="71803" cy="1587"/>
          </a:xfrm>
          <a:prstGeom prst="line">
            <a:avLst/>
          </a:prstGeom>
          <a:ln w="76200">
            <a:solidFill>
              <a:srgbClr val="305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6191263" y="123825"/>
            <a:ext cx="2452705" cy="214312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b="1">
                <a:solidFill>
                  <a:srgbClr val="3050AE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3714750" y="6500813"/>
            <a:ext cx="2133600" cy="2206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/>
            </a:lvl1pPr>
          </a:lstStyle>
          <a:p>
            <a:pPr>
              <a:defRPr/>
            </a:pPr>
            <a:fld id="{F44497CC-B477-490C-A672-FB4AC0E8D27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31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429376"/>
            <a:ext cx="9144000" cy="428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6427789"/>
            <a:ext cx="9144000" cy="15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6" descr="D:\!WORK\001.표준화(R&amp;d)\manual\emr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804" y="6597650"/>
            <a:ext cx="75467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D:\!WORK\001.표준화(R&amp;d)\manual\smartsuit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589714"/>
            <a:ext cx="781050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09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bindownload.cg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39552" y="1828217"/>
            <a:ext cx="5119357" cy="714380"/>
          </a:xfrm>
        </p:spPr>
        <p:txBody>
          <a:bodyPr/>
          <a:lstStyle/>
          <a:p>
            <a:r>
              <a:rPr lang="en-US" altLang="ko-KR" sz="3200" dirty="0" smtClean="0"/>
              <a:t>EMRO</a:t>
            </a:r>
            <a:r>
              <a:rPr lang="en-US" altLang="ko-KR" dirty="0" smtClean="0"/>
              <a:t> </a:t>
            </a:r>
            <a:r>
              <a:rPr lang="ko-KR" altLang="en-US" sz="2800" dirty="0" smtClean="0"/>
              <a:t>기술연구소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R&amp;D </a:t>
            </a:r>
            <a:r>
              <a:rPr lang="ko-KR" altLang="en-US" sz="2800" dirty="0" smtClean="0"/>
              <a:t>그룹</a:t>
            </a:r>
            <a:endParaRPr lang="ko-KR" altLang="en-US" sz="32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539552" y="2821687"/>
            <a:ext cx="5119357" cy="714380"/>
          </a:xfrm>
        </p:spPr>
        <p:txBody>
          <a:bodyPr/>
          <a:lstStyle/>
          <a:p>
            <a:r>
              <a:rPr lang="en-US" altLang="ko-KR" sz="1800" b="0" dirty="0" smtClean="0"/>
              <a:t>CI(Continuous Integration) </a:t>
            </a:r>
            <a:r>
              <a:rPr lang="ko-KR" altLang="en-US" sz="1800" b="0" dirty="0" smtClean="0"/>
              <a:t>환경 구축</a:t>
            </a:r>
            <a:endParaRPr lang="en-US" altLang="ko-KR" sz="1800" b="0" dirty="0" smtClean="0"/>
          </a:p>
          <a:p>
            <a:endParaRPr lang="en-US" altLang="ko-KR" sz="1800" b="0" dirty="0"/>
          </a:p>
          <a:p>
            <a:pPr algn="r"/>
            <a:r>
              <a:rPr lang="en-US" altLang="ko-KR" sz="1600" b="0" dirty="0" smtClean="0"/>
              <a:t>2016</a:t>
            </a:r>
            <a:r>
              <a:rPr lang="ko-KR" altLang="en-US" sz="1600" b="0" dirty="0" smtClean="0"/>
              <a:t>년 </a:t>
            </a:r>
            <a:r>
              <a:rPr lang="en-US" altLang="ko-KR" sz="1600" b="0" dirty="0" smtClean="0"/>
              <a:t>4</a:t>
            </a:r>
            <a:r>
              <a:rPr lang="ko-KR" altLang="en-US" sz="1600" b="0" dirty="0" smtClean="0"/>
              <a:t>월</a:t>
            </a:r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2737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113845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기본 설정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1670632"/>
            <a:ext cx="6706502" cy="31741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80844" y="5016617"/>
            <a:ext cx="4536819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시스템 메시지 </a:t>
            </a:r>
            <a:r>
              <a:rPr lang="en-US" altLang="ko-KR" sz="1000" dirty="0" smtClean="0"/>
              <a:t>: Jenkins </a:t>
            </a:r>
            <a:r>
              <a:rPr lang="ko-KR" altLang="en-US" sz="1000" dirty="0" smtClean="0"/>
              <a:t>메인 페이지에 표시할 메시지 입니다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# of executors : </a:t>
            </a:r>
            <a:r>
              <a:rPr lang="ko-KR" altLang="en-US" sz="1000" dirty="0" smtClean="0"/>
              <a:t>동시 실행할 수 있는 </a:t>
            </a:r>
            <a:r>
              <a:rPr lang="en-US" altLang="ko-KR" sz="1000" dirty="0" smtClean="0"/>
              <a:t>Job</a:t>
            </a:r>
            <a:r>
              <a:rPr lang="ko-KR" altLang="en-US" sz="1000" dirty="0" smtClean="0"/>
              <a:t>의 개수 입니다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Quiet period : Job </a:t>
            </a:r>
            <a:r>
              <a:rPr lang="ko-KR" altLang="en-US" sz="1000" dirty="0" smtClean="0"/>
              <a:t>실행이 등록 되었을 때 실행 전 대기 시간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초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43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107753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JDK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5" y="2037324"/>
            <a:ext cx="2805522" cy="6355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5" y="3290864"/>
            <a:ext cx="5880683" cy="1701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80845" y="1719536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Add JDK </a:t>
            </a:r>
            <a:r>
              <a:rPr lang="ko-KR" altLang="en-US" sz="1000" dirty="0" smtClean="0"/>
              <a:t>버튼을 클릭합니다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80844" y="2920618"/>
            <a:ext cx="6625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Name 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JAVA_HOME </a:t>
            </a:r>
            <a:r>
              <a:rPr lang="ko-KR" altLang="en-US" sz="1000" dirty="0" smtClean="0"/>
              <a:t>를 입력하고 </a:t>
            </a:r>
            <a:r>
              <a:rPr lang="en-US" altLang="ko-KR" sz="1000" dirty="0" smtClean="0"/>
              <a:t>JAVA_HOME </a:t>
            </a:r>
            <a:r>
              <a:rPr lang="ko-KR" altLang="en-US" sz="1000" dirty="0" smtClean="0"/>
              <a:t>에 설치한 </a:t>
            </a:r>
            <a:r>
              <a:rPr lang="en-US" altLang="ko-KR" sz="1000" dirty="0" smtClean="0"/>
              <a:t>JDK </a:t>
            </a:r>
            <a:r>
              <a:rPr lang="ko-KR" altLang="en-US" sz="1000" dirty="0" smtClean="0"/>
              <a:t>의 위치를 입력합니다</a:t>
            </a:r>
            <a:r>
              <a:rPr lang="en-US" altLang="ko-KR" sz="1000" dirty="0" smtClean="0"/>
              <a:t>. (JDK </a:t>
            </a:r>
            <a:r>
              <a:rPr lang="ko-KR" altLang="en-US" sz="1000" dirty="0" smtClean="0"/>
              <a:t>설치가이드 생략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4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Jenkins </a:t>
            </a:r>
            <a:r>
              <a:rPr lang="ko-KR" altLang="en-US" dirty="0" smtClean="0"/>
              <a:t>환경설정 </a:t>
            </a:r>
            <a:r>
              <a:rPr lang="en-US" altLang="ko-KR" dirty="0" smtClean="0"/>
              <a:t>– Ant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4735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Ant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hlinkClick r:id="rId3"/>
              </a:rPr>
              <a:t>1. http</a:t>
            </a:r>
            <a:r>
              <a:rPr lang="en-US" altLang="ko-KR" sz="1000" dirty="0">
                <a:hlinkClick r:id="rId3"/>
              </a:rPr>
              <a:t>://</a:t>
            </a:r>
            <a:r>
              <a:rPr lang="en-US" altLang="ko-KR" sz="1000" dirty="0" smtClean="0">
                <a:hlinkClick r:id="rId3"/>
              </a:rPr>
              <a:t>ant.apache.org/bindownload.cgi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접속하여 </a:t>
            </a:r>
            <a:r>
              <a:rPr lang="en-US" altLang="ko-KR" sz="1000" dirty="0" smtClean="0"/>
              <a:t>Ant </a:t>
            </a:r>
            <a:r>
              <a:rPr lang="ko-KR" altLang="en-US" sz="1000" dirty="0" smtClean="0"/>
              <a:t>를 다운로드 합니다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7" y="2099458"/>
            <a:ext cx="3918489" cy="16134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41846" y="3268916"/>
            <a:ext cx="2024770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955" y="3783856"/>
            <a:ext cx="6489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Name 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ANT_HOME </a:t>
            </a:r>
            <a:r>
              <a:rPr lang="ko-KR" altLang="en-US" sz="1000" dirty="0" smtClean="0"/>
              <a:t>를 입력하고 </a:t>
            </a:r>
            <a:r>
              <a:rPr lang="en-US" altLang="ko-KR" sz="1000" dirty="0" smtClean="0"/>
              <a:t>ANT_HOME </a:t>
            </a:r>
            <a:r>
              <a:rPr lang="ko-KR" altLang="en-US" sz="1000" dirty="0" smtClean="0"/>
              <a:t>에 다운받은 </a:t>
            </a:r>
            <a:r>
              <a:rPr lang="en-US" altLang="ko-KR" sz="1000" dirty="0" smtClean="0"/>
              <a:t>Ant</a:t>
            </a:r>
            <a:r>
              <a:rPr lang="ko-KR" altLang="en-US" sz="1000" dirty="0" smtClean="0"/>
              <a:t>를 압축 해제한 경로를 입력 후 저장합니다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5" y="4155268"/>
            <a:ext cx="5629844" cy="20857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78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191668"/>
            <a:ext cx="2907055" cy="2220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Jenkins </a:t>
            </a:r>
            <a:r>
              <a:rPr lang="ko-KR" altLang="en-US" dirty="0" smtClean="0"/>
              <a:t>환경설정 </a:t>
            </a:r>
            <a:r>
              <a:rPr lang="en-US" altLang="ko-KR" dirty="0" smtClean="0"/>
              <a:t>– Maven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590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Maven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1. https</a:t>
            </a:r>
            <a:r>
              <a:rPr lang="en-US" altLang="ko-KR" sz="1000" dirty="0"/>
              <a:t>://maven.apache.org/download.cgi </a:t>
            </a:r>
            <a:r>
              <a:rPr lang="ko-KR" altLang="en-US" sz="1000" dirty="0" smtClean="0"/>
              <a:t>에 접속하여 </a:t>
            </a:r>
            <a:r>
              <a:rPr lang="en-US" altLang="ko-KR" sz="1000" dirty="0" smtClean="0"/>
              <a:t>Maven</a:t>
            </a:r>
            <a:r>
              <a:rPr lang="ko-KR" altLang="en-US" sz="1000" dirty="0" smtClean="0"/>
              <a:t>을 다운로드 하여 압축을 해제합니다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45993" y="3684606"/>
            <a:ext cx="1397423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5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8"/>
          <a:stretch/>
        </p:blipFill>
        <p:spPr>
          <a:xfrm>
            <a:off x="770956" y="2172322"/>
            <a:ext cx="5347889" cy="19013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Jenkins </a:t>
            </a:r>
            <a:r>
              <a:rPr lang="ko-KR" altLang="en-US" dirty="0" smtClean="0"/>
              <a:t>환경설정 </a:t>
            </a:r>
            <a:r>
              <a:rPr lang="en-US" altLang="ko-KR" dirty="0" smtClean="0"/>
              <a:t>– Maven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6484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Maven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Name </a:t>
            </a:r>
            <a:r>
              <a:rPr lang="ko-KR" altLang="en-US" sz="1000" dirty="0"/>
              <a:t>에 </a:t>
            </a:r>
            <a:r>
              <a:rPr lang="en-US" altLang="ko-KR" sz="1000" dirty="0" smtClean="0"/>
              <a:t>Maven</a:t>
            </a:r>
            <a:r>
              <a:rPr lang="ko-KR" altLang="en-US" sz="1000" dirty="0" smtClean="0"/>
              <a:t>의 이름을 입력하고 </a:t>
            </a:r>
            <a:r>
              <a:rPr lang="en-US" altLang="ko-KR" sz="1000" dirty="0" smtClean="0"/>
              <a:t>MAVEN_HOME </a:t>
            </a:r>
            <a:r>
              <a:rPr lang="ko-KR" altLang="en-US" sz="1000" dirty="0"/>
              <a:t>에 다운받은 </a:t>
            </a:r>
            <a:r>
              <a:rPr lang="en-US" altLang="ko-KR" sz="1000" dirty="0" smtClean="0"/>
              <a:t>maven</a:t>
            </a:r>
            <a:r>
              <a:rPr lang="ko-KR" altLang="en-US" sz="1000" dirty="0" smtClean="0"/>
              <a:t>을 </a:t>
            </a:r>
            <a:r>
              <a:rPr lang="ko-KR" altLang="en-US" sz="1000" dirty="0"/>
              <a:t>압축 해제한 경로를 </a:t>
            </a:r>
            <a:r>
              <a:rPr lang="ko-KR" altLang="en-US" sz="1000" dirty="0" smtClean="0"/>
              <a:t>입력합니다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6146" y="4233673"/>
            <a:ext cx="7141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전역 </a:t>
            </a:r>
            <a:r>
              <a:rPr lang="en-US" altLang="ko-KR" sz="1000" dirty="0" smtClean="0"/>
              <a:t>Maven </a:t>
            </a:r>
            <a:r>
              <a:rPr lang="ko-KR" altLang="en-US" sz="1000" dirty="0" smtClean="0"/>
              <a:t>옵션 지정 </a:t>
            </a:r>
            <a:r>
              <a:rPr lang="en-US" altLang="ko-KR" sz="1000" dirty="0" smtClean="0"/>
              <a:t>: Global MAVEN_OPTS </a:t>
            </a:r>
            <a:r>
              <a:rPr lang="ko-KR" altLang="en-US" sz="1000" dirty="0" smtClean="0"/>
              <a:t>에 옵션을 추가하여 </a:t>
            </a:r>
            <a:r>
              <a:rPr lang="ko-KR" altLang="en-US" sz="1000" dirty="0" err="1" smtClean="0"/>
              <a:t>빌드시의</a:t>
            </a:r>
            <a:r>
              <a:rPr lang="ko-KR" altLang="en-US" sz="1000" dirty="0" smtClean="0"/>
              <a:t> 메모리 설정을 전역적으로 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5" y="4531582"/>
            <a:ext cx="5352699" cy="17541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82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182550"/>
            <a:ext cx="6727869" cy="3223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787619"/>
            <a:ext cx="4596130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1. Item </a:t>
            </a:r>
            <a:r>
              <a:rPr lang="ko-KR" altLang="en-US" sz="1000" dirty="0" smtClean="0"/>
              <a:t>이름을 명시하고 </a:t>
            </a:r>
            <a:r>
              <a:rPr lang="en-US" altLang="ko-KR" sz="1000" dirty="0" smtClean="0"/>
              <a:t>Freestyle project </a:t>
            </a:r>
            <a:r>
              <a:rPr lang="ko-KR" altLang="en-US" sz="1000" dirty="0" smtClean="0"/>
              <a:t>를 선택 후 </a:t>
            </a:r>
            <a:r>
              <a:rPr lang="en-US" altLang="ko-KR" sz="1000" dirty="0" smtClean="0"/>
              <a:t>OK </a:t>
            </a:r>
            <a:r>
              <a:rPr lang="ko-KR" altLang="en-US" sz="1000" dirty="0" smtClean="0"/>
              <a:t>버튼을 클릭합니다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20009" y="2744790"/>
            <a:ext cx="4187469" cy="8998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104682" y="2596009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3178191" y="5038671"/>
            <a:ext cx="512965" cy="3036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075470" y="4922335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70956" y="1179473"/>
            <a:ext cx="111120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/>
              <a:t>Ant Build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476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345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/>
              <a:t>Ant Build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</a:t>
            </a:r>
            <a:r>
              <a:rPr lang="en-US" altLang="ko-KR" sz="1000" dirty="0" smtClean="0"/>
              <a:t>. Repository URL 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Svn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Repository </a:t>
            </a:r>
            <a:r>
              <a:rPr lang="ko-KR" altLang="en-US" sz="1000" dirty="0" smtClean="0"/>
              <a:t>경로를 입력합니다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203237"/>
            <a:ext cx="6727869" cy="3223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16669" y="3211194"/>
            <a:ext cx="4548197" cy="449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/>
          <a:lstStyle/>
          <a:p>
            <a:r>
              <a:rPr lang="en-US" altLang="ko-KR" dirty="0" smtClean="0"/>
              <a:t>3) 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350608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Ant Build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3. Build </a:t>
            </a:r>
            <a:r>
              <a:rPr lang="ko-KR" altLang="en-US" sz="1000" dirty="0" smtClean="0"/>
              <a:t>설정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1) Add build step </a:t>
            </a:r>
            <a:r>
              <a:rPr lang="ko-KR" altLang="en-US" sz="1000" dirty="0" smtClean="0"/>
              <a:t>을 클릭 후 </a:t>
            </a:r>
            <a:r>
              <a:rPr lang="en-US" altLang="ko-KR" sz="1000" dirty="0" smtClean="0"/>
              <a:t>Invoke Ant</a:t>
            </a:r>
            <a:r>
              <a:rPr lang="ko-KR" altLang="en-US" sz="1000" dirty="0" smtClean="0"/>
              <a:t>를 선택합니다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5"/>
          <a:stretch/>
        </p:blipFill>
        <p:spPr>
          <a:xfrm>
            <a:off x="951662" y="2310721"/>
            <a:ext cx="4551212" cy="13856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052100" y="2531582"/>
            <a:ext cx="1103162" cy="314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52099" y="3098215"/>
            <a:ext cx="1731763" cy="2175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51137" y="2393588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951137" y="2934419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770956" y="3819980"/>
            <a:ext cx="6195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   2) Ant Version </a:t>
            </a:r>
            <a:r>
              <a:rPr lang="ko-KR" altLang="en-US" sz="1000" dirty="0" smtClean="0"/>
              <a:t>에 이전에 지정한 </a:t>
            </a:r>
            <a:r>
              <a:rPr lang="en-US" altLang="ko-KR" sz="1000" dirty="0" smtClean="0"/>
              <a:t>Ant Name </a:t>
            </a:r>
            <a:r>
              <a:rPr lang="ko-KR" altLang="en-US" sz="1000" dirty="0" smtClean="0"/>
              <a:t>을 입력하고</a:t>
            </a:r>
            <a:r>
              <a:rPr lang="en-US" altLang="ko-KR" sz="1000" dirty="0" smtClean="0"/>
              <a:t>, Build File 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build.xml </a:t>
            </a:r>
            <a:r>
              <a:rPr lang="ko-KR" altLang="en-US" sz="1000" dirty="0" smtClean="0"/>
              <a:t>의 경로를 지정합니다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137" y="4153357"/>
            <a:ext cx="4547098" cy="2153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052101" y="4642810"/>
            <a:ext cx="4162450" cy="283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52101" y="5195334"/>
            <a:ext cx="4162450" cy="283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/>
          <a:lstStyle/>
          <a:p>
            <a:r>
              <a:rPr lang="en-US" altLang="ko-KR" dirty="0" smtClean="0"/>
              <a:t>3) 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0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216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Ant Build -  Build.xml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/>
          <a:lstStyle/>
          <a:p>
            <a:r>
              <a:rPr lang="en-US" altLang="ko-KR" dirty="0" smtClean="0"/>
              <a:t>3) 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770956" y="1681422"/>
            <a:ext cx="894397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 latinLnBrk="1">
              <a:defRPr/>
            </a:pPr>
            <a:r>
              <a:rPr lang="en-US" altLang="ko-KR" sz="1000" kern="0" dirty="0" smtClean="0">
                <a:cs typeface="+mj-cs"/>
              </a:rPr>
              <a:t>1. </a:t>
            </a:r>
            <a:r>
              <a:rPr lang="ko-KR" altLang="en-US" sz="1000" kern="0" dirty="0" err="1" smtClean="0">
                <a:cs typeface="+mj-cs"/>
              </a:rPr>
              <a:t>빌드</a:t>
            </a:r>
            <a:r>
              <a:rPr lang="ko-KR" altLang="en-US" sz="1000" kern="0" dirty="0" smtClean="0">
                <a:cs typeface="+mj-cs"/>
              </a:rPr>
              <a:t> </a:t>
            </a:r>
            <a:r>
              <a:rPr lang="ko-KR" altLang="en-US" sz="1000" kern="0" dirty="0">
                <a:cs typeface="+mj-cs"/>
              </a:rPr>
              <a:t>상세설명 </a:t>
            </a:r>
            <a:r>
              <a:rPr lang="en-US" altLang="ko-KR" sz="1000" kern="0" dirty="0">
                <a:cs typeface="+mj-cs"/>
              </a:rPr>
              <a:t>– </a:t>
            </a:r>
            <a:r>
              <a:rPr lang="ko-KR" altLang="en-US" sz="1000" kern="0" dirty="0" err="1">
                <a:cs typeface="+mj-cs"/>
              </a:rPr>
              <a:t>빌드관련</a:t>
            </a:r>
            <a:r>
              <a:rPr lang="ko-KR" altLang="en-US" sz="1000" kern="0" dirty="0">
                <a:cs typeface="+mj-cs"/>
              </a:rPr>
              <a:t> 소스 구성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3806"/>
              </p:ext>
            </p:extLst>
          </p:nvPr>
        </p:nvGraphicFramePr>
        <p:xfrm>
          <a:off x="770956" y="2044123"/>
          <a:ext cx="7270964" cy="1301637"/>
        </p:xfrm>
        <a:graphic>
          <a:graphicData uri="http://schemas.openxmlformats.org/drawingml/2006/table">
            <a:tbl>
              <a:tblPr/>
              <a:tblGrid>
                <a:gridCol w="1583705"/>
                <a:gridCol w="5687259"/>
              </a:tblGrid>
              <a:tr h="344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├─build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build.xml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task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├─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│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└─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Java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│ 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└─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├─resources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필터적용대상 및 최종적으로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WEB-INF/classes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위치하는 각종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파일 위치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├─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WebContent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application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제목 3"/>
          <p:cNvSpPr txBox="1">
            <a:spLocks/>
          </p:cNvSpPr>
          <p:nvPr/>
        </p:nvSpPr>
        <p:spPr bwMode="auto">
          <a:xfrm>
            <a:off x="770955" y="3604957"/>
            <a:ext cx="7269175" cy="17851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 latinLnBrk="1">
              <a:defRPr/>
            </a:pPr>
            <a:r>
              <a:rPr lang="en-US" altLang="ko-KR" sz="1000" kern="0" dirty="0">
                <a:cs typeface="+mj-cs"/>
              </a:rPr>
              <a:t>2</a:t>
            </a:r>
            <a:r>
              <a:rPr lang="en-US" altLang="ko-KR" sz="1000" kern="0" dirty="0" smtClean="0">
                <a:cs typeface="+mj-cs"/>
              </a:rPr>
              <a:t>. </a:t>
            </a:r>
            <a:r>
              <a:rPr lang="ko-KR" altLang="en-US" sz="1000" kern="0" dirty="0" err="1" smtClean="0">
                <a:cs typeface="+mj-cs"/>
              </a:rPr>
              <a:t>빌드</a:t>
            </a:r>
            <a:r>
              <a:rPr lang="ko-KR" altLang="en-US" sz="1000" kern="0" dirty="0" smtClean="0">
                <a:cs typeface="+mj-cs"/>
              </a:rPr>
              <a:t> 단계</a:t>
            </a:r>
            <a:endParaRPr lang="en-US" altLang="ko-KR" sz="1000" kern="0" dirty="0" smtClean="0">
              <a:cs typeface="+mj-cs"/>
            </a:endParaRPr>
          </a:p>
          <a:p>
            <a:pPr fontAlgn="base" latinLnBrk="1">
              <a:defRPr/>
            </a:pPr>
            <a:endParaRPr lang="en-US" altLang="ko-KR" sz="1000" kern="0" dirty="0">
              <a:cs typeface="+mj-cs"/>
            </a:endParaRPr>
          </a:p>
          <a:p>
            <a:pPr marL="228600" indent="-228600" fontAlgn="base" latinLnBrk="1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000" kern="0" dirty="0" smtClean="0">
                <a:cs typeface="+mj-cs"/>
              </a:rPr>
              <a:t>resource(</a:t>
            </a:r>
            <a:r>
              <a:rPr lang="ko-KR" altLang="en-US" sz="1000" kern="0" dirty="0" smtClean="0">
                <a:cs typeface="+mj-cs"/>
              </a:rPr>
              <a:t>자원</a:t>
            </a:r>
            <a:r>
              <a:rPr lang="en-US" altLang="ko-KR" sz="1000" kern="0" dirty="0" smtClean="0">
                <a:cs typeface="+mj-cs"/>
              </a:rPr>
              <a:t>) </a:t>
            </a:r>
            <a:r>
              <a:rPr lang="ko-KR" altLang="en-US" sz="1000" kern="0" dirty="0" smtClean="0">
                <a:cs typeface="+mj-cs"/>
              </a:rPr>
              <a:t>복사</a:t>
            </a:r>
            <a:endParaRPr lang="en-US" altLang="ko-KR" sz="1000" kern="0" dirty="0" smtClean="0">
              <a:cs typeface="+mj-cs"/>
            </a:endParaRP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000" kern="0" dirty="0" err="1" smtClean="0">
                <a:cs typeface="+mj-cs"/>
              </a:rPr>
              <a:t>WebContent</a:t>
            </a:r>
            <a:r>
              <a:rPr lang="en-US" altLang="ko-KR" sz="1000" kern="0" dirty="0" smtClean="0">
                <a:cs typeface="+mj-cs"/>
              </a:rPr>
              <a:t> </a:t>
            </a:r>
            <a:r>
              <a:rPr lang="ko-KR" altLang="en-US" sz="1000" kern="0" dirty="0" smtClean="0">
                <a:cs typeface="+mj-cs"/>
              </a:rPr>
              <a:t>밑에 있는 파일을 복사 </a:t>
            </a:r>
            <a:r>
              <a:rPr lang="en-US" altLang="ko-KR" sz="1000" kern="0" dirty="0" smtClean="0">
                <a:cs typeface="+mj-cs"/>
              </a:rPr>
              <a:t>( </a:t>
            </a:r>
            <a:r>
              <a:rPr lang="ko-KR" altLang="en-US" sz="1000" kern="0" dirty="0" smtClean="0">
                <a:cs typeface="+mj-cs"/>
              </a:rPr>
              <a:t>라이브러리</a:t>
            </a:r>
            <a:r>
              <a:rPr lang="en-US" altLang="ko-KR" sz="1000" kern="0" dirty="0" smtClean="0">
                <a:cs typeface="+mj-cs"/>
              </a:rPr>
              <a:t>, </a:t>
            </a:r>
            <a:r>
              <a:rPr lang="ko-KR" altLang="en-US" sz="1000" kern="0" dirty="0" smtClean="0">
                <a:cs typeface="+mj-cs"/>
              </a:rPr>
              <a:t>이미지</a:t>
            </a:r>
            <a:r>
              <a:rPr lang="en-US" altLang="ko-KR" sz="1000" kern="0" dirty="0" smtClean="0">
                <a:cs typeface="+mj-cs"/>
              </a:rPr>
              <a:t>, </a:t>
            </a:r>
            <a:r>
              <a:rPr lang="en-US" altLang="ko-KR" sz="1000" kern="0" dirty="0" err="1" smtClean="0">
                <a:cs typeface="+mj-cs"/>
              </a:rPr>
              <a:t>jsp</a:t>
            </a:r>
            <a:r>
              <a:rPr lang="en-US" altLang="ko-KR" sz="1000" kern="0" dirty="0" smtClean="0">
                <a:cs typeface="+mj-cs"/>
              </a:rPr>
              <a:t>, html, </a:t>
            </a:r>
            <a:r>
              <a:rPr lang="en-US" altLang="ko-KR" sz="1000" kern="0" dirty="0" err="1" smtClean="0">
                <a:cs typeface="+mj-cs"/>
              </a:rPr>
              <a:t>css</a:t>
            </a:r>
            <a:r>
              <a:rPr lang="en-US" altLang="ko-KR" sz="1000" kern="0" dirty="0" smtClean="0">
                <a:cs typeface="+mj-cs"/>
              </a:rPr>
              <a:t> </a:t>
            </a:r>
            <a:r>
              <a:rPr lang="ko-KR" altLang="en-US" sz="1000" kern="0" dirty="0" smtClean="0">
                <a:cs typeface="+mj-cs"/>
              </a:rPr>
              <a:t>등 </a:t>
            </a:r>
            <a:r>
              <a:rPr lang="en-US" altLang="ko-KR" sz="1000" kern="0" dirty="0" smtClean="0">
                <a:cs typeface="+mj-cs"/>
              </a:rPr>
              <a:t>)</a:t>
            </a: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000" kern="0" dirty="0" smtClean="0">
                <a:cs typeface="+mj-cs"/>
              </a:rPr>
              <a:t>JAVA </a:t>
            </a:r>
            <a:r>
              <a:rPr lang="ko-KR" altLang="en-US" sz="1000" kern="0" dirty="0" smtClean="0">
                <a:cs typeface="+mj-cs"/>
              </a:rPr>
              <a:t>소스 경로 밑에 포함된 다른 자원</a:t>
            </a:r>
            <a:r>
              <a:rPr lang="en-US" altLang="ko-KR" sz="1000" kern="0" dirty="0" smtClean="0">
                <a:cs typeface="+mj-cs"/>
              </a:rPr>
              <a:t>( *.JAVA </a:t>
            </a:r>
            <a:r>
              <a:rPr lang="ko-KR" altLang="en-US" sz="1000" kern="0" dirty="0" smtClean="0">
                <a:cs typeface="+mj-cs"/>
              </a:rPr>
              <a:t>파일을 제외 </a:t>
            </a:r>
            <a:r>
              <a:rPr lang="en-US" altLang="ko-KR" sz="1000" kern="0" dirty="0" smtClean="0">
                <a:cs typeface="+mj-cs"/>
              </a:rPr>
              <a:t>)</a:t>
            </a:r>
            <a:r>
              <a:rPr lang="ko-KR" altLang="en-US" sz="1000" kern="0" dirty="0" smtClean="0">
                <a:cs typeface="+mj-cs"/>
              </a:rPr>
              <a:t> 복사</a:t>
            </a:r>
            <a:endParaRPr lang="en-US" altLang="ko-KR" sz="1000" kern="0" dirty="0" smtClean="0">
              <a:cs typeface="+mj-cs"/>
            </a:endParaRP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WEB-INF/classes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위치하는 각종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복사</a:t>
            </a:r>
            <a:endParaRPr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파일 복사</a:t>
            </a:r>
            <a:endParaRPr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000" kern="0" dirty="0" smtClean="0">
                <a:cs typeface="+mj-cs"/>
              </a:rPr>
              <a:t>java </a:t>
            </a:r>
            <a:r>
              <a:rPr lang="ko-KR" altLang="en-US" sz="1000" kern="0" dirty="0" smtClean="0">
                <a:cs typeface="+mj-cs"/>
              </a:rPr>
              <a:t>파일 컴파일</a:t>
            </a:r>
            <a:endParaRPr lang="en-US" altLang="ko-KR" sz="1000" kern="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43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7" y="2181014"/>
            <a:ext cx="7549259" cy="30949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779381"/>
            <a:ext cx="4474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1. Item </a:t>
            </a:r>
            <a:r>
              <a:rPr lang="ko-KR" altLang="en-US" sz="1000" dirty="0" smtClean="0"/>
              <a:t>이름을 명시하고 </a:t>
            </a:r>
            <a:r>
              <a:rPr lang="en-US" altLang="ko-KR" sz="1000" dirty="0" smtClean="0"/>
              <a:t>Maven project </a:t>
            </a:r>
            <a:r>
              <a:rPr lang="ko-KR" altLang="en-US" sz="1000" dirty="0" smtClean="0"/>
              <a:t>를 선택 후 </a:t>
            </a:r>
            <a:r>
              <a:rPr lang="en-US" altLang="ko-KR" sz="1000" dirty="0" smtClean="0"/>
              <a:t>OK </a:t>
            </a:r>
            <a:r>
              <a:rPr lang="ko-KR" altLang="en-US" sz="1000" dirty="0" smtClean="0"/>
              <a:t>버튼을 클릭합니다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20009" y="2744790"/>
            <a:ext cx="4187469" cy="3114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104682" y="2596009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3207403" y="3477672"/>
            <a:ext cx="4758586" cy="361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04682" y="3338590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70956" y="1179473"/>
            <a:ext cx="137133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Maven </a:t>
            </a:r>
            <a:r>
              <a:rPr lang="en-US" altLang="ko-KR" sz="1400" dirty="0"/>
              <a:t>Build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186580" y="4914761"/>
            <a:ext cx="487496" cy="2833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083859" y="4775679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257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81013" y="1196975"/>
            <a:ext cx="4953000" cy="5193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ko-KR" sz="1400" dirty="0" smtClean="0"/>
              <a:t>CI (Continuous Integration) 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400" dirty="0" smtClean="0"/>
              <a:t>CI </a:t>
            </a:r>
            <a:r>
              <a:rPr lang="ko-KR" altLang="en-US" sz="1400" dirty="0" smtClean="0"/>
              <a:t>정의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400" dirty="0" smtClean="0"/>
              <a:t>CI Process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400" dirty="0" smtClean="0"/>
              <a:t>Integration Process &amp; Tools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endParaRPr lang="en-US" altLang="ko-KR" sz="1400" dirty="0" smtClean="0"/>
          </a:p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ko-KR" sz="1400" dirty="0" smtClean="0"/>
              <a:t>Jenkins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400" dirty="0" smtClean="0"/>
              <a:t>Jenkins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400" dirty="0" smtClean="0"/>
              <a:t>Jenkins </a:t>
            </a:r>
            <a:r>
              <a:rPr lang="ko-KR" altLang="en-US" sz="1400" dirty="0" smtClean="0"/>
              <a:t>환경설정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dirty="0" smtClean="0"/>
              <a:t>Ant Build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dirty="0" smtClean="0"/>
              <a:t>Maven Build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400" dirty="0" smtClean="0"/>
              <a:t>Job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dirty="0"/>
              <a:t>Ant Build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dirty="0"/>
              <a:t>Maven </a:t>
            </a:r>
            <a:r>
              <a:rPr lang="en-US" altLang="ko-KR" sz="1400" dirty="0" smtClean="0"/>
              <a:t>Build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/>
              <a:t>        4)   Build </a:t>
            </a:r>
            <a:r>
              <a:rPr lang="ko-KR" altLang="en-US" sz="1400" dirty="0" smtClean="0"/>
              <a:t>실행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  <a:defRPr/>
            </a:pPr>
            <a:endParaRPr lang="en-US" altLang="ko-KR" sz="1400" dirty="0" smtClean="0"/>
          </a:p>
          <a:p>
            <a:pPr lvl="1">
              <a:lnSpc>
                <a:spcPct val="150000"/>
              </a:lnSpc>
              <a:defRPr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603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214096"/>
            <a:ext cx="5926406" cy="21705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345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Maven </a:t>
            </a:r>
            <a:r>
              <a:rPr lang="en-US" altLang="ko-KR" sz="1400" dirty="0"/>
              <a:t>Build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</a:t>
            </a:r>
            <a:r>
              <a:rPr lang="en-US" altLang="ko-KR" sz="1000" dirty="0" smtClean="0"/>
              <a:t>. Repository URL 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Svn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Repository </a:t>
            </a:r>
            <a:r>
              <a:rPr lang="ko-KR" altLang="en-US" sz="1000" dirty="0" smtClean="0"/>
              <a:t>경로를 입력합니다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2009" y="3005248"/>
            <a:ext cx="5479980" cy="5782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/>
          <a:lstStyle/>
          <a:p>
            <a:r>
              <a:rPr lang="en-US" altLang="ko-KR" dirty="0" smtClean="0"/>
              <a:t>3) 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7" y="2393588"/>
            <a:ext cx="5247425" cy="8133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788709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Maven Build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3. Build </a:t>
            </a:r>
            <a:r>
              <a:rPr lang="ko-KR" altLang="en-US" sz="1000" dirty="0" smtClean="0"/>
              <a:t>설정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1) Goals and options 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clean deploy </a:t>
            </a:r>
            <a:r>
              <a:rPr lang="ko-KR" altLang="en-US" sz="1000" dirty="0" smtClean="0"/>
              <a:t>를 추가하여 </a:t>
            </a:r>
            <a:r>
              <a:rPr lang="ko-KR" altLang="en-US" sz="1000" dirty="0" err="1" smtClean="0"/>
              <a:t>빌드합니다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profile</a:t>
            </a:r>
            <a:r>
              <a:rPr lang="ko-KR" altLang="en-US" sz="1000" dirty="0" smtClean="0"/>
              <a:t>을 지정해야 할 때는 추가적으로 </a:t>
            </a:r>
            <a:r>
              <a:rPr lang="en-US" altLang="ko-KR" sz="1000" dirty="0" smtClean="0"/>
              <a:t>–P[</a:t>
            </a:r>
            <a:r>
              <a:rPr lang="ko-KR" altLang="en-US" sz="1000" dirty="0" smtClean="0"/>
              <a:t>프로필 </a:t>
            </a:r>
            <a:r>
              <a:rPr lang="en-US" altLang="ko-KR" sz="1000" dirty="0" smtClean="0"/>
              <a:t>ID] </a:t>
            </a:r>
            <a:r>
              <a:rPr lang="ko-KR" altLang="en-US" sz="1000" dirty="0" smtClean="0"/>
              <a:t>를 지정합니다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/>
          <a:lstStyle/>
          <a:p>
            <a:r>
              <a:rPr lang="en-US" altLang="ko-KR" dirty="0" smtClean="0"/>
              <a:t>3) 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7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2505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ko-KR" altLang="en-US" sz="1000" dirty="0" smtClean="0"/>
              <a:t>생성한 프로젝트 </a:t>
            </a:r>
            <a:r>
              <a:rPr lang="en-US" altLang="ko-KR" sz="1000" dirty="0" smtClean="0"/>
              <a:t>Name</a:t>
            </a:r>
            <a:r>
              <a:rPr lang="ko-KR" altLang="en-US" sz="1000" dirty="0" smtClean="0"/>
              <a:t>을 클릭합니다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1873938"/>
            <a:ext cx="4418882" cy="11524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1375494" y="2429594"/>
            <a:ext cx="659028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3859006"/>
            <a:ext cx="5310212" cy="21055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757431" y="4534366"/>
            <a:ext cx="659028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8968" y="5494074"/>
            <a:ext cx="1552339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8968" y="3472249"/>
            <a:ext cx="45929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2</a:t>
            </a:r>
            <a:r>
              <a:rPr lang="en-US" altLang="ko-KR" sz="1000" dirty="0" smtClean="0"/>
              <a:t>. Build Now </a:t>
            </a:r>
            <a:r>
              <a:rPr lang="ko-KR" altLang="en-US" sz="1000" dirty="0" smtClean="0"/>
              <a:t>를 클릭 후</a:t>
            </a:r>
            <a:r>
              <a:rPr lang="en-US" altLang="ko-KR" sz="1000" dirty="0" smtClean="0"/>
              <a:t>, Build History </a:t>
            </a:r>
            <a:r>
              <a:rPr lang="ko-KR" altLang="en-US" sz="1000" dirty="0" smtClean="0"/>
              <a:t>에 현재 진행 중인 </a:t>
            </a:r>
            <a:r>
              <a:rPr lang="ko-KR" altLang="en-US" sz="1000" dirty="0" err="1" smtClean="0"/>
              <a:t>빌드를</a:t>
            </a:r>
            <a:r>
              <a:rPr lang="ko-KR" altLang="en-US" sz="1000" dirty="0" smtClean="0"/>
              <a:t> 클릭합니다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Build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8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8" y="1896214"/>
            <a:ext cx="5310212" cy="1479813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4087866"/>
            <a:ext cx="4004785" cy="197473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0956" y="1178011"/>
            <a:ext cx="21868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3</a:t>
            </a:r>
            <a:r>
              <a:rPr lang="en-US" altLang="ko-KR" sz="1000" dirty="0" smtClean="0"/>
              <a:t>. Console Output </a:t>
            </a:r>
            <a:r>
              <a:rPr lang="ko-KR" altLang="en-US" sz="1000" dirty="0" smtClean="0"/>
              <a:t>을 클릭합니다</a:t>
            </a:r>
            <a:r>
              <a:rPr lang="en-US" altLang="ko-KR" sz="1000" dirty="0" smtClean="0"/>
              <a:t>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1965" y="2404878"/>
            <a:ext cx="734983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8968" y="3672791"/>
            <a:ext cx="26452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4. Console log </a:t>
            </a:r>
            <a:r>
              <a:rPr lang="ko-KR" altLang="en-US" sz="1000" dirty="0" smtClean="0"/>
              <a:t>를 통해 결과를 확인합니다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Build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8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4838" y="2491157"/>
            <a:ext cx="5945002" cy="7143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800" dirty="0" smtClean="0"/>
              <a:t>END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031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CI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1. CI </a:t>
            </a:r>
            <a:r>
              <a:rPr lang="en-US" altLang="ko-KR" dirty="0"/>
              <a:t>(Continuous Integration)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1013" y="1196975"/>
            <a:ext cx="818452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1200" dirty="0" smtClean="0"/>
              <a:t>Continuous </a:t>
            </a:r>
            <a:r>
              <a:rPr lang="en-US" altLang="ko-KR" sz="1200" dirty="0"/>
              <a:t>Integration(</a:t>
            </a:r>
            <a:r>
              <a:rPr lang="ko-KR" altLang="en-US" sz="1200" dirty="0"/>
              <a:t>점진적 통합</a:t>
            </a:r>
            <a:r>
              <a:rPr lang="en-US" altLang="ko-KR" sz="1200" dirty="0"/>
              <a:t>,</a:t>
            </a:r>
            <a:r>
              <a:rPr lang="ko-KR" altLang="en-US" sz="1200" dirty="0"/>
              <a:t>이하 </a:t>
            </a:r>
            <a:r>
              <a:rPr lang="en-US" altLang="ko-KR" sz="1200" dirty="0"/>
              <a:t>CI)</a:t>
            </a:r>
            <a:r>
              <a:rPr lang="ko-KR" altLang="en-US" sz="1200" dirty="0"/>
              <a:t>이란</a:t>
            </a:r>
            <a:r>
              <a:rPr lang="en-US" altLang="ko-KR" sz="1200" dirty="0"/>
              <a:t>, </a:t>
            </a:r>
            <a:r>
              <a:rPr lang="ko-KR" altLang="en-US" sz="1200" dirty="0"/>
              <a:t>개발자가 각각 개발한 소스코드를 모아서 한꺼번에 </a:t>
            </a:r>
            <a:r>
              <a:rPr lang="ko-KR" altLang="en-US" sz="1200" dirty="0" err="1"/>
              <a:t>빌드하는</a:t>
            </a:r>
            <a:r>
              <a:rPr lang="ko-KR" altLang="en-US" sz="1200" dirty="0"/>
              <a:t> 통합 </a:t>
            </a:r>
            <a:r>
              <a:rPr lang="ko-KR" altLang="en-US" sz="1200" dirty="0" err="1"/>
              <a:t>빌드의</a:t>
            </a:r>
            <a:r>
              <a:rPr lang="ko-KR" altLang="en-US" sz="1200" dirty="0"/>
              <a:t> 과정을 특정 시점이 아니라 매일이나 매주와 같이 아주 잦은 주기로 수행함으로써 통합에서 발생하는 오류와 시간을 줄이기 위한 기법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442204"/>
            <a:ext cx="50530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864629" y="2957233"/>
            <a:ext cx="2885965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/>
              <a:t> 소스코드의 일관성 유지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/>
              <a:t> 자동 </a:t>
            </a:r>
            <a:r>
              <a:rPr lang="ko-KR" altLang="en-US" sz="1200" dirty="0" err="1"/>
              <a:t>빌드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err="1" smtClean="0"/>
              <a:t>커밋에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의한 자동 </a:t>
            </a:r>
            <a:r>
              <a:rPr lang="ko-KR" altLang="en-US" sz="1200" dirty="0" err="1"/>
              <a:t>빌드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/>
              <a:t>시간 </a:t>
            </a:r>
            <a:r>
              <a:rPr lang="ko-KR" altLang="en-US" sz="1200" dirty="0"/>
              <a:t>간격에 의한 </a:t>
            </a:r>
            <a:r>
              <a:rPr lang="ko-KR" altLang="en-US" sz="1200" dirty="0" err="1"/>
              <a:t>빌드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 smtClean="0"/>
              <a:t>수동 </a:t>
            </a:r>
            <a:r>
              <a:rPr lang="ko-KR" altLang="en-US" sz="1200" dirty="0" err="1"/>
              <a:t>빌드</a:t>
            </a:r>
            <a:endParaRPr lang="ko-KR" altLang="en-US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/>
              <a:t> 자동 </a:t>
            </a:r>
            <a:r>
              <a:rPr lang="ko-KR" altLang="en-US" sz="1200" dirty="0" err="1"/>
              <a:t>테스팅</a:t>
            </a:r>
            <a:endParaRPr lang="ko-KR" altLang="en-US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/>
              <a:t> 일일 체크아웃과 </a:t>
            </a:r>
            <a:r>
              <a:rPr lang="ko-KR" altLang="en-US" sz="1200" dirty="0" err="1"/>
              <a:t>빌드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45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CI Process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1. CI </a:t>
            </a:r>
            <a:r>
              <a:rPr lang="en-US" altLang="ko-KR" dirty="0"/>
              <a:t>(Continuous Integration)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94627" y="1038167"/>
            <a:ext cx="2597913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0501" y="1050743"/>
            <a:ext cx="247091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9249" y="898718"/>
            <a:ext cx="8470901" cy="37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/>
              <a:t>프로젝트에서 개발자와 </a:t>
            </a:r>
            <a:r>
              <a:rPr lang="en-US" altLang="ko-KR" sz="1400" dirty="0"/>
              <a:t>CI Tools </a:t>
            </a:r>
            <a:r>
              <a:rPr lang="ko-KR" altLang="en-US" sz="1400" dirty="0"/>
              <a:t>역할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9249" y="1276649"/>
            <a:ext cx="8259539" cy="16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28600" indent="-228600">
              <a:lnSpc>
                <a:spcPct val="150000"/>
              </a:lnSpc>
              <a:tabLst>
                <a:tab pos="482600" algn="l"/>
              </a:tabLst>
            </a:pPr>
            <a:r>
              <a:rPr lang="ko-KR" altLang="en-US" sz="1400" u="sng" dirty="0"/>
              <a:t>개발자</a:t>
            </a:r>
          </a:p>
          <a:p>
            <a:pPr marL="228600" indent="-228600">
              <a:lnSpc>
                <a:spcPct val="150000"/>
              </a:lnSpc>
              <a:tabLst>
                <a:tab pos="482600" algn="l"/>
              </a:tabLst>
            </a:pPr>
            <a:r>
              <a:rPr lang="en-US" altLang="ko-KR" sz="1050" dirty="0"/>
              <a:t>1. </a:t>
            </a:r>
            <a:r>
              <a:rPr lang="ko-KR" altLang="en-US" sz="1050" dirty="0"/>
              <a:t>개발자는 아침에 출근해서 소스 관리 시스템으로부터 최신 코드를 </a:t>
            </a:r>
            <a:r>
              <a:rPr lang="en-US" altLang="ko-KR" sz="1050" dirty="0"/>
              <a:t>Checkout </a:t>
            </a:r>
            <a:r>
              <a:rPr lang="ko-KR" altLang="en-US" sz="1050" dirty="0"/>
              <a:t>또는 </a:t>
            </a:r>
            <a:r>
              <a:rPr lang="en-US" altLang="ko-KR" sz="1050" dirty="0"/>
              <a:t>update</a:t>
            </a:r>
            <a:r>
              <a:rPr lang="ko-KR" altLang="en-US" sz="1050" dirty="0"/>
              <a:t>받는다</a:t>
            </a:r>
            <a:r>
              <a:rPr lang="en-US" altLang="ko-KR" sz="1050" dirty="0"/>
              <a:t>.</a:t>
            </a:r>
          </a:p>
          <a:p>
            <a:pPr marL="228600" indent="-228600">
              <a:lnSpc>
                <a:spcPct val="150000"/>
              </a:lnSpc>
              <a:tabLst>
                <a:tab pos="482600" algn="l"/>
              </a:tabLst>
            </a:pPr>
            <a:r>
              <a:rPr lang="en-US" altLang="ko-KR" sz="1050" dirty="0"/>
              <a:t>2. </a:t>
            </a:r>
            <a:r>
              <a:rPr lang="ko-KR" altLang="en-US" sz="1050" dirty="0"/>
              <a:t>코드를 가지고 개발을 수행하고 테스트를 작성한다</a:t>
            </a:r>
            <a:r>
              <a:rPr lang="en-US" altLang="ko-KR" sz="1050" dirty="0"/>
              <a:t>.</a:t>
            </a:r>
          </a:p>
          <a:p>
            <a:pPr marL="228600" indent="-228600">
              <a:lnSpc>
                <a:spcPct val="150000"/>
              </a:lnSpc>
              <a:tabLst>
                <a:tab pos="482600" algn="l"/>
              </a:tabLst>
            </a:pPr>
            <a:r>
              <a:rPr lang="en-US" altLang="ko-KR" sz="1050" dirty="0"/>
              <a:t>3. </a:t>
            </a:r>
            <a:r>
              <a:rPr lang="ko-KR" altLang="en-US" sz="1050" dirty="0"/>
              <a:t>로컬에서 </a:t>
            </a:r>
            <a:r>
              <a:rPr lang="ko-KR" altLang="en-US" sz="1050" dirty="0" err="1"/>
              <a:t>빌드</a:t>
            </a:r>
            <a:r>
              <a:rPr lang="ko-KR" altLang="en-US" sz="1050" dirty="0"/>
              <a:t> 및 테스트를 진행한다</a:t>
            </a:r>
            <a:r>
              <a:rPr lang="en-US" altLang="ko-KR" sz="1050" dirty="0"/>
              <a:t>.</a:t>
            </a:r>
          </a:p>
          <a:p>
            <a:pPr marL="228600" indent="-228600">
              <a:lnSpc>
                <a:spcPct val="150000"/>
              </a:lnSpc>
              <a:tabLst>
                <a:tab pos="482600" algn="l"/>
              </a:tabLst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테스트과정에서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커버러지분석과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Inspection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수행한다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(Optional)</a:t>
            </a:r>
          </a:p>
          <a:p>
            <a:pPr marL="228600" indent="-228600">
              <a:lnSpc>
                <a:spcPct val="150000"/>
              </a:lnSpc>
              <a:tabLst>
                <a:tab pos="482600" algn="l"/>
              </a:tabLst>
            </a:pPr>
            <a:r>
              <a:rPr lang="en-US" altLang="ko-KR" sz="1050" dirty="0"/>
              <a:t>5. </a:t>
            </a:r>
            <a:r>
              <a:rPr lang="ko-KR" altLang="en-US" sz="1050" dirty="0">
                <a:solidFill>
                  <a:srgbClr val="000000"/>
                </a:solidFill>
                <a:cs typeface="Times New Roman" pitchFamily="18" charset="0"/>
              </a:rPr>
              <a:t>완료된 코드와 테스트를 소스 관리 시스템에 </a:t>
            </a:r>
            <a:r>
              <a:rPr lang="ko-KR" altLang="en-US" sz="1050" dirty="0" err="1">
                <a:solidFill>
                  <a:srgbClr val="000000"/>
                </a:solidFill>
                <a:cs typeface="Times New Roman" pitchFamily="18" charset="0"/>
              </a:rPr>
              <a:t>커밋한다</a:t>
            </a:r>
            <a:r>
              <a:rPr lang="en-US" altLang="ko-KR" sz="105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9249" y="3059235"/>
            <a:ext cx="8443913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u="sng" dirty="0"/>
              <a:t>CI Tools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1. CI Tools</a:t>
            </a:r>
            <a:r>
              <a:rPr lang="ko-KR" altLang="en-US" sz="1000" dirty="0"/>
              <a:t>는 정해진 시간이나 소스가 </a:t>
            </a:r>
            <a:r>
              <a:rPr lang="ko-KR" altLang="en-US" sz="1000" dirty="0" err="1"/>
              <a:t>커밋이</a:t>
            </a:r>
            <a:r>
              <a:rPr lang="ko-KR" altLang="en-US" sz="1000" dirty="0"/>
              <a:t> 되었을 때 등 정책에 따라서 </a:t>
            </a:r>
            <a:r>
              <a:rPr lang="ko-KR" altLang="en-US" sz="1000" dirty="0" err="1"/>
              <a:t>빌드를</a:t>
            </a:r>
            <a:r>
              <a:rPr lang="ko-KR" altLang="en-US" sz="1000" dirty="0"/>
              <a:t> 시작한다</a:t>
            </a:r>
            <a:r>
              <a:rPr lang="en-US" altLang="ko-KR" sz="1000" dirty="0"/>
              <a:t>. </a:t>
            </a:r>
            <a:r>
              <a:rPr lang="ko-KR" altLang="en-US" sz="1000" dirty="0"/>
              <a:t>먼저 소스 코드를 체크아웃 받는다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체크아웃 받은 코드에 내장되어 있는 </a:t>
            </a:r>
            <a:r>
              <a:rPr lang="ko-KR" altLang="en-US" sz="1000" dirty="0" err="1"/>
              <a:t>빌드</a:t>
            </a:r>
            <a:r>
              <a:rPr lang="ko-KR" altLang="en-US" sz="1000" dirty="0"/>
              <a:t> 스크립트를 기동하여 컴파일을 수행한다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컴파일이 완료된 코드를 테스트 서버에 배포한다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체크아웃 받은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코드내에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있는 테스트 코드들을 수행하고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리포팅을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한다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과정중에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코드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커버러지를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수행한다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Code Inspection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수행하고 리포트를 생성한다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7. 1~6 </a:t>
            </a:r>
            <a:r>
              <a:rPr lang="ko-KR" altLang="en-US" sz="1000" dirty="0"/>
              <a:t>과정이 정상적으로 수행되었을 때</a:t>
            </a:r>
            <a:r>
              <a:rPr lang="en-US" altLang="ko-KR" sz="1000" dirty="0"/>
              <a:t>, </a:t>
            </a:r>
            <a:r>
              <a:rPr lang="ko-KR" altLang="en-US" sz="1000" dirty="0"/>
              <a:t>현재 소스 관리 시스템에 저장된 버전을 안정적인 버전으로 판단하고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소스 관리 시스템에 현재 버전에 대한 이미지를 저장하기 위해서 </a:t>
            </a:r>
            <a:r>
              <a:rPr lang="en-US" altLang="ko-KR" sz="1000" dirty="0"/>
              <a:t>Tagging</a:t>
            </a:r>
            <a:r>
              <a:rPr lang="ko-KR" altLang="en-US" sz="1000" dirty="0"/>
              <a:t>을 수행하여 현재 버전을 저장해놓는다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8. </a:t>
            </a:r>
            <a:r>
              <a:rPr lang="ko-KR" altLang="en-US" sz="1000" dirty="0"/>
              <a:t>만약에 </a:t>
            </a:r>
            <a:r>
              <a:rPr lang="ko-KR" altLang="en-US" sz="1000" dirty="0" err="1"/>
              <a:t>빌드나</a:t>
            </a:r>
            <a:r>
              <a:rPr lang="ko-KR" altLang="en-US" sz="1000" dirty="0"/>
              <a:t> 테스트가 </a:t>
            </a:r>
            <a:r>
              <a:rPr lang="ko-KR" altLang="en-US" sz="1000" dirty="0" err="1"/>
              <a:t>실패하였을때는</a:t>
            </a:r>
            <a:r>
              <a:rPr lang="ko-KR" altLang="en-US" sz="1000" dirty="0"/>
              <a:t> 이전에 성공한 </a:t>
            </a:r>
            <a:r>
              <a:rPr lang="ko-KR" altLang="en-US" sz="1000" dirty="0" err="1"/>
              <a:t>빌드</a:t>
            </a:r>
            <a:r>
              <a:rPr lang="ko-KR" altLang="en-US" sz="1000" dirty="0"/>
              <a:t> 버전으로 소스를 롤백하고</a:t>
            </a:r>
            <a:r>
              <a:rPr lang="en-US" altLang="ko-KR" sz="1000" dirty="0"/>
              <a:t>, </a:t>
            </a:r>
            <a:r>
              <a:rPr lang="ko-KR" altLang="en-US" sz="1000" dirty="0"/>
              <a:t>실패의 원인을 </a:t>
            </a:r>
            <a:r>
              <a:rPr lang="ko-KR" altLang="en-US" sz="1000" dirty="0" err="1"/>
              <a:t>파악한후에</a:t>
            </a:r>
            <a:r>
              <a:rPr lang="ko-KR" altLang="en-US" sz="1000" dirty="0"/>
              <a:t> 다시 </a:t>
            </a:r>
            <a:r>
              <a:rPr lang="ko-KR" altLang="en-US" sz="1000" dirty="0" err="1"/>
              <a:t>커밋한다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9. </a:t>
            </a:r>
            <a:r>
              <a:rPr lang="ko-KR" altLang="en-US" sz="1000" dirty="0" err="1"/>
              <a:t>빌드와</a:t>
            </a:r>
            <a:r>
              <a:rPr lang="ko-KR" altLang="en-US" sz="1000" dirty="0"/>
              <a:t> 테스트가 완료된 후에 테스트 </a:t>
            </a:r>
            <a:r>
              <a:rPr lang="ko-KR" altLang="en-US" sz="1000" dirty="0" err="1"/>
              <a:t>결과서를</a:t>
            </a:r>
            <a:r>
              <a:rPr lang="ko-KR" altLang="en-US" sz="1000" dirty="0"/>
              <a:t> 통해서 문제가 있는 테스트를 개발자가 수정하도록 하고</a:t>
            </a:r>
            <a:r>
              <a:rPr lang="en-US" altLang="ko-KR" sz="1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Code Inspection</a:t>
            </a:r>
            <a:r>
              <a:rPr lang="ko-KR" altLang="en-US" sz="1000" dirty="0"/>
              <a:t>결과를 </a:t>
            </a:r>
            <a:r>
              <a:rPr lang="en-US" altLang="ko-KR" sz="1000" dirty="0"/>
              <a:t>PM</a:t>
            </a:r>
            <a:r>
              <a:rPr lang="ko-KR" altLang="en-US" sz="1000" dirty="0"/>
              <a:t>이 검토하여 담당 개발자가 수정하도록 한다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다음으로 </a:t>
            </a:r>
            <a:r>
              <a:rPr lang="en-US" altLang="ko-KR" sz="1000" dirty="0"/>
              <a:t>Coverage </a:t>
            </a:r>
            <a:r>
              <a:rPr lang="ko-KR" altLang="en-US" sz="1000" dirty="0"/>
              <a:t>분석 결과를 통해서 테스트가 부족한 부분은 </a:t>
            </a:r>
            <a:r>
              <a:rPr lang="en-US" altLang="ko-KR" sz="1000" dirty="0"/>
              <a:t>PM</a:t>
            </a:r>
            <a:r>
              <a:rPr lang="ko-KR" altLang="en-US" sz="1000" dirty="0"/>
              <a:t>이 담당 개발자에게 </a:t>
            </a:r>
            <a:r>
              <a:rPr lang="ko-KR" altLang="en-US" sz="1000" dirty="0" err="1"/>
              <a:t>지시항</a:t>
            </a:r>
            <a:r>
              <a:rPr lang="ko-KR" altLang="en-US" sz="1000" dirty="0"/>
              <a:t> 테스트를 보강하도록 한다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1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en-US" altLang="ko-KR" dirty="0"/>
              <a:t>Integration Process &amp; Tools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1. CI </a:t>
            </a:r>
            <a:r>
              <a:rPr lang="en-US" altLang="ko-KR" dirty="0"/>
              <a:t>(Continuous Integration)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59" name="AutoShape 64"/>
          <p:cNvSpPr>
            <a:spLocks noChangeArrowheads="1"/>
          </p:cNvSpPr>
          <p:nvPr/>
        </p:nvSpPr>
        <p:spPr bwMode="auto">
          <a:xfrm>
            <a:off x="306388" y="2000250"/>
            <a:ext cx="1150937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설계자</a:t>
            </a:r>
          </a:p>
        </p:txBody>
      </p:sp>
      <p:sp>
        <p:nvSpPr>
          <p:cNvPr id="60" name="AutoShape 65"/>
          <p:cNvSpPr>
            <a:spLocks noChangeArrowheads="1"/>
          </p:cNvSpPr>
          <p:nvPr/>
        </p:nvSpPr>
        <p:spPr bwMode="auto">
          <a:xfrm>
            <a:off x="1817688" y="2000250"/>
            <a:ext cx="1150937" cy="3603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개발자</a:t>
            </a:r>
          </a:p>
        </p:txBody>
      </p:sp>
      <p:sp>
        <p:nvSpPr>
          <p:cNvPr id="61" name="AutoShape 66"/>
          <p:cNvSpPr>
            <a:spLocks noChangeArrowheads="1"/>
          </p:cNvSpPr>
          <p:nvPr/>
        </p:nvSpPr>
        <p:spPr bwMode="auto">
          <a:xfrm>
            <a:off x="3332163" y="2000250"/>
            <a:ext cx="1150937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SCM</a:t>
            </a:r>
          </a:p>
        </p:txBody>
      </p:sp>
      <p:sp>
        <p:nvSpPr>
          <p:cNvPr id="62" name="AutoShape 67"/>
          <p:cNvSpPr>
            <a:spLocks noChangeArrowheads="1"/>
          </p:cNvSpPr>
          <p:nvPr/>
        </p:nvSpPr>
        <p:spPr bwMode="auto">
          <a:xfrm>
            <a:off x="4841875" y="2000250"/>
            <a:ext cx="1150938" cy="3603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</a:t>
            </a:r>
          </a:p>
        </p:txBody>
      </p:sp>
      <p:sp>
        <p:nvSpPr>
          <p:cNvPr id="63" name="AutoShape 68"/>
          <p:cNvSpPr>
            <a:spLocks noChangeArrowheads="1"/>
          </p:cNvSpPr>
          <p:nvPr/>
        </p:nvSpPr>
        <p:spPr bwMode="auto">
          <a:xfrm>
            <a:off x="6354763" y="2000250"/>
            <a:ext cx="1150937" cy="360363"/>
          </a:xfrm>
          <a:prstGeom prst="roundRect">
            <a:avLst>
              <a:gd name="adj" fmla="val 16667"/>
            </a:avLst>
          </a:prstGeom>
          <a:solidFill>
            <a:srgbClr val="00AE00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QA</a:t>
            </a: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306388" y="2720975"/>
            <a:ext cx="1150937" cy="2873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New Task</a:t>
            </a:r>
          </a:p>
        </p:txBody>
      </p:sp>
      <p:sp>
        <p:nvSpPr>
          <p:cNvPr id="65" name="Rectangle 70"/>
          <p:cNvSpPr>
            <a:spLocks noChangeArrowheads="1"/>
          </p:cNvSpPr>
          <p:nvPr/>
        </p:nvSpPr>
        <p:spPr bwMode="auto">
          <a:xfrm>
            <a:off x="1817688" y="2720975"/>
            <a:ext cx="1150937" cy="2873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Accepted Task</a:t>
            </a:r>
          </a:p>
        </p:txBody>
      </p:sp>
      <p:sp>
        <p:nvSpPr>
          <p:cNvPr id="66" name="Rectangle 71"/>
          <p:cNvSpPr>
            <a:spLocks noChangeArrowheads="1"/>
          </p:cNvSpPr>
          <p:nvPr/>
        </p:nvSpPr>
        <p:spPr bwMode="auto">
          <a:xfrm>
            <a:off x="1817688" y="3367088"/>
            <a:ext cx="1150937" cy="287337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개발 및 테스트</a:t>
            </a:r>
          </a:p>
        </p:txBody>
      </p:sp>
      <p:sp>
        <p:nvSpPr>
          <p:cNvPr id="67" name="Rectangle 72"/>
          <p:cNvSpPr>
            <a:spLocks noChangeArrowheads="1"/>
          </p:cNvSpPr>
          <p:nvPr/>
        </p:nvSpPr>
        <p:spPr bwMode="auto">
          <a:xfrm>
            <a:off x="1817688" y="3944938"/>
            <a:ext cx="1150937" cy="287337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SVN Commit</a:t>
            </a: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1817688" y="4521200"/>
            <a:ext cx="1150937" cy="2873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Resolved Task</a:t>
            </a:r>
          </a:p>
        </p:txBody>
      </p:sp>
      <p:sp>
        <p:nvSpPr>
          <p:cNvPr id="69" name="AutoShape 75"/>
          <p:cNvSpPr>
            <a:spLocks noChangeArrowheads="1"/>
          </p:cNvSpPr>
          <p:nvPr/>
        </p:nvSpPr>
        <p:spPr bwMode="auto">
          <a:xfrm>
            <a:off x="3402013" y="2720975"/>
            <a:ext cx="1006475" cy="503238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Repository</a:t>
            </a:r>
          </a:p>
        </p:txBody>
      </p:sp>
      <p:sp>
        <p:nvSpPr>
          <p:cNvPr id="70" name="Rectangle 76"/>
          <p:cNvSpPr>
            <a:spLocks noChangeArrowheads="1"/>
          </p:cNvSpPr>
          <p:nvPr/>
        </p:nvSpPr>
        <p:spPr bwMode="auto">
          <a:xfrm>
            <a:off x="4841875" y="2720975"/>
            <a:ext cx="1150938" cy="2873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Test, Compile</a:t>
            </a:r>
          </a:p>
        </p:txBody>
      </p:sp>
      <p:sp>
        <p:nvSpPr>
          <p:cNvPr id="71" name="AutoShape 77"/>
          <p:cNvSpPr>
            <a:spLocks noChangeArrowheads="1"/>
          </p:cNvSpPr>
          <p:nvPr/>
        </p:nvSpPr>
        <p:spPr bwMode="auto">
          <a:xfrm>
            <a:off x="4914900" y="3295650"/>
            <a:ext cx="1008063" cy="433388"/>
          </a:xfrm>
          <a:prstGeom prst="flowChartDecision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Build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4841875" y="3944938"/>
            <a:ext cx="1150938" cy="287337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Deploy</a:t>
            </a:r>
          </a:p>
        </p:txBody>
      </p:sp>
      <p:sp>
        <p:nvSpPr>
          <p:cNvPr id="73" name="Rectangle 79"/>
          <p:cNvSpPr>
            <a:spLocks noChangeArrowheads="1"/>
          </p:cNvSpPr>
          <p:nvPr/>
        </p:nvSpPr>
        <p:spPr bwMode="auto">
          <a:xfrm>
            <a:off x="6354763" y="2720975"/>
            <a:ext cx="1150937" cy="2873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Resolved Task</a:t>
            </a:r>
          </a:p>
        </p:txBody>
      </p:sp>
      <p:sp>
        <p:nvSpPr>
          <p:cNvPr id="74" name="AutoShape 80"/>
          <p:cNvSpPr>
            <a:spLocks noChangeArrowheads="1"/>
          </p:cNvSpPr>
          <p:nvPr/>
        </p:nvSpPr>
        <p:spPr bwMode="auto">
          <a:xfrm>
            <a:off x="6426200" y="3295650"/>
            <a:ext cx="1008063" cy="433388"/>
          </a:xfrm>
          <a:prstGeom prst="flowChartDecision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QA</a:t>
            </a: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6354763" y="3944938"/>
            <a:ext cx="1150937" cy="287337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Closed Task</a:t>
            </a:r>
          </a:p>
        </p:txBody>
      </p:sp>
      <p:sp>
        <p:nvSpPr>
          <p:cNvPr id="76" name="Rectangle 82"/>
          <p:cNvSpPr>
            <a:spLocks noChangeArrowheads="1"/>
          </p:cNvSpPr>
          <p:nvPr/>
        </p:nvSpPr>
        <p:spPr bwMode="auto">
          <a:xfrm>
            <a:off x="7842250" y="3368675"/>
            <a:ext cx="1150938" cy="2873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Reopened Task</a:t>
            </a:r>
          </a:p>
        </p:txBody>
      </p:sp>
      <p:cxnSp>
        <p:nvCxnSpPr>
          <p:cNvPr id="77" name="AutoShape 83"/>
          <p:cNvCxnSpPr>
            <a:cxnSpLocks noChangeShapeType="1"/>
            <a:stCxn id="59" idx="2"/>
            <a:endCxn id="64" idx="0"/>
          </p:cNvCxnSpPr>
          <p:nvPr/>
        </p:nvCxnSpPr>
        <p:spPr bwMode="auto">
          <a:xfrm>
            <a:off x="882650" y="2360613"/>
            <a:ext cx="0" cy="3603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84"/>
          <p:cNvCxnSpPr>
            <a:cxnSpLocks noChangeShapeType="1"/>
            <a:stCxn id="64" idx="3"/>
            <a:endCxn id="65" idx="1"/>
          </p:cNvCxnSpPr>
          <p:nvPr/>
        </p:nvCxnSpPr>
        <p:spPr bwMode="auto">
          <a:xfrm>
            <a:off x="1457325" y="2865438"/>
            <a:ext cx="360363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85"/>
          <p:cNvCxnSpPr>
            <a:cxnSpLocks noChangeShapeType="1"/>
            <a:stCxn id="60" idx="2"/>
            <a:endCxn id="65" idx="0"/>
          </p:cNvCxnSpPr>
          <p:nvPr/>
        </p:nvCxnSpPr>
        <p:spPr bwMode="auto">
          <a:xfrm>
            <a:off x="2393950" y="2360613"/>
            <a:ext cx="0" cy="3603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86"/>
          <p:cNvCxnSpPr>
            <a:cxnSpLocks noChangeShapeType="1"/>
            <a:stCxn id="65" idx="2"/>
            <a:endCxn id="66" idx="0"/>
          </p:cNvCxnSpPr>
          <p:nvPr/>
        </p:nvCxnSpPr>
        <p:spPr bwMode="auto">
          <a:xfrm>
            <a:off x="2393950" y="3008313"/>
            <a:ext cx="0" cy="35877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87"/>
          <p:cNvCxnSpPr>
            <a:cxnSpLocks noChangeShapeType="1"/>
            <a:stCxn id="66" idx="2"/>
            <a:endCxn id="67" idx="0"/>
          </p:cNvCxnSpPr>
          <p:nvPr/>
        </p:nvCxnSpPr>
        <p:spPr bwMode="auto">
          <a:xfrm>
            <a:off x="2393950" y="3654425"/>
            <a:ext cx="0" cy="29051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88"/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2393950" y="4232275"/>
            <a:ext cx="0" cy="2889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89"/>
          <p:cNvCxnSpPr>
            <a:cxnSpLocks noChangeShapeType="1"/>
            <a:stCxn id="67" idx="3"/>
            <a:endCxn id="69" idx="3"/>
          </p:cNvCxnSpPr>
          <p:nvPr/>
        </p:nvCxnSpPr>
        <p:spPr bwMode="auto">
          <a:xfrm flipV="1">
            <a:off x="2968625" y="3224213"/>
            <a:ext cx="936625" cy="865187"/>
          </a:xfrm>
          <a:prstGeom prst="bentConnector2">
            <a:avLst/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90"/>
          <p:cNvCxnSpPr>
            <a:cxnSpLocks noChangeShapeType="1"/>
            <a:stCxn id="68" idx="3"/>
            <a:endCxn id="72" idx="2"/>
          </p:cNvCxnSpPr>
          <p:nvPr/>
        </p:nvCxnSpPr>
        <p:spPr bwMode="auto">
          <a:xfrm flipV="1">
            <a:off x="2968625" y="4232275"/>
            <a:ext cx="2449513" cy="433388"/>
          </a:xfrm>
          <a:prstGeom prst="bentConnector2">
            <a:avLst/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91"/>
          <p:cNvCxnSpPr>
            <a:cxnSpLocks noChangeShapeType="1"/>
            <a:stCxn id="69" idx="4"/>
            <a:endCxn id="70" idx="1"/>
          </p:cNvCxnSpPr>
          <p:nvPr/>
        </p:nvCxnSpPr>
        <p:spPr bwMode="auto">
          <a:xfrm flipV="1">
            <a:off x="4408488" y="2865438"/>
            <a:ext cx="433387" cy="10795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92"/>
          <p:cNvCxnSpPr>
            <a:cxnSpLocks noChangeShapeType="1"/>
            <a:stCxn id="70" idx="2"/>
            <a:endCxn id="71" idx="0"/>
          </p:cNvCxnSpPr>
          <p:nvPr/>
        </p:nvCxnSpPr>
        <p:spPr bwMode="auto">
          <a:xfrm>
            <a:off x="5418138" y="3008313"/>
            <a:ext cx="1587" cy="28733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93"/>
          <p:cNvCxnSpPr>
            <a:cxnSpLocks noChangeShapeType="1"/>
            <a:stCxn id="71" idx="2"/>
            <a:endCxn id="72" idx="0"/>
          </p:cNvCxnSpPr>
          <p:nvPr/>
        </p:nvCxnSpPr>
        <p:spPr bwMode="auto">
          <a:xfrm flipH="1">
            <a:off x="5418138" y="3729038"/>
            <a:ext cx="1587" cy="21590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94"/>
          <p:cNvCxnSpPr>
            <a:cxnSpLocks noChangeShapeType="1"/>
            <a:stCxn id="73" idx="2"/>
            <a:endCxn id="74" idx="0"/>
          </p:cNvCxnSpPr>
          <p:nvPr/>
        </p:nvCxnSpPr>
        <p:spPr bwMode="auto">
          <a:xfrm>
            <a:off x="6931025" y="3008313"/>
            <a:ext cx="0" cy="28733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95"/>
          <p:cNvCxnSpPr>
            <a:cxnSpLocks noChangeShapeType="1"/>
            <a:stCxn id="74" idx="2"/>
            <a:endCxn id="75" idx="0"/>
          </p:cNvCxnSpPr>
          <p:nvPr/>
        </p:nvCxnSpPr>
        <p:spPr bwMode="auto">
          <a:xfrm>
            <a:off x="6931025" y="3729038"/>
            <a:ext cx="0" cy="21590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97"/>
          <p:cNvCxnSpPr>
            <a:cxnSpLocks noChangeShapeType="1"/>
            <a:stCxn id="72" idx="3"/>
            <a:endCxn id="73" idx="1"/>
          </p:cNvCxnSpPr>
          <p:nvPr/>
        </p:nvCxnSpPr>
        <p:spPr bwMode="auto">
          <a:xfrm flipV="1">
            <a:off x="5992813" y="2865438"/>
            <a:ext cx="361950" cy="1223962"/>
          </a:xfrm>
          <a:prstGeom prst="bentConnector3">
            <a:avLst>
              <a:gd name="adj1" fmla="val 49560"/>
            </a:avLst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99"/>
          <p:cNvCxnSpPr>
            <a:cxnSpLocks noChangeShapeType="1"/>
            <a:stCxn id="74" idx="3"/>
            <a:endCxn id="76" idx="1"/>
          </p:cNvCxnSpPr>
          <p:nvPr/>
        </p:nvCxnSpPr>
        <p:spPr bwMode="auto">
          <a:xfrm>
            <a:off x="7434263" y="3513138"/>
            <a:ext cx="407987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100"/>
          <p:cNvSpPr>
            <a:spLocks noChangeArrowheads="1"/>
          </p:cNvSpPr>
          <p:nvPr/>
        </p:nvSpPr>
        <p:spPr bwMode="auto">
          <a:xfrm>
            <a:off x="2152650" y="2432050"/>
            <a:ext cx="2413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3" name="AutoShape 101"/>
          <p:cNvCxnSpPr>
            <a:cxnSpLocks noChangeShapeType="1"/>
            <a:stCxn id="76" idx="0"/>
            <a:endCxn id="92" idx="3"/>
          </p:cNvCxnSpPr>
          <p:nvPr/>
        </p:nvCxnSpPr>
        <p:spPr bwMode="auto">
          <a:xfrm rot="5400000" flipH="1">
            <a:off x="4974432" y="-75407"/>
            <a:ext cx="863600" cy="6024563"/>
          </a:xfrm>
          <a:prstGeom prst="bentConnector2">
            <a:avLst/>
          </a:prstGeom>
          <a:noFill/>
          <a:ln w="9525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22"/>
          <p:cNvCxnSpPr>
            <a:cxnSpLocks noChangeShapeType="1"/>
            <a:stCxn id="71" idx="1"/>
            <a:endCxn id="66" idx="3"/>
          </p:cNvCxnSpPr>
          <p:nvPr/>
        </p:nvCxnSpPr>
        <p:spPr bwMode="auto">
          <a:xfrm rot="10800000">
            <a:off x="2968625" y="3511550"/>
            <a:ext cx="19462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Text Box 123"/>
          <p:cNvSpPr txBox="1">
            <a:spLocks noChangeArrowheads="1"/>
          </p:cNvSpPr>
          <p:nvPr/>
        </p:nvSpPr>
        <p:spPr bwMode="auto">
          <a:xfrm>
            <a:off x="1117600" y="5168900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Trac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Eclipse Mylyn</a:t>
            </a:r>
          </a:p>
        </p:txBody>
      </p:sp>
      <p:sp>
        <p:nvSpPr>
          <p:cNvPr id="96" name="Text Box 124"/>
          <p:cNvSpPr txBox="1">
            <a:spLocks noChangeArrowheads="1"/>
          </p:cNvSpPr>
          <p:nvPr/>
        </p:nvSpPr>
        <p:spPr bwMode="auto">
          <a:xfrm>
            <a:off x="2800350" y="5168900"/>
            <a:ext cx="122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SVN</a:t>
            </a:r>
            <a:b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Eclipse Subversive</a:t>
            </a:r>
          </a:p>
        </p:txBody>
      </p:sp>
      <p:sp>
        <p:nvSpPr>
          <p:cNvPr id="97" name="Text Box 125"/>
          <p:cNvSpPr txBox="1">
            <a:spLocks noChangeArrowheads="1"/>
          </p:cNvSpPr>
          <p:nvPr/>
        </p:nvSpPr>
        <p:spPr bwMode="auto">
          <a:xfrm>
            <a:off x="4954588" y="5175250"/>
            <a:ext cx="102393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Jenkins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PMD(optional)</a:t>
            </a:r>
          </a:p>
        </p:txBody>
      </p:sp>
      <p:sp>
        <p:nvSpPr>
          <p:cNvPr id="98" name="Text Box 126"/>
          <p:cNvSpPr txBox="1">
            <a:spLocks noChangeArrowheads="1"/>
          </p:cNvSpPr>
          <p:nvPr/>
        </p:nvSpPr>
        <p:spPr bwMode="auto">
          <a:xfrm>
            <a:off x="5392738" y="3667125"/>
            <a:ext cx="61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success</a:t>
            </a:r>
          </a:p>
        </p:txBody>
      </p:sp>
      <p:sp>
        <p:nvSpPr>
          <p:cNvPr id="99" name="Text Box 127"/>
          <p:cNvSpPr txBox="1">
            <a:spLocks noChangeArrowheads="1"/>
          </p:cNvSpPr>
          <p:nvPr/>
        </p:nvSpPr>
        <p:spPr bwMode="auto">
          <a:xfrm>
            <a:off x="4600575" y="3511550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fail</a:t>
            </a:r>
          </a:p>
        </p:txBody>
      </p:sp>
      <p:sp>
        <p:nvSpPr>
          <p:cNvPr id="100" name="Text Box 128"/>
          <p:cNvSpPr txBox="1">
            <a:spLocks noChangeArrowheads="1"/>
          </p:cNvSpPr>
          <p:nvPr/>
        </p:nvSpPr>
        <p:spPr bwMode="auto">
          <a:xfrm>
            <a:off x="6931025" y="3656013"/>
            <a:ext cx="61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success</a:t>
            </a:r>
          </a:p>
        </p:txBody>
      </p:sp>
      <p:sp>
        <p:nvSpPr>
          <p:cNvPr id="101" name="Text Box 129"/>
          <p:cNvSpPr txBox="1">
            <a:spLocks noChangeArrowheads="1"/>
          </p:cNvSpPr>
          <p:nvPr/>
        </p:nvSpPr>
        <p:spPr bwMode="auto">
          <a:xfrm>
            <a:off x="7342188" y="3295650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fail</a:t>
            </a:r>
          </a:p>
        </p:txBody>
      </p:sp>
      <p:sp>
        <p:nvSpPr>
          <p:cNvPr id="102" name="Line 130"/>
          <p:cNvSpPr>
            <a:spLocks noChangeShapeType="1"/>
          </p:cNvSpPr>
          <p:nvPr/>
        </p:nvSpPr>
        <p:spPr bwMode="auto">
          <a:xfrm>
            <a:off x="306388" y="5024438"/>
            <a:ext cx="8686800" cy="0"/>
          </a:xfrm>
          <a:prstGeom prst="line">
            <a:avLst/>
          </a:prstGeom>
          <a:noFill/>
          <a:ln w="158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AutoShape 131"/>
          <p:cNvSpPr>
            <a:spLocks noChangeArrowheads="1"/>
          </p:cNvSpPr>
          <p:nvPr/>
        </p:nvSpPr>
        <p:spPr bwMode="auto">
          <a:xfrm>
            <a:off x="1287463" y="4867275"/>
            <a:ext cx="622300" cy="301625"/>
          </a:xfrm>
          <a:prstGeom prst="upDownArrow">
            <a:avLst>
              <a:gd name="adj1" fmla="val 46935"/>
              <a:gd name="adj2" fmla="val 22468"/>
            </a:avLst>
          </a:prstGeom>
          <a:solidFill>
            <a:srgbClr val="91919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AutoShape 132"/>
          <p:cNvSpPr>
            <a:spLocks noChangeArrowheads="1"/>
          </p:cNvSpPr>
          <p:nvPr/>
        </p:nvSpPr>
        <p:spPr bwMode="auto">
          <a:xfrm>
            <a:off x="2968625" y="4867275"/>
            <a:ext cx="622300" cy="301625"/>
          </a:xfrm>
          <a:prstGeom prst="upDownArrow">
            <a:avLst>
              <a:gd name="adj1" fmla="val 46935"/>
              <a:gd name="adj2" fmla="val 22468"/>
            </a:avLst>
          </a:prstGeom>
          <a:solidFill>
            <a:srgbClr val="91919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AutoShape 133"/>
          <p:cNvSpPr>
            <a:spLocks noChangeArrowheads="1"/>
          </p:cNvSpPr>
          <p:nvPr/>
        </p:nvSpPr>
        <p:spPr bwMode="auto">
          <a:xfrm>
            <a:off x="5081588" y="4867275"/>
            <a:ext cx="622300" cy="301625"/>
          </a:xfrm>
          <a:prstGeom prst="upDownArrow">
            <a:avLst>
              <a:gd name="adj1" fmla="val 46935"/>
              <a:gd name="adj2" fmla="val 22468"/>
            </a:avLst>
          </a:prstGeom>
          <a:solidFill>
            <a:srgbClr val="91919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0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Jenkins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02508" y="1178011"/>
            <a:ext cx="60949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/>
              <a:t>J</a:t>
            </a:r>
            <a:r>
              <a:rPr lang="en-US" altLang="ko-KR" sz="1400" dirty="0" smtClean="0"/>
              <a:t>enkins WAR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본 가이드는 </a:t>
            </a:r>
            <a:r>
              <a:rPr lang="en-US" altLang="ko-KR" sz="1000" dirty="0"/>
              <a:t>tomcat </a:t>
            </a:r>
            <a:r>
              <a:rPr lang="ko-KR" altLang="en-US" sz="1000" dirty="0"/>
              <a:t>서버에 </a:t>
            </a:r>
            <a:r>
              <a:rPr lang="en-US" altLang="ko-KR" sz="1000" dirty="0"/>
              <a:t>Jenkins war </a:t>
            </a:r>
            <a:r>
              <a:rPr lang="ko-KR" altLang="en-US" sz="1000" dirty="0"/>
              <a:t>파일을 배포하여 서버를 기동하는 기준으로 작성되었습니다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WAR </a:t>
            </a:r>
            <a:r>
              <a:rPr lang="ko-KR" altLang="en-US" sz="1000" dirty="0" smtClean="0"/>
              <a:t>설치는 각 </a:t>
            </a:r>
            <a:r>
              <a:rPr lang="en-US" altLang="ko-KR" sz="1000" dirty="0" smtClean="0"/>
              <a:t>OS </a:t>
            </a:r>
            <a:r>
              <a:rPr lang="ko-KR" altLang="en-US" sz="1000" dirty="0" smtClean="0"/>
              <a:t>에 영향을 받지 않고 이미 설치 된 </a:t>
            </a:r>
            <a:r>
              <a:rPr lang="en-US" altLang="ko-KR" sz="1000" dirty="0" smtClean="0"/>
              <a:t>WAS 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WAR</a:t>
            </a:r>
            <a:r>
              <a:rPr lang="ko-KR" altLang="en-US" sz="1000" dirty="0" smtClean="0"/>
              <a:t>를 배포하여 설치 하는 방법입니다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아래와 같이 </a:t>
            </a:r>
            <a:r>
              <a:rPr lang="en-US" altLang="ko-KR" sz="1000" dirty="0" smtClean="0">
                <a:hlinkClick r:id="rId3"/>
              </a:rPr>
              <a:t>Jenkins </a:t>
            </a:r>
            <a:r>
              <a:rPr lang="ko-KR" altLang="en-US" sz="1000" dirty="0" smtClean="0">
                <a:hlinkClick r:id="rId3"/>
              </a:rPr>
              <a:t>홈페이지</a:t>
            </a:r>
            <a:r>
              <a:rPr lang="en-US" altLang="ko-KR" sz="1000" dirty="0" smtClean="0"/>
              <a:t>(http://jenkins-ci.org)</a:t>
            </a:r>
            <a:r>
              <a:rPr lang="ko-KR" altLang="en-US" sz="1000" dirty="0" smtClean="0"/>
              <a:t> 에 접속하여 </a:t>
            </a:r>
            <a:r>
              <a:rPr lang="en-US" altLang="ko-KR" sz="1000" dirty="0" smtClean="0"/>
              <a:t>WAR</a:t>
            </a:r>
            <a:r>
              <a:rPr lang="ko-KR" altLang="en-US" sz="1000" dirty="0" smtClean="0"/>
              <a:t> 파일을 다운로드 합니다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pic>
        <p:nvPicPr>
          <p:cNvPr id="2050" name="Picture 2" descr="C:\Users\wskim\Pictures\K-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8" y="2948244"/>
            <a:ext cx="5254508" cy="28923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46419" y="3891931"/>
            <a:ext cx="1013255" cy="2876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5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Jenkins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02508" y="943215"/>
            <a:ext cx="8159606" cy="3294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50000"/>
              </a:lnSpc>
              <a:buFont typeface="Wingdings" pitchFamily="2" charset="2"/>
              <a:buChar char="§"/>
            </a:pPr>
            <a:r>
              <a:rPr lang="en-US" altLang="ko-KR" sz="1400" dirty="0" smtClean="0"/>
              <a:t>Tomcat 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jenkins.war</a:t>
            </a:r>
            <a:r>
              <a:rPr lang="en-US" altLang="ko-KR" sz="1400" dirty="0" smtClean="0"/>
              <a:t>  Deploy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000" dirty="0" smtClean="0"/>
              <a:t>[Tomcat Directory]/</a:t>
            </a:r>
            <a:r>
              <a:rPr lang="en-US" altLang="ko-KR" sz="1000" dirty="0" err="1" smtClean="0"/>
              <a:t>webapps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폴더에 다운받은 </a:t>
            </a:r>
            <a:r>
              <a:rPr lang="en-US" altLang="ko-KR" sz="1000" dirty="0" err="1" smtClean="0"/>
              <a:t>jenkins.war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파일을 복사합니다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[Tomcat Directory]/</a:t>
            </a:r>
            <a:r>
              <a:rPr lang="en-US" altLang="ko-KR" sz="1000" dirty="0" err="1" smtClean="0"/>
              <a:t>conf</a:t>
            </a:r>
            <a:r>
              <a:rPr lang="en-US" altLang="ko-KR" sz="1000" dirty="0" smtClean="0"/>
              <a:t>/server.xml </a:t>
            </a:r>
            <a:r>
              <a:rPr lang="ko-KR" altLang="en-US" sz="1000" dirty="0" smtClean="0"/>
              <a:t>파일을 열어 </a:t>
            </a:r>
            <a:r>
              <a:rPr lang="en-US" altLang="ko-KR" sz="1000" dirty="0" smtClean="0"/>
              <a:t>Jenkins server port </a:t>
            </a:r>
            <a:r>
              <a:rPr lang="ko-KR" altLang="en-US" sz="1000" dirty="0" smtClean="0"/>
              <a:t>를 지정합니다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필요 시 변경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본 가이드에서는 </a:t>
            </a:r>
            <a:r>
              <a:rPr lang="en-US" altLang="ko-KR" sz="1000" dirty="0" smtClean="0"/>
              <a:t>7070 </a:t>
            </a:r>
            <a:r>
              <a:rPr lang="ko-KR" altLang="en-US" sz="1000" dirty="0" smtClean="0"/>
              <a:t>포트로 지정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2051" name="Picture 3" descr="C:\Users\wskim\Pictures\K-0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r="32628"/>
          <a:stretch/>
        </p:blipFill>
        <p:spPr bwMode="auto">
          <a:xfrm>
            <a:off x="6219567" y="4238890"/>
            <a:ext cx="2578213" cy="194081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skim\Pictures\K-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3" y="4266793"/>
            <a:ext cx="5581371" cy="192114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wskim\Pictures\K-0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3" y="1884735"/>
            <a:ext cx="5581371" cy="192114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878225" y="3277077"/>
            <a:ext cx="700218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78225" y="5530127"/>
            <a:ext cx="700218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19566" y="5101808"/>
            <a:ext cx="2314833" cy="436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Jenkins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02508" y="1231545"/>
            <a:ext cx="53094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en-US" altLang="ko-KR" sz="1000" dirty="0" smtClean="0"/>
              <a:t>Tomcat </a:t>
            </a:r>
            <a:r>
              <a:rPr lang="ko-KR" altLang="en-US" sz="1000" dirty="0" smtClean="0"/>
              <a:t>구동 </a:t>
            </a:r>
            <a:r>
              <a:rPr lang="en-US" altLang="ko-KR" sz="1000" dirty="0" smtClean="0"/>
              <a:t>: [Tomcat </a:t>
            </a:r>
            <a:r>
              <a:rPr lang="en-US" altLang="ko-KR" sz="1000" dirty="0"/>
              <a:t>Directory</a:t>
            </a:r>
            <a:r>
              <a:rPr lang="en-US" altLang="ko-KR" sz="1000" dirty="0" smtClean="0"/>
              <a:t>]/bin/startup.bat </a:t>
            </a:r>
            <a:r>
              <a:rPr lang="ko-KR" altLang="en-US" sz="1000" dirty="0" smtClean="0"/>
              <a:t>을 실행하여 </a:t>
            </a:r>
            <a:r>
              <a:rPr lang="en-US" altLang="ko-KR" sz="1000" dirty="0" smtClean="0"/>
              <a:t>Tomcat</a:t>
            </a:r>
            <a:r>
              <a:rPr lang="ko-KR" altLang="en-US" sz="1000" dirty="0" smtClean="0"/>
              <a:t>을 구동합니다</a:t>
            </a:r>
            <a:r>
              <a:rPr lang="en-US" altLang="ko-KR" sz="1000" dirty="0" smtClean="0"/>
              <a:t>.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 smtClean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 smtClean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 smtClean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 smtClean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 smtClean="0"/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ko-KR" sz="1000" b="1" dirty="0" smtClean="0"/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en-US" altLang="ko-KR" sz="1000" dirty="0" smtClean="0"/>
              <a:t>Jenkins </a:t>
            </a:r>
            <a:r>
              <a:rPr lang="ko-KR" altLang="en-US" sz="1000" dirty="0" smtClean="0"/>
              <a:t>콘솔접속 </a:t>
            </a:r>
            <a:r>
              <a:rPr lang="en-US" altLang="ko-KR" sz="1000" dirty="0" smtClean="0"/>
              <a:t>: http://127.0.0.1:7070/jenkins</a:t>
            </a:r>
            <a:endParaRPr lang="en-US" altLang="ko-KR" sz="1000" dirty="0"/>
          </a:p>
        </p:txBody>
      </p:sp>
      <p:pic>
        <p:nvPicPr>
          <p:cNvPr id="4098" name="Picture 2" descr="C:\Users\wskim\Pictures\K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19" y="1612545"/>
            <a:ext cx="2985362" cy="194890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wskim\Pictures\K-00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17795"/>
          <a:stretch/>
        </p:blipFill>
        <p:spPr bwMode="auto">
          <a:xfrm>
            <a:off x="502508" y="1612545"/>
            <a:ext cx="3946525" cy="211919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/>
          <a:stretch/>
        </p:blipFill>
        <p:spPr>
          <a:xfrm>
            <a:off x="502508" y="4151871"/>
            <a:ext cx="4102443" cy="2094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7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8085" y="123824"/>
            <a:ext cx="4305884" cy="21641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ko-KR" dirty="0" smtClean="0"/>
              <a:t>2. Jenkins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9" y="1636950"/>
            <a:ext cx="6589440" cy="36805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584406" y="3383862"/>
            <a:ext cx="914880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69078" y="3235081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938014" y="3551377"/>
            <a:ext cx="2260062" cy="3863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35293" y="3435041"/>
            <a:ext cx="163796" cy="1637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502508" y="1178011"/>
            <a:ext cx="26548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Jenkins </a:t>
            </a:r>
            <a:r>
              <a:rPr lang="ko-KR" altLang="en-US" sz="1000" dirty="0" smtClean="0"/>
              <a:t>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시스템 설정을 클릭합니다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7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16972</TotalTime>
  <Words>1151</Words>
  <Application>Microsoft Office PowerPoint</Application>
  <PresentationFormat>화면 슬라이드 쇼(4:3)</PresentationFormat>
  <Paragraphs>242</Paragraphs>
  <Slides>24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1_Office 테마</vt:lpstr>
      <vt:lpstr>PowerPoint 프레젠테이션</vt:lpstr>
      <vt:lpstr>목차</vt:lpstr>
      <vt:lpstr>1) CI 정의</vt:lpstr>
      <vt:lpstr>2) CI Process</vt:lpstr>
      <vt:lpstr>3) Integration Process &amp; Tools</vt:lpstr>
      <vt:lpstr>1) Jenkins 설치</vt:lpstr>
      <vt:lpstr>1) Jenkins 설치</vt:lpstr>
      <vt:lpstr>1) Jenkins 설치</vt:lpstr>
      <vt:lpstr>2) Jenkins 환경설정</vt:lpstr>
      <vt:lpstr>2) Jenkins 환경설정</vt:lpstr>
      <vt:lpstr>2) Jenkins 환경설정</vt:lpstr>
      <vt:lpstr>2) Jenkins 환경설정 – Ant Build</vt:lpstr>
      <vt:lpstr>2) Jenkins 환경설정 – Maven Build</vt:lpstr>
      <vt:lpstr>2) Jenkins 환경설정 – Maven Build</vt:lpstr>
      <vt:lpstr>3) Job 생성</vt:lpstr>
      <vt:lpstr>3) Job 생성</vt:lpstr>
      <vt:lpstr>3) Job 생성</vt:lpstr>
      <vt:lpstr>3) Job 생성</vt:lpstr>
      <vt:lpstr>3) Job 생성</vt:lpstr>
      <vt:lpstr>3) Job 생성</vt:lpstr>
      <vt:lpstr>3) Job 생성</vt:lpstr>
      <vt:lpstr>4) Build 실행</vt:lpstr>
      <vt:lpstr>4) Build 실행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wskim</dc:creator>
  <cp:lastModifiedBy>wskim</cp:lastModifiedBy>
  <cp:revision>1110</cp:revision>
  <dcterms:created xsi:type="dcterms:W3CDTF">2016-02-18T06:38:00Z</dcterms:created>
  <dcterms:modified xsi:type="dcterms:W3CDTF">2016-04-28T09:31:28Z</dcterms:modified>
</cp:coreProperties>
</file>