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99" r:id="rId1"/>
    <p:sldMasterId id="2147485597" r:id="rId2"/>
    <p:sldMasterId id="2147485603" r:id="rId3"/>
    <p:sldMasterId id="2147485610" r:id="rId4"/>
    <p:sldMasterId id="2147485617" r:id="rId5"/>
  </p:sldMasterIdLst>
  <p:notesMasterIdLst>
    <p:notesMasterId r:id="rId34"/>
  </p:notesMasterIdLst>
  <p:handoutMasterIdLst>
    <p:handoutMasterId r:id="rId35"/>
  </p:handoutMasterIdLst>
  <p:sldIdLst>
    <p:sldId id="1215" r:id="rId6"/>
    <p:sldId id="1797" r:id="rId7"/>
    <p:sldId id="1798" r:id="rId8"/>
    <p:sldId id="1788" r:id="rId9"/>
    <p:sldId id="1818" r:id="rId10"/>
    <p:sldId id="1819" r:id="rId11"/>
    <p:sldId id="1820" r:id="rId12"/>
    <p:sldId id="1821" r:id="rId13"/>
    <p:sldId id="1822" r:id="rId14"/>
    <p:sldId id="1823" r:id="rId15"/>
    <p:sldId id="1824" r:id="rId16"/>
    <p:sldId id="1825" r:id="rId17"/>
    <p:sldId id="1826" r:id="rId18"/>
    <p:sldId id="1827" r:id="rId19"/>
    <p:sldId id="1828" r:id="rId20"/>
    <p:sldId id="1830" r:id="rId21"/>
    <p:sldId id="1832" r:id="rId22"/>
    <p:sldId id="1833" r:id="rId23"/>
    <p:sldId id="1834" r:id="rId24"/>
    <p:sldId id="1835" r:id="rId25"/>
    <p:sldId id="1837" r:id="rId26"/>
    <p:sldId id="1838" r:id="rId27"/>
    <p:sldId id="1839" r:id="rId28"/>
    <p:sldId id="1840" r:id="rId29"/>
    <p:sldId id="1841" r:id="rId30"/>
    <p:sldId id="1842" r:id="rId31"/>
    <p:sldId id="1843" r:id="rId32"/>
    <p:sldId id="1684" r:id="rId33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아리따M" pitchFamily="18" charset="-127"/>
        <a:ea typeface="아리따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2BAD636-A91C-4E1C-8625-3EFC57A79F6B}">
          <p14:sldIdLst>
            <p14:sldId id="1215"/>
            <p14:sldId id="1797"/>
            <p14:sldId id="1798"/>
            <p14:sldId id="1788"/>
            <p14:sldId id="1818"/>
            <p14:sldId id="1819"/>
            <p14:sldId id="1820"/>
            <p14:sldId id="1821"/>
            <p14:sldId id="1822"/>
            <p14:sldId id="1823"/>
            <p14:sldId id="1824"/>
            <p14:sldId id="1825"/>
            <p14:sldId id="1826"/>
            <p14:sldId id="1827"/>
            <p14:sldId id="1828"/>
            <p14:sldId id="1830"/>
            <p14:sldId id="1832"/>
            <p14:sldId id="1833"/>
            <p14:sldId id="1834"/>
            <p14:sldId id="1835"/>
            <p14:sldId id="1837"/>
            <p14:sldId id="1838"/>
            <p14:sldId id="1839"/>
            <p14:sldId id="1840"/>
            <p14:sldId id="1841"/>
            <p14:sldId id="1842"/>
            <p14:sldId id="1843"/>
            <p14:sldId id="168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11">
          <p15:clr>
            <a:srgbClr val="A4A3A4"/>
          </p15:clr>
        </p15:guide>
        <p15:guide id="2" orient="horz" pos="4166">
          <p15:clr>
            <a:srgbClr val="A4A3A4"/>
          </p15:clr>
        </p15:guide>
        <p15:guide id="3" pos="369">
          <p15:clr>
            <a:srgbClr val="A4A3A4"/>
          </p15:clr>
        </p15:guide>
        <p15:guide id="4" pos="3118">
          <p15:clr>
            <a:srgbClr val="A4A3A4"/>
          </p15:clr>
        </p15:guide>
        <p15:guide id="5" pos="5880">
          <p15:clr>
            <a:srgbClr val="A4A3A4"/>
          </p15:clr>
        </p15:guide>
        <p15:guide id="6" pos="6239">
          <p15:clr>
            <a:srgbClr val="A4A3A4"/>
          </p15:clr>
        </p15:guide>
        <p15:guide id="7" pos="215">
          <p15:clr>
            <a:srgbClr val="A4A3A4"/>
          </p15:clr>
        </p15:guide>
        <p15:guide id="8" pos="3124">
          <p15:clr>
            <a:srgbClr val="A4A3A4"/>
          </p15:clr>
        </p15:guide>
        <p15:guide id="9" pos="1415">
          <p15:clr>
            <a:srgbClr val="A4A3A4"/>
          </p15:clr>
        </p15:guide>
        <p15:guide id="10" pos="60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>
          <p15:clr>
            <a:srgbClr val="A4A3A4"/>
          </p15:clr>
        </p15:guide>
        <p15:guide id="2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6666FF"/>
    <a:srgbClr val="102232"/>
    <a:srgbClr val="3570A5"/>
    <a:srgbClr val="336699"/>
    <a:srgbClr val="000066"/>
    <a:srgbClr val="A6A6A6"/>
    <a:srgbClr val="2A588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9" autoAdjust="0"/>
    <p:restoredTop sz="95842" autoAdjust="0"/>
  </p:normalViewPr>
  <p:slideViewPr>
    <p:cSldViewPr snapToGrid="0">
      <p:cViewPr>
        <p:scale>
          <a:sx n="90" d="100"/>
          <a:sy n="90" d="100"/>
        </p:scale>
        <p:origin x="-1674" y="-630"/>
      </p:cViewPr>
      <p:guideLst>
        <p:guide orient="horz" pos="1011"/>
        <p:guide orient="horz" pos="4166"/>
        <p:guide pos="369"/>
        <p:guide pos="3118"/>
        <p:guide pos="5880"/>
        <p:guide pos="6239"/>
        <p:guide pos="215"/>
        <p:guide pos="3124"/>
        <p:guide pos="1415"/>
        <p:guide pos="6023"/>
      </p:guideLst>
    </p:cSldViewPr>
  </p:slideViewPr>
  <p:outlineViewPr>
    <p:cViewPr>
      <p:scale>
        <a:sx n="25" d="100"/>
        <a:sy n="25" d="100"/>
      </p:scale>
      <p:origin x="0" y="13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66" y="-102"/>
      </p:cViewPr>
      <p:guideLst>
        <p:guide orient="horz" pos="3108"/>
        <p:guide pos="2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04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161" y="4688114"/>
            <a:ext cx="4941444" cy="4153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337" tIns="44378" rIns="90337" bIns="44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9950" y="858838"/>
            <a:ext cx="4997450" cy="346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957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69950" y="858838"/>
            <a:ext cx="4997450" cy="3460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67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8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80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eaLnBrk="1" latinLnBrk="1" hangingPunct="1">
              <a:defRPr/>
            </a:pP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30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518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6" y="209492"/>
            <a:ext cx="1859712" cy="6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466" y="370127"/>
            <a:ext cx="8678862" cy="5442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92518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:\Users\editphoto\Desktop\10.png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54231"/>
          <a:stretch/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6060124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56" y="354841"/>
            <a:ext cx="8678862" cy="488564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62955" y="941719"/>
            <a:ext cx="9186011" cy="450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:\Users\editphoto\Desktop\10.png"/>
          <p:cNvPicPr>
            <a:picLocks noChangeAspect="1" noChangeArrowheads="1"/>
          </p:cNvPicPr>
          <p:nvPr userDrawn="1"/>
        </p:nvPicPr>
        <p:blipFill>
          <a:blip r:embed="rId2" cstate="print"/>
          <a:srcRect l="54231"/>
          <a:stretch>
            <a:fillRect/>
          </a:stretch>
        </p:blipFill>
        <p:spPr bwMode="auto">
          <a:xfrm>
            <a:off x="0" y="568325"/>
            <a:ext cx="99060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6353175" y="277813"/>
            <a:ext cx="3192463" cy="50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0000" tIns="46800" rIns="36000" bIns="4680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ctr" eaLnBrk="1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용도는 반드시 고객사 내부로 한정됩니다 </a:t>
            </a:r>
            <a:b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</a:br>
            <a: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이 보고서의 어떠한 부분도 ㈜엠로의 사전 서면 동의 없이는 외부로 열람 되거나</a:t>
            </a:r>
            <a:r>
              <a:rPr lang="en-US" altLang="ko-KR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복사되거나</a:t>
            </a:r>
            <a:r>
              <a:rPr lang="en-US" altLang="ko-KR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, </a:t>
            </a:r>
            <a:r>
              <a:rPr lang="ko-KR" altLang="en-US" sz="900" b="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rPr>
              <a:t>인용되어서는 안됩니다</a:t>
            </a: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9200" y="6059488"/>
            <a:ext cx="1976438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088" y="523875"/>
            <a:ext cx="8678862" cy="36933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3088" y="1511300"/>
            <a:ext cx="8678862" cy="1289584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6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2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4" y="6680202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6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7" r:id="rId1"/>
    <p:sldLayoutId id="2147485590" r:id="rId2"/>
    <p:sldLayoutId id="2147485591" r:id="rId3"/>
    <p:sldLayoutId id="2147485596" r:id="rId4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editphoto\Desktop\8.png"/>
          <p:cNvPicPr>
            <a:picLocks noChangeAspect="1" noChangeArrowheads="1"/>
          </p:cNvPicPr>
          <p:nvPr userDrawn="1"/>
        </p:nvPicPr>
        <p:blipFill>
          <a:blip r:embed="rId7" cstate="print"/>
          <a:srcRect r="27884"/>
          <a:stretch>
            <a:fillRect/>
          </a:stretch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0"/>
          <p:cNvSpPr>
            <a:spLocks noChangeArrowheads="1"/>
          </p:cNvSpPr>
          <p:nvPr/>
        </p:nvSpPr>
        <p:spPr bwMode="auto">
          <a:xfrm>
            <a:off x="9310688" y="6661150"/>
            <a:ext cx="295275" cy="1555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 anchor="ctr"/>
          <a:lstStyle>
            <a:lvl1pPr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체" pitchFamily="49" charset="-127"/>
                <a:ea typeface="돋움체" pitchFamily="49" charset="-127"/>
              </a:defRPr>
            </a:lvl9pPr>
          </a:lstStyle>
          <a:p>
            <a:pPr algn="r" eaLnBrk="1" fontAlgn="ctr" latin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800" b="0" dirty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07E562EB-DEB2-48B2-B201-2B3FA9594544}" type="slidenum">
              <a:rPr lang="en-US" altLang="ko-KR" sz="800" b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t>‹#›</a:t>
            </a:fld>
            <a:r>
              <a:rPr lang="en-US" altLang="ko-KR" sz="800" b="0" dirty="0" smtClean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437563" y="6680200"/>
            <a:ext cx="781050" cy="11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0" y="931863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endParaRPr lang="ko-KR" altLang="en-US" sz="1200" b="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8" r:id="rId1"/>
    <p:sldLayoutId id="2147485599" r:id="rId2"/>
    <p:sldLayoutId id="2147485600" r:id="rId3"/>
    <p:sldLayoutId id="2147485601" r:id="rId4"/>
    <p:sldLayoutId id="2147485602" r:id="rId5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 dirty="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4" r:id="rId1"/>
    <p:sldLayoutId id="2147485605" r:id="rId2"/>
    <p:sldLayoutId id="2147485606" r:id="rId3"/>
    <p:sldLayoutId id="2147485607" r:id="rId4"/>
    <p:sldLayoutId id="2147485608" r:id="rId5"/>
    <p:sldLayoutId id="2147485609" r:id="rId6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 dirty="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612" r:id="rId2"/>
    <p:sldLayoutId id="2147485613" r:id="rId3"/>
    <p:sldLayoutId id="2147485614" r:id="rId4"/>
    <p:sldLayoutId id="2147485615" r:id="rId5"/>
    <p:sldLayoutId id="2147485616" r:id="rId6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editphoto\Desktop\8.png"/>
          <p:cNvPicPr>
            <a:picLocks noChangeAspect="1" noChangeArrowheads="1"/>
          </p:cNvPicPr>
          <p:nvPr userDrawn="1"/>
        </p:nvPicPr>
        <p:blipFill rotWithShape="1">
          <a:blip r:embed="rId8" cstate="print"/>
          <a:srcRect r="27884"/>
          <a:stretch/>
        </p:blipFill>
        <p:spPr bwMode="auto">
          <a:xfrm>
            <a:off x="0" y="-26988"/>
            <a:ext cx="990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9310688" y="6661158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67" y="6680208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0" y="932659"/>
            <a:ext cx="9906000" cy="1323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1" hangingPunct="1"/>
            <a:endParaRPr lang="ko-KR" altLang="en-US" sz="1000" dirty="0">
              <a:solidFill>
                <a:srgbClr val="FFFFFF"/>
              </a:solidFill>
            </a:endParaRPr>
          </a:p>
        </p:txBody>
      </p:sp>
      <p:pic>
        <p:nvPicPr>
          <p:cNvPr id="606210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6610351"/>
            <a:ext cx="627746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</p:sldLayoutIdLst>
  <p:transition advClick="0"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117475" indent="-117475" algn="l" rtl="0" eaLnBrk="0" fontAlgn="base" latinLnBrk="1" hangingPunct="0">
        <a:spcBef>
          <a:spcPts val="1700"/>
        </a:spcBef>
        <a:spcAft>
          <a:spcPct val="0"/>
        </a:spcAft>
        <a:buSzPct val="120000"/>
        <a:buFont typeface="Wingdings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latinLnBrk="1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latinLnBrk="1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latinLnBrk="1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730365" y="5557838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2017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Rectangle 2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3454" y="1816608"/>
            <a:ext cx="9401175" cy="2523744"/>
          </a:xfrm>
          <a:ln w="12700"/>
          <a:effectLst>
            <a:outerShdw blurRad="25400" dist="25400" dir="2700000" algn="tl" rotWithShape="0">
              <a:prstClr val="black">
                <a:alpha val="56000"/>
              </a:prstClr>
            </a:outerShdw>
          </a:effectLst>
        </p:spPr>
        <p:txBody>
          <a:bodyPr anchor="ctr"/>
          <a:lstStyle/>
          <a:p>
            <a:pPr algn="ctr" eaLnBrk="1" hangingPunct="1"/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SMART</a:t>
            </a:r>
            <a:r>
              <a:rPr lang="en-US" altLang="ko-KR" sz="36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9.0 Jenkins </a:t>
            </a:r>
            <a:r>
              <a:rPr lang="ko-KR" altLang="en-US" sz="3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환경 구축</a:t>
            </a:r>
            <a:endParaRPr lang="ko-KR" altLang="en-US" sz="2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64106" y="4768914"/>
            <a:ext cx="2759869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92188" eaLnBrk="1" latinLnBrk="1" hangingPunct="1">
              <a:lnSpc>
                <a:spcPct val="120000"/>
              </a:lnSpc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개발 환경 구성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Guide - 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0" y="3923360"/>
            <a:ext cx="5629844" cy="208573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1" y="1728267"/>
            <a:ext cx="3918489" cy="16134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Ant 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93562" y="164079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7696" y="3779369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3260" y="3325989"/>
            <a:ext cx="46740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Ant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http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ant.apache.org/bindownload.cgi</a:t>
            </a:r>
            <a:endParaRPr lang="en-US" altLang="ko-KR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9931" y="6009091"/>
            <a:ext cx="52613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Name :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ANT_HOME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ANT_HOME :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다운받은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Ant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압축 해제한 경로를 입력 후 저장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8827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1" y="2063438"/>
            <a:ext cx="2907055" cy="2220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93562" y="1949169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7831" y="4393195"/>
            <a:ext cx="50195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Maven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https://maven.apache.org/download.cgi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664945" y="3552692"/>
            <a:ext cx="1532337" cy="2285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9096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5" y="4443044"/>
            <a:ext cx="5352699" cy="175411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48"/>
          <a:stretch/>
        </p:blipFill>
        <p:spPr>
          <a:xfrm>
            <a:off x="451376" y="1726640"/>
            <a:ext cx="5347889" cy="190132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93562" y="162337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08991" y="4276274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805" y="3583372"/>
            <a:ext cx="51225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Name : Maven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입력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MAVEN_HOME :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다운받은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Maven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압축 해제한 경로를 입력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3929" y="6275804"/>
            <a:ext cx="56930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전역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지정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Global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MAVEN_OPTS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전역 메모리 설정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0235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7" y="1585424"/>
            <a:ext cx="6580892" cy="48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Ant 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477942" y="2306207"/>
            <a:ext cx="2242181" cy="2963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61625" y="1603650"/>
            <a:ext cx="2410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명시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Freestyle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249404" y="2181878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22322" y="2883160"/>
            <a:ext cx="4470478" cy="5165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193784" y="2758831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63673" y="5885047"/>
            <a:ext cx="754296" cy="5165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1135135" y="5745088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8329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Ant 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725662" y="4764211"/>
            <a:ext cx="512965" cy="3036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8427" y="5138402"/>
            <a:ext cx="39777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Svn Repository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입력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7" y="1843898"/>
            <a:ext cx="6727869" cy="3223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264140" y="2851855"/>
            <a:ext cx="4548197" cy="4499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078767" y="2702294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381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Ant 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5"/>
          <a:stretch/>
        </p:blipFill>
        <p:spPr>
          <a:xfrm>
            <a:off x="440456" y="1802778"/>
            <a:ext cx="4551212" cy="138564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540894" y="2023639"/>
            <a:ext cx="1103162" cy="314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40893" y="2590272"/>
            <a:ext cx="1731763" cy="2175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280" y="3877190"/>
            <a:ext cx="4547098" cy="21531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544244" y="4366643"/>
            <a:ext cx="4162450" cy="283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44244" y="4919167"/>
            <a:ext cx="4162450" cy="2834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12355" y="1586247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5704" y="3682228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39931" y="3223249"/>
            <a:ext cx="3959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build step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 후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Invoke Ant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5613" y="6038688"/>
            <a:ext cx="82181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Ant Version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Ant Name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Build File : build.xml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경로를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8634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8" y="1525443"/>
            <a:ext cx="6986140" cy="4363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85247" y="2326085"/>
            <a:ext cx="2426251" cy="3114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330109" y="3484826"/>
            <a:ext cx="4932468" cy="4704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35434" y="5500923"/>
            <a:ext cx="487496" cy="2833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258372" y="2133971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15840" y="3301819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10343" y="1525442"/>
            <a:ext cx="2061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Item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명시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Maven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73588" y="5304284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9667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7" y="1992761"/>
            <a:ext cx="5926406" cy="21705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616160" y="2783913"/>
            <a:ext cx="5479980" cy="5782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4147" y="4222778"/>
            <a:ext cx="649224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URL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Svn Repository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경로를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8426" y="1829560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8993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Job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 경우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1" y="2007588"/>
            <a:ext cx="5247425" cy="8133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4" name="타원 23"/>
          <p:cNvSpPr/>
          <p:nvPr/>
        </p:nvSpPr>
        <p:spPr>
          <a:xfrm>
            <a:off x="318426" y="1829560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2298" y="2933788"/>
            <a:ext cx="77190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Goals and options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clean deploy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추가하여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profile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지정해야 할 때는 추가적으로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–P[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프로필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ID]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8787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0" y="3584458"/>
            <a:ext cx="5569333" cy="279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9" y="1947807"/>
            <a:ext cx="69151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84702" y="4633780"/>
            <a:ext cx="659028" cy="21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4702" y="6008159"/>
            <a:ext cx="1552339" cy="21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304912" y="2365323"/>
            <a:ext cx="1289432" cy="21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실행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18426" y="1829560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8426" y="3475480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8761" y="3584458"/>
            <a:ext cx="3232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Build Now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후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Build History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현재 진행 중인 빌드를 클릭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6546" y="3037803"/>
            <a:ext cx="2473754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프로젝트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9880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gray">
          <a:xfrm>
            <a:off x="476058" y="1466746"/>
            <a:ext cx="1924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Revision History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gray">
          <a:xfrm>
            <a:off x="489108" y="4117281"/>
            <a:ext cx="22796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Quality Review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gray">
          <a:xfrm>
            <a:off x="489108" y="5661025"/>
            <a:ext cx="21018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latinLnBrk="1" hangingPunct="1">
              <a:spcBef>
                <a:spcPct val="50000"/>
              </a:spcBef>
              <a:buSzPct val="100000"/>
              <a:buFont typeface="Wingdings"/>
              <a:buNone/>
              <a:defRPr/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Related Documents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gray">
          <a:xfrm>
            <a:off x="476058" y="1327052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gray">
          <a:xfrm>
            <a:off x="489108" y="3978424"/>
            <a:ext cx="1911000" cy="3175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gray">
          <a:xfrm>
            <a:off x="489108" y="5529269"/>
            <a:ext cx="1911000" cy="1587"/>
          </a:xfrm>
          <a:prstGeom prst="line">
            <a:avLst/>
          </a:prstGeom>
          <a:noFill/>
          <a:ln w="127000" cmpd="thinThick">
            <a:solidFill>
              <a:schemeClr val="folHlink"/>
            </a:solidFill>
            <a:round/>
            <a:headEnd/>
            <a:tailEnd/>
          </a:ln>
        </p:spPr>
        <p:txBody>
          <a:bodyPr tIns="0" bIns="0" anchor="ctr"/>
          <a:lstStyle/>
          <a:p>
            <a:pPr>
              <a:spcBef>
                <a:spcPct val="20000"/>
              </a:spcBef>
              <a:buSzPct val="100000"/>
              <a:buFont typeface="Wingdings"/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5583"/>
              </p:ext>
            </p:extLst>
          </p:nvPr>
        </p:nvGraphicFramePr>
        <p:xfrm>
          <a:off x="2606678" y="1327052"/>
          <a:ext cx="6791988" cy="2259240"/>
        </p:xfrm>
        <a:graphic>
          <a:graphicData uri="http://schemas.openxmlformats.org/drawingml/2006/table">
            <a:tbl>
              <a:tblPr/>
              <a:tblGrid>
                <a:gridCol w="11641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6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05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2017/2/20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김완섭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초안작성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2018/01/03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황호진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기준으로 변경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25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13248"/>
              </p:ext>
            </p:extLst>
          </p:nvPr>
        </p:nvGraphicFramePr>
        <p:xfrm>
          <a:off x="2606674" y="3978421"/>
          <a:ext cx="6791986" cy="912840"/>
        </p:xfrm>
        <a:graphic>
          <a:graphicData uri="http://schemas.openxmlformats.org/drawingml/2006/table">
            <a:tbl>
              <a:tblPr/>
              <a:tblGrid>
                <a:gridCol w="16856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4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11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08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74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6" name="Group 93"/>
          <p:cNvGraphicFramePr>
            <a:graphicFrameLocks noGrp="1"/>
          </p:cNvGraphicFramePr>
          <p:nvPr>
            <p:extLst/>
          </p:nvPr>
        </p:nvGraphicFramePr>
        <p:xfrm>
          <a:off x="2606678" y="5529264"/>
          <a:ext cx="6791985" cy="912840"/>
        </p:xfrm>
        <a:graphic>
          <a:graphicData uri="http://schemas.openxmlformats.org/drawingml/2006/table">
            <a:tbl>
              <a:tblPr/>
              <a:tblGrid>
                <a:gridCol w="2210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0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5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8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39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Approved by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3547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6" y="3934104"/>
            <a:ext cx="4004785" cy="197473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15" name="타원 14"/>
          <p:cNvSpPr/>
          <p:nvPr/>
        </p:nvSpPr>
        <p:spPr>
          <a:xfrm>
            <a:off x="318426" y="3737635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6" y="1946122"/>
            <a:ext cx="5310212" cy="1479813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529543" y="2454786"/>
            <a:ext cx="734983" cy="2147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Build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실행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18426" y="1829560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64878" y="3119860"/>
            <a:ext cx="19639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 Output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18508" y="5534954"/>
            <a:ext cx="284565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Console log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결과를 확인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0705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 smtClean="0"/>
              <a:t>Ant </a:t>
            </a:r>
            <a:r>
              <a:rPr lang="ko-KR" altLang="en-US" dirty="0" smtClean="0"/>
              <a:t>빌드 환경 구축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3913939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3913939" cy="225917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Project -&gt; Dynamic Web Project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변경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75294"/>
              </p:ext>
            </p:extLst>
          </p:nvPr>
        </p:nvGraphicFramePr>
        <p:xfrm>
          <a:off x="343364" y="2074173"/>
          <a:ext cx="7788160" cy="1579491"/>
        </p:xfrm>
        <a:graphic>
          <a:graphicData uri="http://schemas.openxmlformats.org/drawingml/2006/table">
            <a:tbl>
              <a:tblPr/>
              <a:tblGrid>
                <a:gridCol w="3906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14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Maven Project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Dynamic Web Project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src/main/java/[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패키지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/main/java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/[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패키지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src/main/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/main/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src/main/resources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/main/resources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src/main/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webapp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/main/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webapp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maven dependency library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/main/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webapp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/WEB-INF/lib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18427" y="1699311"/>
            <a:ext cx="1947969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소스 이동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8427" y="4317775"/>
            <a:ext cx="306866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Web Deployment Assembly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86763"/>
              </p:ext>
            </p:extLst>
          </p:nvPr>
        </p:nvGraphicFramePr>
        <p:xfrm>
          <a:off x="318427" y="4717350"/>
          <a:ext cx="7788160" cy="1335623"/>
        </p:xfrm>
        <a:graphic>
          <a:graphicData uri="http://schemas.openxmlformats.org/drawingml/2006/table">
            <a:tbl>
              <a:tblPr/>
              <a:tblGrid>
                <a:gridCol w="3906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14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Deploy Path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9" marR="91439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/main/resources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WEB-INF/classes</a:t>
                      </a: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/main/java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WEB-INF/classes</a:t>
                      </a: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/main/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</a:t>
                      </a: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src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/main/</a:t>
                      </a:r>
                      <a:r>
                        <a:rPr kumimoji="0" lang="en-US" altLang="ko-KR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webapp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102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 smtClean="0"/>
              <a:t>Ant </a:t>
            </a:r>
            <a:r>
              <a:rPr lang="ko-KR" altLang="en-US" dirty="0" smtClean="0"/>
              <a:t>빌드 환경 구축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3913939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3913939" cy="225917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Project -&gt; Dynamic Web Project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변경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maven_goa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427" y="1825730"/>
            <a:ext cx="5538785" cy="39117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grpSp>
        <p:nvGrpSpPr>
          <p:cNvPr id="18" name="그룹 83"/>
          <p:cNvGrpSpPr>
            <a:grpSpLocks/>
          </p:cNvGrpSpPr>
          <p:nvPr/>
        </p:nvGrpSpPr>
        <p:grpSpPr bwMode="auto">
          <a:xfrm>
            <a:off x="6015154" y="1825730"/>
            <a:ext cx="3456506" cy="1926208"/>
            <a:chOff x="6594478" y="2100263"/>
            <a:chExt cx="3006891" cy="1925512"/>
          </a:xfrm>
        </p:grpSpPr>
        <p:sp>
          <p:nvSpPr>
            <p:cNvPr id="22" name="TextBox 21"/>
            <p:cNvSpPr txBox="1"/>
            <p:nvPr/>
          </p:nvSpPr>
          <p:spPr>
            <a:xfrm>
              <a:off x="7185837" y="2155806"/>
              <a:ext cx="1789249" cy="246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전 구매 프로세스 지원</a:t>
              </a:r>
            </a:p>
          </p:txBody>
        </p:sp>
        <p:grpSp>
          <p:nvGrpSpPr>
            <p:cNvPr id="23" name="그룹 85"/>
            <p:cNvGrpSpPr>
              <a:grpSpLocks/>
            </p:cNvGrpSpPr>
            <p:nvPr/>
          </p:nvGrpSpPr>
          <p:grpSpPr bwMode="auto">
            <a:xfrm>
              <a:off x="6594478" y="2100263"/>
              <a:ext cx="3006891" cy="1925512"/>
              <a:chOff x="-2921927" y="5075522"/>
              <a:chExt cx="2911967" cy="1925512"/>
            </a:xfrm>
          </p:grpSpPr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-2921927" y="5075522"/>
                <a:ext cx="2911967" cy="396732"/>
              </a:xfrm>
              <a:prstGeom prst="rect">
                <a:avLst/>
              </a:prstGeom>
              <a:solidFill>
                <a:srgbClr val="3570A5"/>
              </a:solidFill>
              <a:ln w="9525">
                <a:solidFill>
                  <a:srgbClr val="286394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00" kern="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라이브러리 추출 방법</a:t>
                </a:r>
                <a:endParaRPr kumimoji="0" lang="ko-KR" altLang="en-US" sz="1000" b="1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-2921927" y="5450037"/>
                <a:ext cx="2911967" cy="15509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rIns="0" anchor="ctr"/>
              <a:lstStyle/>
              <a:p>
                <a:endPara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maven </a:t>
                </a:r>
                <a:r>
                  <a:rPr lang="ko-KR" altLang="en-US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프로젝트에서 </a:t>
                </a:r>
                <a:r>
                  <a:rPr lang="en-US" altLang="ko-KR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Run As -Maven </a:t>
                </a:r>
                <a:r>
                  <a:rPr lang="en-US" altLang="ko-KR" sz="1000" b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Build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Goals </a:t>
                </a:r>
                <a:r>
                  <a:rPr lang="ko-KR" altLang="en-US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</a:t>
                </a:r>
                <a:r>
                  <a:rPr lang="en-US" altLang="ko-KR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dependency:copy-dependencies </a:t>
                </a:r>
                <a:r>
                  <a:rPr lang="ko-KR" altLang="en-US" sz="1000" b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추가</a:t>
                </a:r>
                <a:endParaRPr lang="en-US" altLang="ko-KR" sz="10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Run </a:t>
                </a:r>
                <a:r>
                  <a:rPr lang="ko-KR" altLang="en-US" sz="1000" b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실행</a:t>
                </a:r>
                <a:endParaRPr lang="en-US" altLang="ko-KR" sz="10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project – target – dependency folder </a:t>
                </a:r>
                <a:r>
                  <a:rPr lang="ko-KR" altLang="en-US" sz="1000" b="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라이브러리 파일이 </a:t>
                </a:r>
                <a:r>
                  <a:rPr lang="ko-KR" altLang="en-US" sz="1000" b="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추출</a:t>
                </a:r>
                <a:endPara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6" name="직사각형 25"/>
          <p:cNvSpPr/>
          <p:nvPr/>
        </p:nvSpPr>
        <p:spPr>
          <a:xfrm>
            <a:off x="2045954" y="3151975"/>
            <a:ext cx="1151328" cy="2269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28754" y="5446683"/>
            <a:ext cx="566057" cy="2269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0896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 smtClean="0"/>
              <a:t>Ant </a:t>
            </a:r>
            <a:r>
              <a:rPr lang="ko-KR" altLang="en-US" dirty="0" smtClean="0"/>
              <a:t>빌드 환경 구축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3913939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3913939" cy="225917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Build.xml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3"/>
          <p:cNvSpPr txBox="1">
            <a:spLocks/>
          </p:cNvSpPr>
          <p:nvPr/>
        </p:nvSpPr>
        <p:spPr bwMode="auto">
          <a:xfrm>
            <a:off x="318428" y="1735532"/>
            <a:ext cx="894397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 latinLnBrk="1">
              <a:defRPr/>
            </a:pP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빌드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상세설명 </a:t>
            </a: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–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빌드 관련 </a:t>
            </a:r>
            <a:r>
              <a:rPr lang="ko-KR" altLang="en-US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 구성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97664"/>
              </p:ext>
            </p:extLst>
          </p:nvPr>
        </p:nvGraphicFramePr>
        <p:xfrm>
          <a:off x="318428" y="2098233"/>
          <a:ext cx="7270964" cy="1392004"/>
        </p:xfrm>
        <a:graphic>
          <a:graphicData uri="http://schemas.openxmlformats.org/drawingml/2006/table">
            <a:tbl>
              <a:tblPr/>
              <a:tblGrid>
                <a:gridCol w="1583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72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30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├─build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build.xml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: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task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4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├─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/main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4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│  └─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Java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4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│ 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└─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ui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0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│  └─ resources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필터적용대상 및 최종적으로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WEB-INF/classes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위치하는 각종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 파일 위치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42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│  └─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application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2035" marR="5469" marT="18003" marB="180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8" name="제목 3"/>
          <p:cNvSpPr txBox="1">
            <a:spLocks/>
          </p:cNvSpPr>
          <p:nvPr/>
        </p:nvSpPr>
        <p:spPr bwMode="auto">
          <a:xfrm>
            <a:off x="318427" y="3659067"/>
            <a:ext cx="7269175" cy="2708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 latinLnBrk="1">
              <a:defRPr/>
            </a:pP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빌드 단계</a:t>
            </a:r>
            <a:endParaRPr lang="en-US" altLang="ko-KR" sz="14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fontAlgn="base" latinLnBrk="1">
              <a:defRPr/>
            </a:pPr>
            <a:endParaRPr lang="en-US" altLang="ko-KR" sz="1200" b="0" kern="0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indent="-228600" fontAlgn="base" latinLnBrk="1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resource(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자원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복사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685800" lvl="1" indent="-228600" fontAlgn="base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2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webapp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밑에 있는 파일을 복사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라이브러리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이미지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jsp, html, css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등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</a:p>
          <a:p>
            <a:pPr marL="685800" lvl="1" indent="-228600" fontAlgn="base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JAVA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 경로 밑에 포함된 다른 자원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 *.JAVA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파일을 제외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복사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685800" lvl="1" indent="-228600" fontAlgn="base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최종적으로 </a:t>
            </a:r>
            <a:r>
              <a:rPr lang="en-US" altLang="ko-KR" sz="12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WEB-INF/classes</a:t>
            </a:r>
            <a:r>
              <a:rPr lang="ko-KR" altLang="en-US" sz="12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위치하는 각종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resource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복사</a:t>
            </a:r>
            <a:endParaRPr lang="en-US" altLang="ko-KR" sz="12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85800" lvl="1" indent="-228600" fontAlgn="base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2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파일 복사</a:t>
            </a:r>
            <a:endParaRPr lang="en-US" altLang="ko-KR" sz="12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java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파일 컴파일</a:t>
            </a:r>
            <a:endParaRPr lang="en-US" altLang="ko-KR" sz="1200" b="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arenR"/>
              <a:defRPr/>
            </a:pPr>
            <a:endParaRPr lang="en-US" altLang="ko-KR" sz="1200" b="0" kern="0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228600" indent="-228600" fontAlgn="base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최종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deploy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경로에 복사</a:t>
            </a:r>
            <a:endParaRPr lang="en-US" altLang="ko-KR" sz="1200" b="0" kern="0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8161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 smtClean="0"/>
              <a:t>Ant </a:t>
            </a:r>
            <a:r>
              <a:rPr lang="ko-KR" altLang="en-US" dirty="0" smtClean="0"/>
              <a:t>빌드 환경 구축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3913939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3913939" cy="225917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Build.xml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3"/>
          <p:cNvSpPr txBox="1">
            <a:spLocks/>
          </p:cNvSpPr>
          <p:nvPr/>
        </p:nvSpPr>
        <p:spPr bwMode="auto">
          <a:xfrm>
            <a:off x="318427" y="1632714"/>
            <a:ext cx="8329184" cy="52322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 latinLnBrk="1">
              <a:defRPr/>
            </a:pPr>
            <a:r>
              <a:rPr lang="en-US" altLang="ko-KR" sz="14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</a:t>
            </a:r>
            <a:r>
              <a:rPr lang="en-US" altLang="ko-KR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 build.xml </a:t>
            </a:r>
            <a:r>
              <a:rPr lang="ko-KR" altLang="en-US" sz="140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설명</a:t>
            </a:r>
            <a:endParaRPr lang="en-US" altLang="ko-KR" sz="1400" kern="0" dirty="0" smtClean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fontAlgn="base" latinLnBrk="1">
              <a:defRPr/>
            </a:pPr>
            <a:endParaRPr lang="en-US" altLang="ko-KR" sz="1400" b="0" kern="0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fontAlgn="base" latinLnBrk="1">
              <a:lnSpc>
                <a:spcPct val="150000"/>
              </a:lnSpc>
              <a:defRPr/>
            </a:pP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빌드 파일은 하나의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와 하나 이상의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target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으로 구성됩니다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  <a:p>
            <a:pPr fontAlgn="base" latinLnBrk="1">
              <a:lnSpc>
                <a:spcPct val="150000"/>
              </a:lnSpc>
              <a:defRPr/>
            </a:pP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target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은 업무단위라고 볼 수 있으며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세부내용으로 다양한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task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를 포함할 수 있습니다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</a:t>
            </a:r>
          </a:p>
          <a:p>
            <a:pPr fontAlgn="base">
              <a:lnSpc>
                <a:spcPct val="150000"/>
              </a:lnSpc>
              <a:defRPr/>
            </a:pP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각각의 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target 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이 실행되기 전에 선행 되어야 할 업무</a:t>
            </a:r>
            <a:r>
              <a:rPr lang="en-US" altLang="ko-KR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(target)</a:t>
            </a:r>
            <a:r>
              <a:rPr lang="ko-KR" altLang="en-US" sz="12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도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depends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속성에 정의 할 수 있습니다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base">
              <a:lnSpc>
                <a:spcPct val="150000"/>
              </a:lnSpc>
              <a:defRPr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과정에 필요한 변수를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property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선언하고 있으며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내용은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build.properties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파일로 분리할 수 도 있고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fontAlgn="base">
              <a:lnSpc>
                <a:spcPct val="150000"/>
              </a:lnSpc>
              <a:defRPr/>
            </a:pP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build.xml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각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property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선언할 수 있습니다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base">
              <a:lnSpc>
                <a:spcPct val="150000"/>
              </a:lnSpc>
              <a:defRPr/>
            </a:pP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fontAlgn="base">
              <a:lnSpc>
                <a:spcPct val="150000"/>
              </a:lnSpc>
              <a:buAutoNum type="arabicParenR"/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빌드 시 필요한 각 업무 단위로써 상세한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task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포함합니다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과정은 다른 과정과의 의존성을 가지며 이 의존성에 의거하여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순서가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정해집니다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의존성을 나타내는 속성이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depends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D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실행하면 의존성관계에 따라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선행되고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결국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A-&gt;B-&gt;C-&gt;D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순서에 따라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실행됩니다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  <a:defRPr/>
            </a:pP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7680" y="5513108"/>
            <a:ext cx="728565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&lt;target name=“A”/&gt;</a:t>
            </a:r>
          </a:p>
          <a:p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&lt;target name=“B” depends=“A”/&gt;</a:t>
            </a:r>
          </a:p>
          <a:p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&lt;target name=“C”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depends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=“B”/&gt;</a:t>
            </a:r>
          </a:p>
          <a:p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&lt;target name=“D”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depends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=“C,B,A”/&gt;</a:t>
            </a:r>
            <a:endParaRPr lang="ko-KR" altLang="en-US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8212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 smtClean="0"/>
              <a:t>Ant </a:t>
            </a:r>
            <a:r>
              <a:rPr lang="ko-KR" altLang="en-US" dirty="0" smtClean="0"/>
              <a:t>빌드 환경 구축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3913939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3913939" cy="225917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Build.xml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3"/>
          <p:cNvSpPr txBox="1">
            <a:spLocks/>
          </p:cNvSpPr>
          <p:nvPr/>
        </p:nvSpPr>
        <p:spPr bwMode="auto">
          <a:xfrm>
            <a:off x="318427" y="1837737"/>
            <a:ext cx="8329184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defRPr/>
            </a:pP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>
              <a:lnSpc>
                <a:spcPct val="150000"/>
              </a:lnSpc>
              <a:defRPr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Task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속하는 더 작은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단위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(project &gt; target &gt; task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56817"/>
              </p:ext>
            </p:extLst>
          </p:nvPr>
        </p:nvGraphicFramePr>
        <p:xfrm>
          <a:off x="372766" y="2941861"/>
          <a:ext cx="6822027" cy="1335623"/>
        </p:xfrm>
        <a:graphic>
          <a:graphicData uri="http://schemas.openxmlformats.org/drawingml/2006/table">
            <a:tbl>
              <a:tblPr/>
              <a:tblGrid>
                <a:gridCol w="1167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41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</a:p>
                  </a:txBody>
                  <a:tcPr marL="91439" marR="91439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1439" marR="91439" marT="45734" marB="457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copy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복사를 위한 명령어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file set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설정을 통해 복사할 대상 선택 가능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삭제를 위한 명령어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file set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설정을 통해 삭제 대상 선택 가능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javac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java compile </a:t>
                      </a: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명령어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mkdir</a:t>
                      </a:r>
                      <a:endParaRPr kumimoji="0" lang="ko-KR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신규폴더 생성</a:t>
                      </a:r>
                      <a:endParaRPr kumimoji="0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9" marR="91439" marT="45734" marB="4573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1013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 smtClean="0"/>
              <a:t>Ant </a:t>
            </a:r>
            <a:r>
              <a:rPr lang="ko-KR" altLang="en-US" dirty="0" smtClean="0"/>
              <a:t>빌드 환경 구축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3913939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3913939" cy="225917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Build.xml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18427" y="1484979"/>
            <a:ext cx="8200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defRPr/>
            </a:pPr>
            <a:r>
              <a:rPr lang="ko-KR" altLang="en-US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 </a:t>
            </a:r>
            <a:r>
              <a:rPr lang="ko-KR" altLang="en-US" sz="1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가이드 에서는 기본적인 자원 복사 및 </a:t>
            </a:r>
            <a:r>
              <a:rPr lang="en-US" altLang="ko-KR" sz="1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compile , </a:t>
            </a:r>
            <a:r>
              <a:rPr lang="ko-KR" altLang="en-US" sz="14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배포되는 예시만을 포함합니다</a:t>
            </a:r>
            <a:r>
              <a:rPr lang="en-US" altLang="ko-KR" sz="14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880323" y="1905374"/>
            <a:ext cx="0" cy="4110680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254779" y="2024100"/>
            <a:ext cx="4534929" cy="35394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&lt;project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"smartx9-ant"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default=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"deploy"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basedir=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"../"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Build Destination 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"dist"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"dist"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webContent 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"web.content"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“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src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/main/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webapp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  <a:endParaRPr kumimoji="0" lang="en-US" altLang="ko-KR" sz="800" b="0" i="0" u="none" strike="noStrike" kern="0" cap="none" spc="0" normalizeH="0" baseline="0" noProof="0" dirty="0" smtClean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java 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"java.source"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src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/main/java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"java.dist"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"${dist}/WEB-INF/classes"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"java.libraries"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“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src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/main/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webapp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/WEB-INF/lib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/*.jar"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ui 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"ui.source"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src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/main/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ui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"ui.dist"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"${dist}/ui"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spring 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"spring.source"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“</a:t>
            </a:r>
            <a:r>
              <a:rPr kumimoji="0" lang="en-US" altLang="ko-KR" sz="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src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/main/resources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Deploy Destination 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"deploy.dist"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"C:\\Emro\\Environment\\Deploy\\smartx9-ant"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"deploy.dist.web"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"${deploy.dist}/web"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"deploy.dist.was"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"${deploy.dist}/was"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server dependency 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&lt;property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"server.dependency"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value=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"deploy/server"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970939" y="2028441"/>
            <a:ext cx="4361935" cy="3293209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&lt;!-- 1. deploy target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호출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의존성에 의거하여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content.to.dist, build.java.to.dist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선행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선행 업무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(web-content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파일 복사 및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java compile)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가 완료 되면 최종 목적지에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deploy 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&lt;target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"deploy"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depends=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"content.to.dist, build.java.to.dist"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&lt;echo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message=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최종 목적지로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deploy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합니다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."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&lt;delete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"${deploy.dist.web}"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&lt;delete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"${deploy.dist.was}"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&lt;copy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todir=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"${deploy.dist.web}"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includeemptydirs=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"false"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overwrite=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"true"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&lt;file set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"${basedir}/${dist}"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"**/.svn"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"**/*.cache"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"**/META-INF/**"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"**/WEB-INF/**"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&lt;/file set&gt;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&lt;/copy&gt;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&lt;copy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todir=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"${deploy.dist.was}"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includeemptydirs=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"false"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overwrite=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"true"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&lt;file set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"${basedir}/${dist}"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"*.xml"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"**/.svn"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"**/*.cache"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&lt;/file set&gt;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&lt;/copy&gt;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&lt;/target&gt;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953" y="5890887"/>
            <a:ext cx="2903122" cy="8617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#dist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dist =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dist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3F7F5F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#WebContent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web.content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=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src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/main/</a:t>
            </a:r>
            <a:r>
              <a:rPr kumimoji="0" lang="en-US" altLang="ko-KR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webapp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srgbClr val="2A00FF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6098" y="5550096"/>
            <a:ext cx="47566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build.properties </a:t>
            </a:r>
            <a:r>
              <a:rPr kumimoji="0" lang="ko-KR" altLang="en-US" sz="1000" b="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파일 로 분리 할 경우 하기와 같이 선언</a:t>
            </a:r>
            <a:endParaRPr kumimoji="0" lang="en-US" altLang="ko-KR" sz="1000" b="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06555" y="1868995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952785" y="1868995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4415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en-US" altLang="ko-KR" dirty="0" smtClean="0"/>
              <a:t>Ant </a:t>
            </a:r>
            <a:r>
              <a:rPr lang="ko-KR" altLang="en-US" dirty="0" smtClean="0"/>
              <a:t>빌드 환경 구축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3913939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3913939" cy="225917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Build.xml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943971" y="1611217"/>
            <a:ext cx="0" cy="4423719"/>
          </a:xfrm>
          <a:prstGeom prst="line">
            <a:avLst/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318427" y="1825730"/>
            <a:ext cx="4534929" cy="403187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&lt;!-- 2. web project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구조에 맞게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web content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관련 파일을 복사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&lt;target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"content.to.dist"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&lt;delete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"${basedir}/${dist}"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&lt;mkdir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"${basedir}/${dist}"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&lt;echo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message=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"web content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를 복사합니다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.(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라이브러리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,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이미지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, jsp, html, css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등등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)"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&lt;copy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todir=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"${basedir}/${dist}"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&lt;file set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"${basedir}/${web.content}"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"**/Thumbs.db"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"**/.svn/**"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&lt;/file set&gt;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&lt;/copy&gt;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&lt;echo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message=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"JAVA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소스 내에 포함된 자원을 복사합니다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."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&lt;copy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todir=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"${basedir}/${java.dist}"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&lt;file set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"${basedir}/${java.source}"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"**/*.java"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&lt;/file set&gt;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&lt;/copy&gt;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&lt;echo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message=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"spring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관련 자원을 복사합니다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."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&lt;copy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todir=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"${basedir}/${java.dist}"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&lt;file set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"${basedir}/${spring.source}"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&lt;exclude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"**/*.java"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&lt;/file set&gt;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&lt;/copy&gt;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&lt;echo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message=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"ui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관련 파일을 복사합니다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."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&lt;copy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todir=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"${basedir}/${ui.dist}"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&lt;file set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"${basedir}/${ui.source}"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&lt;/copy&gt;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&lt;/target&gt;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38706" y="1825730"/>
            <a:ext cx="4361935" cy="4278094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&lt;!--3. java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파일을 컴파일 한 후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class 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경로에 복사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--&gt;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&lt;path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id=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"java.classpath"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&lt;target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"build.java.to.dist"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&lt;echo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message=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"JAVA</a:t>
            </a: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파일을 컴파일 합니다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."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&lt;script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language=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"javascript"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&lt;![CDATA[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//load("nashorn:mozilla_compat.js");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importClass(java.lang.System);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importClass(org.apache.tools.ant.types.FileSet);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importClass(java.io.File);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var libs = project.getProperty("java.libraries");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libs = libs.split(",");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for(var i=0 ; i &lt; libs.length ; i++){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    var lib = libs[i];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    var nopath = lib.replaceAll("^.*[\\\\\\/]","");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    var path = lib.substring(0,lib.lastIndexOf(nopath));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    var file set = new FileSet();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    fileset.setDir(new File(project.getProperty("basedir") + "/" + path));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    fileset.appendIncludes([nopath]);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    var path = project.getReference("java.classpath");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    path.addFileset(fileset);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}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]]&gt;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&lt;/script&gt;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&lt;javac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classpathref=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"java.classpath"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srcdir=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"${java.source}"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destdir=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"${java.dist}"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debug=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"on"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deprecation=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"off"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optimize=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"off"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encoding=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"UTF-8"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includeantruntime=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"true"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source=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"1.6"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target=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"1.6"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nowarn=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"true"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&lt;include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name=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"**/*.java"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/&gt;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&lt;/javac&gt;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    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&lt;/target&gt;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/>
                <a:ea typeface="맑은 고딕" panose="020B0503020000020004" pitchFamily="50" charset="-127"/>
              </a:rPr>
              <a:t>&lt;/project&gt;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23693" y="1661786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996225" y="1661786"/>
            <a:ext cx="223743" cy="2179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2795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127125" y="2536825"/>
            <a:ext cx="7675563" cy="1758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t" latinLnBrk="0" hangingPunct="0">
              <a:spcBef>
                <a:spcPct val="50000"/>
              </a:spcBef>
            </a:pPr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4056" y="1231348"/>
            <a:ext cx="9244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문서에서는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SMARTsuite9.x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어플리케이션의 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Jenkins </a:t>
            </a:r>
            <a:r>
              <a:rPr kumimoji="0" lang="ko-KR" altLang="en-US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환경 구축을 가이드 합니다</a:t>
            </a:r>
            <a:r>
              <a:rPr kumimoji="0" lang="en-US" altLang="ko-KR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6208" y="2265622"/>
            <a:ext cx="8360369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Jenkins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설치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Jenkins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환경설정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Ant Build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Build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Job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Ant Build</a:t>
            </a:r>
          </a:p>
          <a:p>
            <a:pPr marL="8001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Maven Build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Build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실행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Ant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빌드 환경 구축</a:t>
            </a:r>
            <a:endParaRPr kumimoji="0" lang="en-US" altLang="ko-KR" sz="1400" kern="0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4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Jenkins WAR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설치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18426" y="1478998"/>
            <a:ext cx="9153234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문서는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tomcat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Jenkins war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파일을 배포하여 서버를 기동하는 기준으로 작성되었습니다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kumimoji="0" lang="en-US" altLang="ko-KR" sz="1400" kern="0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WAR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설치는 각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영향을 받지 않고 이미 설치 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WAS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WAR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배포하여 설치하는 방법입니다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14" name="Picture 2" descr="C:\Users\wskim\Pictures\K-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1" y="2495398"/>
            <a:ext cx="5254508" cy="28923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619503" y="3987725"/>
            <a:ext cx="1013255" cy="2876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4055" y="5620827"/>
            <a:ext cx="81516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(http://jenkins-ci.org)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접속하여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WAR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2221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Jenkins.war Deploy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C:\Users\wskim\Pictures\K-0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r="32628"/>
          <a:stretch/>
        </p:blipFill>
        <p:spPr bwMode="auto">
          <a:xfrm>
            <a:off x="6714310" y="4171598"/>
            <a:ext cx="2578213" cy="1940812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wskim\Pictures\K-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7" y="4241268"/>
            <a:ext cx="5581371" cy="192114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wskim\Pictures\K-0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7" y="1720205"/>
            <a:ext cx="5581371" cy="192114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823009" y="3112547"/>
            <a:ext cx="700218" cy="214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818606" y="5533576"/>
            <a:ext cx="700218" cy="214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14309" y="5034516"/>
            <a:ext cx="2314833" cy="4365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86954" y="3717919"/>
            <a:ext cx="5841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Tomcat Directory]/webapps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폴더에 다운받은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jenkins.war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복사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8427" y="1553808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8427" y="4104652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954" y="6231750"/>
            <a:ext cx="6227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Tomcat Directory]/conf/server.xml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server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</a:t>
            </a:r>
            <a:endParaRPr lang="en-US" altLang="ko-KR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09509" y="6231750"/>
            <a:ext cx="34050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시 변경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가이드에서는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7070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포트로 지정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002817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:\Users\wskim\Pictures\K-00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b="17795"/>
          <a:stretch/>
        </p:blipFill>
        <p:spPr bwMode="auto">
          <a:xfrm>
            <a:off x="432696" y="1713328"/>
            <a:ext cx="3946525" cy="211919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서버 기동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18427" y="1553808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Picture 2" descr="C:\Users\wskim\Pictures\K-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75" y="1899731"/>
            <a:ext cx="2985362" cy="194890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7"/>
          <a:stretch/>
        </p:blipFill>
        <p:spPr>
          <a:xfrm>
            <a:off x="439931" y="4363033"/>
            <a:ext cx="4102443" cy="20944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08249" y="3848632"/>
            <a:ext cx="61580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[Tomcat Directory]/bin/startup.bat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실행하여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Tomcat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931" y="6473792"/>
            <a:ext cx="42203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 접속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http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://127.0.0.1:7070/jenkins</a:t>
            </a:r>
          </a:p>
        </p:txBody>
      </p:sp>
      <p:sp>
        <p:nvSpPr>
          <p:cNvPr id="30" name="타원 29"/>
          <p:cNvSpPr/>
          <p:nvPr/>
        </p:nvSpPr>
        <p:spPr>
          <a:xfrm>
            <a:off x="313632" y="419865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4148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Jenkins 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환경설정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1" y="2239290"/>
            <a:ext cx="6589440" cy="368052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521828" y="3986202"/>
            <a:ext cx="914880" cy="214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75436" y="4153717"/>
            <a:ext cx="2260062" cy="3863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930" y="1780351"/>
            <a:ext cx="24625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설정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13632" y="3804046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49137" y="3965284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1687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 설정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7" y="1812826"/>
            <a:ext cx="6706502" cy="317417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28315" y="5158811"/>
            <a:ext cx="556274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메시지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Jenkins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페이지에 표시할 메시지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 of executors :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동시 실행할 수 있는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Quiet period : Job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실행이 등록 되었을 때 실행 전 대기 시간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5658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056" y="354841"/>
            <a:ext cx="7855544" cy="48856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Jenkins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74057" y="1325550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931" y="1338126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3570A5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FFFFFF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JDK</a:t>
            </a:r>
            <a:r>
              <a:rPr kumimoji="0" lang="ko-KR" altLang="en-US" sz="1200" kern="0" dirty="0" smtClean="0">
                <a:solidFill>
                  <a:srgbClr val="FFFFFF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설정</a:t>
            </a:r>
            <a:endParaRPr kumimoji="0" lang="en-US" altLang="ko-KR" sz="1200" kern="0" dirty="0">
              <a:solidFill>
                <a:srgbClr val="FFFFFF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18427" y="1437952"/>
            <a:ext cx="9153233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1" y="1976222"/>
            <a:ext cx="2805522" cy="63557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1" y="3691318"/>
            <a:ext cx="5880683" cy="17012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67611" y="2722092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 JDK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147" y="5403388"/>
            <a:ext cx="50001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Name </a:t>
            </a:r>
            <a:r>
              <a:rPr lang="en-US" altLang="ko-KR" sz="14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JAVA_HOME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JAVA_HOME :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설치한 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 입력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(JDK </a:t>
            </a:r>
            <a:r>
              <a:rPr lang="ko-KR" altLang="en-US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가이드 생략</a:t>
            </a:r>
            <a:r>
              <a:rPr lang="en-US" altLang="ko-KR" sz="14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3562" y="1846631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15335" y="3532870"/>
            <a:ext cx="228538" cy="2285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017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0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1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2_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_822appe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19050" algn="ctr">
          <a:solidFill>
            <a:srgbClr val="9D9D9E"/>
          </a:solidFill>
          <a:miter lim="800000"/>
          <a:headEnd/>
          <a:tailEnd/>
        </a:ln>
        <a:effectLst>
          <a:outerShdw blurRad="63500" sx="101000" sy="101000" algn="ctr" rotWithShape="0">
            <a:sysClr val="windowText" lastClr="000000">
              <a:lumMod val="65000"/>
              <a:lumOff val="35000"/>
              <a:alpha val="40000"/>
            </a:sysClr>
          </a:outerShdw>
        </a:effectLst>
      </a:spPr>
      <a:bodyPr lIns="0" tIns="0" rIns="0" bIns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나눔고딕 ExtraBold" pitchFamily="50" charset="-127"/>
            <a:ea typeface="나눔고딕 ExtraBold" pitchFamily="50" charset="-127"/>
          </a:defRPr>
        </a:defPPr>
      </a:lstStyle>
    </a:spDef>
  </a:objectDefaults>
  <a:extraClrSchemeLst>
    <a:extraClrScheme>
      <a:clrScheme name="8_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1098784934</TotalTime>
  <Pages>1</Pages>
  <Words>1861</Words>
  <Application>Microsoft Office PowerPoint</Application>
  <PresentationFormat>A4 용지(210x297mm)</PresentationFormat>
  <Paragraphs>368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8_822appen</vt:lpstr>
      <vt:lpstr>9_822appen</vt:lpstr>
      <vt:lpstr>10_822appen</vt:lpstr>
      <vt:lpstr>11_822appen</vt:lpstr>
      <vt:lpstr>12_822appen</vt:lpstr>
      <vt:lpstr>SMART 9.0 Jenkins 환경 구축</vt:lpstr>
      <vt:lpstr>PowerPoint 프레젠테이션</vt:lpstr>
      <vt:lpstr>목차</vt:lpstr>
      <vt:lpstr>1. Jenkins 설치</vt:lpstr>
      <vt:lpstr>1. Jenkins 설치</vt:lpstr>
      <vt:lpstr>1. Jenkins 설치</vt:lpstr>
      <vt:lpstr>2. Jenkins 환경설정</vt:lpstr>
      <vt:lpstr>2. Jenkins 환경설정</vt:lpstr>
      <vt:lpstr>2. Jenkins 환경설정</vt:lpstr>
      <vt:lpstr>2. Jenkins 환경설정</vt:lpstr>
      <vt:lpstr>2. Jenkins 환경설정</vt:lpstr>
      <vt:lpstr>2. Jenkins 환경설정</vt:lpstr>
      <vt:lpstr>3. Job 생성</vt:lpstr>
      <vt:lpstr>3. Job 생성</vt:lpstr>
      <vt:lpstr>3. Job 생성</vt:lpstr>
      <vt:lpstr>3. Job 생성</vt:lpstr>
      <vt:lpstr>3. Job 생성</vt:lpstr>
      <vt:lpstr>3. Job 생성</vt:lpstr>
      <vt:lpstr>4. Build 실행</vt:lpstr>
      <vt:lpstr>4. Build 실행</vt:lpstr>
      <vt:lpstr>5. Ant 빌드 환경 구축</vt:lpstr>
      <vt:lpstr>5. Ant 빌드 환경 구축</vt:lpstr>
      <vt:lpstr>5. Ant 빌드 환경 구축</vt:lpstr>
      <vt:lpstr>5. Ant 빌드 환경 구축</vt:lpstr>
      <vt:lpstr>5. Ant 빌드 환경 구축</vt:lpstr>
      <vt:lpstr>5. Ant 빌드 환경 구축</vt:lpstr>
      <vt:lpstr>5. Ant 빌드 환경 구축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Style Horizontal Korean</dc:title>
  <dc:subject>Template</dc:subject>
  <dc:creator>rr</dc:creator>
  <cp:lastModifiedBy>hjhwang</cp:lastModifiedBy>
  <cp:revision>4142</cp:revision>
  <cp:lastPrinted>2015-01-09T05:09:03Z</cp:lastPrinted>
  <dcterms:created xsi:type="dcterms:W3CDTF">1997-03-11T00:55:36Z</dcterms:created>
  <dcterms:modified xsi:type="dcterms:W3CDTF">2018-01-03T05:56:34Z</dcterms:modified>
</cp:coreProperties>
</file>