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56"/>
  </p:notesMasterIdLst>
  <p:handoutMasterIdLst>
    <p:handoutMasterId r:id="rId57"/>
  </p:handoutMasterIdLst>
  <p:sldIdLst>
    <p:sldId id="1215" r:id="rId6"/>
    <p:sldId id="1784" r:id="rId7"/>
    <p:sldId id="1785" r:id="rId8"/>
    <p:sldId id="1832" r:id="rId9"/>
    <p:sldId id="1773" r:id="rId10"/>
    <p:sldId id="1845" r:id="rId11"/>
    <p:sldId id="1842" r:id="rId12"/>
    <p:sldId id="1843" r:id="rId13"/>
    <p:sldId id="1844" r:id="rId14"/>
    <p:sldId id="1846" r:id="rId15"/>
    <p:sldId id="1786" r:id="rId16"/>
    <p:sldId id="1787" r:id="rId17"/>
    <p:sldId id="1833" r:id="rId18"/>
    <p:sldId id="1788" r:id="rId19"/>
    <p:sldId id="1792" r:id="rId20"/>
    <p:sldId id="1793" r:id="rId21"/>
    <p:sldId id="1834" r:id="rId22"/>
    <p:sldId id="1794" r:id="rId23"/>
    <p:sldId id="1795" r:id="rId24"/>
    <p:sldId id="1796" r:id="rId25"/>
    <p:sldId id="1799" r:id="rId26"/>
    <p:sldId id="1835" r:id="rId27"/>
    <p:sldId id="1801" r:id="rId28"/>
    <p:sldId id="1836" r:id="rId29"/>
    <p:sldId id="1803" r:id="rId30"/>
    <p:sldId id="1804" r:id="rId31"/>
    <p:sldId id="1837" r:id="rId32"/>
    <p:sldId id="1805" r:id="rId33"/>
    <p:sldId id="1807" r:id="rId34"/>
    <p:sldId id="1808" r:id="rId35"/>
    <p:sldId id="1811" r:id="rId36"/>
    <p:sldId id="1809" r:id="rId37"/>
    <p:sldId id="1838" r:id="rId38"/>
    <p:sldId id="1812" r:id="rId39"/>
    <p:sldId id="1813" r:id="rId40"/>
    <p:sldId id="1815" r:id="rId41"/>
    <p:sldId id="1839" r:id="rId42"/>
    <p:sldId id="1816" r:id="rId43"/>
    <p:sldId id="1818" r:id="rId44"/>
    <p:sldId id="1819" r:id="rId45"/>
    <p:sldId id="1820" r:id="rId46"/>
    <p:sldId id="1821" r:id="rId47"/>
    <p:sldId id="1825" r:id="rId48"/>
    <p:sldId id="1840" r:id="rId49"/>
    <p:sldId id="1817" r:id="rId50"/>
    <p:sldId id="1826" r:id="rId51"/>
    <p:sldId id="1829" r:id="rId52"/>
    <p:sldId id="1828" r:id="rId53"/>
    <p:sldId id="1831" r:id="rId54"/>
    <p:sldId id="1684" r:id="rId55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hw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3EC"/>
    <a:srgbClr val="2A5882"/>
    <a:srgbClr val="B0CCE6"/>
    <a:srgbClr val="102232"/>
    <a:srgbClr val="3570A5"/>
    <a:srgbClr val="336699"/>
    <a:srgbClr val="000066"/>
    <a:srgbClr val="A6A6A6"/>
    <a:srgbClr val="595959"/>
    <a:srgbClr val="DF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9" autoAdjust="0"/>
    <p:restoredTop sz="80623" autoAdjust="0"/>
  </p:normalViewPr>
  <p:slideViewPr>
    <p:cSldViewPr snapToGrid="0">
      <p:cViewPr>
        <p:scale>
          <a:sx n="94" d="100"/>
          <a:sy n="94" d="100"/>
        </p:scale>
        <p:origin x="-4020" y="-72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 snapToGrid="0">
      <p:cViewPr varScale="1">
        <p:scale>
          <a:sx n="135" d="100"/>
          <a:sy n="135" d="100"/>
        </p:scale>
        <p:origin x="-4602" y="-90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5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857250"/>
            <a:ext cx="5000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8363" y="857250"/>
            <a:ext cx="5000625" cy="3463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90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en-US" altLang="ko-KR" baseline="0" dirty="0" smtClean="0"/>
              <a:t> components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구글에서</a:t>
            </a:r>
            <a:r>
              <a:rPr lang="ko-KR" altLang="en-US" baseline="0" dirty="0" smtClean="0"/>
              <a:t> 제안한 규약인데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아직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년이 지난 지금도 표준으로 받아들여지지 않고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web component</a:t>
            </a:r>
            <a:r>
              <a:rPr lang="ko-KR" altLang="en-US" baseline="0" dirty="0" smtClean="0"/>
              <a:t>를 지원하지 않는 브라우저에서 </a:t>
            </a:r>
            <a:r>
              <a:rPr lang="en-US" altLang="ko-KR" baseline="0" dirty="0" smtClean="0"/>
              <a:t>web components </a:t>
            </a:r>
            <a:r>
              <a:rPr lang="ko-KR" altLang="en-US" baseline="0" dirty="0" smtClean="0"/>
              <a:t>기능을 사용하려면 </a:t>
            </a:r>
            <a:r>
              <a:rPr lang="en-US" altLang="ko-KR" baseline="0" dirty="0" smtClean="0"/>
              <a:t>polyfill.js</a:t>
            </a:r>
            <a:r>
              <a:rPr lang="ko-KR" altLang="en-US" baseline="0" dirty="0" smtClean="0"/>
              <a:t>를 이용해야 하는 상황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11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폴리머로</a:t>
            </a:r>
            <a:r>
              <a:rPr lang="ko-KR" altLang="en-US" dirty="0" smtClean="0"/>
              <a:t> 구축하는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웹 컴포넌트에 대해서 배워보도록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93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80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created, attached,</a:t>
            </a:r>
            <a:r>
              <a:rPr lang="en-US" altLang="ko-KR" baseline="0" dirty="0" smtClean="0"/>
              <a:t> detached, </a:t>
            </a:r>
            <a:r>
              <a:rPr lang="en-US" altLang="ko-KR" baseline="0" dirty="0" err="1" smtClean="0"/>
              <a:t>attributeChanged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web components</a:t>
            </a:r>
            <a:r>
              <a:rPr lang="ko-KR" altLang="en-US" baseline="0" dirty="0" smtClean="0"/>
              <a:t>에 정의되어 있는 표준 라이프사이클을 따름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ready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폴리머의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local DOM</a:t>
            </a:r>
            <a:r>
              <a:rPr lang="ko-KR" altLang="en-US" baseline="0" dirty="0" smtClean="0"/>
              <a:t>이 초기화된 이후에 호출됨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6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34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3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8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17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1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2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6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9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custom</a:t>
            </a:r>
            <a:r>
              <a:rPr lang="en-US" altLang="ko-KR" baseline="0" dirty="0" smtClean="0"/>
              <a:t> element</a:t>
            </a:r>
            <a:r>
              <a:rPr lang="ko-KR" altLang="en-US" baseline="0" dirty="0" smtClean="0"/>
              <a:t>는 확장 혹은 상속을 지원하지 않으나 </a:t>
            </a:r>
            <a:r>
              <a:rPr lang="en-US" altLang="ko-KR" baseline="0" dirty="0" smtClean="0"/>
              <a:t>behavior</a:t>
            </a:r>
            <a:r>
              <a:rPr lang="ko-KR" altLang="en-US" baseline="0" dirty="0" smtClean="0"/>
              <a:t>를 통해서 확장 혹은 상속이 가능함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79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1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94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여태껏 설명한 </a:t>
            </a:r>
            <a:r>
              <a:rPr lang="en-US" altLang="ko-KR" dirty="0" smtClean="0"/>
              <a:t>Polymer </a:t>
            </a:r>
            <a:r>
              <a:rPr lang="ko-KR" altLang="en-US" dirty="0" smtClean="0"/>
              <a:t>함수로 정의한 부분을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(declarative portion)</a:t>
            </a:r>
            <a:r>
              <a:rPr lang="ko-KR" altLang="en-US" dirty="0" smtClean="0"/>
              <a:t>라 표현하고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-module&gt;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감싸져 있는 부분을 </a:t>
            </a:r>
            <a:r>
              <a:rPr lang="ko-KR" altLang="en-US" baseline="0" dirty="0" err="1" smtClean="0"/>
              <a:t>명령부</a:t>
            </a:r>
            <a:r>
              <a:rPr lang="en-US" altLang="ko-KR" baseline="0" dirty="0" smtClean="0"/>
              <a:t>(imperative portion)</a:t>
            </a:r>
            <a:r>
              <a:rPr lang="ko-KR" altLang="en-US" baseline="0" dirty="0" smtClean="0"/>
              <a:t>라 표현합니다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95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77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13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42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3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74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23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42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85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22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41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19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07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5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19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78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095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650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87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2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82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6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5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0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48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SMARTsuite9.1</a:t>
            </a:r>
            <a:endParaRPr lang="ko-KR" altLang="en-US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Polymer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-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43712" y="1621536"/>
            <a:ext cx="716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필드 만들기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Web Component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50" y="2523808"/>
            <a:ext cx="3257550" cy="1343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06" y="2523808"/>
            <a:ext cx="2276475" cy="2781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073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Specifications</a:t>
            </a:r>
            <a:endParaRPr lang="ko-KR" altLang="en-US" dirty="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8426" y="1018800"/>
            <a:ext cx="9153234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Elements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태그를 통한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HTML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Shadow DOM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DOM, CSS, JS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감추는 캡슐화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(encapsulation)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별도의 범위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(Scope)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갖는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메인 어플리케이션과 완전히 분리되며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재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사용성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과 신뢰성 제공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HTML imports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문서 내에 외부 리소스를 포함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(Import)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하기 위한 기능을 제공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HTML Template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로딩 시간에는 비활성화되는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마크업을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정의하고 이를 실행 시간에 복제할 수 있는 기능을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 전까지 콘텐츠 비활성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렌더링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x,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스크립트 실행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x,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리소스 로딩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x)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9" y="4699317"/>
            <a:ext cx="76771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6611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pPr lvl="0"/>
            <a:r>
              <a:rPr kumimoji="0" lang="en-US" altLang="ko-KR" dirty="0">
                <a:cs typeface="Arial" pitchFamily="34" charset="0"/>
              </a:rPr>
              <a:t>Web components &amp; </a:t>
            </a:r>
            <a:r>
              <a:rPr kumimoji="0" lang="en-US" altLang="ko-KR" dirty="0" smtClean="0">
                <a:cs typeface="Arial" pitchFamily="34" charset="0"/>
              </a:rPr>
              <a:t>Polymer</a:t>
            </a:r>
            <a:endParaRPr lang="ko-KR" altLang="en-US" dirty="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7" y="1294895"/>
            <a:ext cx="4395184" cy="12900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39" y="2450353"/>
            <a:ext cx="6805153" cy="3617087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2258339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3066776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24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Registration and lifecycle</a:t>
            </a:r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등록하기 위해서는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()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전달하고 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새로 만든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is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속성을 항상 명시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해야하고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HTML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이름에 반드시 </a:t>
            </a:r>
            <a:r>
              <a:rPr kumimoji="0" lang="ko-KR" altLang="en-US" sz="14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대시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(-)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포함해야 함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6983" y="3106456"/>
            <a:ext cx="7837713" cy="1333030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&lt;link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"import"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href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"../../../bower_components/polymer/polymer.html"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88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custom element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등록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MyElement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`is`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에서 지정한 이름이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element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의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HTML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태그 이름이 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8045717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 callbacks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기본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lifecycle callbacks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구현하여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기본 기능에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필요한 작업을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15188"/>
              </p:ext>
            </p:extLst>
          </p:nvPr>
        </p:nvGraphicFramePr>
        <p:xfrm>
          <a:off x="923123" y="2481910"/>
          <a:ext cx="8003163" cy="3091668"/>
        </p:xfrm>
        <a:graphic>
          <a:graphicData uri="http://schemas.openxmlformats.org/drawingml/2006/table">
            <a:tbl>
              <a:tblPr/>
              <a:tblGrid>
                <a:gridCol w="1742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1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Callback</a:t>
                      </a:r>
                    </a:p>
                  </a:txBody>
                  <a:tcPr marL="68575" marR="68575" marT="68575" marB="6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68575" marR="68575" marT="68575" marB="6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0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element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생성되었을 때 호출됨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설정되거나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local DOM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초기화 되기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ready</a:t>
                      </a: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설정되고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local DOM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초기화된 이후에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호출됨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attached</a:t>
                      </a: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element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해당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attached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 시점에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호출됨</a:t>
                      </a:r>
                      <a:endParaRPr lang="en-US" altLang="ko-KR" sz="14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화면생성이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시점에서 이벤트 처리 시 사용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됨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detached</a:t>
                      </a: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element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해당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detached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 시점에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호출됨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42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attributeChanged</a:t>
                      </a: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선언되지 않은 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대해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attribute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변경될 때 호출됨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선언된 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경우에는 자동으로 핸들링 하는 함수를 </a:t>
                      </a:r>
                      <a:r>
                        <a:rPr lang="ko-KR" altLang="en-US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제공</a:t>
                      </a:r>
                      <a:r>
                        <a:rPr lang="en-US" altLang="ko-KR" sz="14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75" marR="68575" marT="68575" marB="6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Registration and lifecycle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8790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 callbacks - 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6862" y="1630635"/>
            <a:ext cx="8478283" cy="285652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MyElement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콘솔에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표시되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는 순서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 created -&gt; ready -&gt; attached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created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'#'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was created'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ready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'#'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has local DOM initialized'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attached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'#'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was attached'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detached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'#'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was detached'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선언되지 않은 속성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'name'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에 대해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setAttribute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함수를 통해 값을 할당 하였을 경우 호출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attributeChanged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'#'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attribute 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name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was changed to 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getAttribute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Registration and lifecycle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8387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3423845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099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Declare properties</a:t>
            </a:r>
            <a:endParaRPr lang="ko-KR" altLang="en-US" dirty="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8426" y="1026130"/>
            <a:ext cx="91532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</a:t>
            </a:r>
            <a:r>
              <a:rPr kumimoji="0" lang="ko-KR" altLang="en-US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외부에 속성을 노출하려면 </a:t>
            </a:r>
            <a:r>
              <a:rPr kumimoji="0" lang="en-US" altLang="ko-KR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Polymer() </a:t>
            </a:r>
            <a:r>
              <a:rPr kumimoji="0" lang="ko-KR" altLang="en-US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</a:t>
            </a:r>
            <a:r>
              <a:rPr kumimoji="0" lang="en-US" altLang="ko-KR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 </a:t>
            </a:r>
            <a:r>
              <a:rPr kumimoji="0" lang="ko-KR" altLang="en-US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인수 </a:t>
            </a:r>
            <a:r>
              <a:rPr kumimoji="0" lang="en-US" altLang="ko-KR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</a:t>
            </a:r>
            <a:r>
              <a:rPr kumimoji="0" lang="ko-KR" altLang="en-US" sz="1400" i="1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객체를 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kumimoji="0" lang="en-US" altLang="ko-KR" sz="1400" i="1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61" y="1647612"/>
            <a:ext cx="3997889" cy="2718025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isHappy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type: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Boolean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},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count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Number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readOnly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notify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ready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textContent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안녕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난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커스텀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엘리먼트야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60" y="4463663"/>
            <a:ext cx="3997889" cy="22503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&lt;custom-element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'wskim'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is-happy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"true"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9846"/>
              </p:ext>
            </p:extLst>
          </p:nvPr>
        </p:nvGraphicFramePr>
        <p:xfrm>
          <a:off x="4618435" y="1690312"/>
          <a:ext cx="5178708" cy="4039823"/>
        </p:xfrm>
        <a:graphic>
          <a:graphicData uri="http://schemas.openxmlformats.org/drawingml/2006/table">
            <a:tbl>
              <a:tblPr/>
              <a:tblGrid>
                <a:gridCol w="1242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6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DETAILS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 </a:t>
                      </a:r>
                      <a:r>
                        <a:rPr lang="ko-KR" altLang="en-US" sz="1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Boolean, Date, Number, String, Array, Object 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같은 고유 클래스</a:t>
                      </a:r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value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</a:t>
                      </a:r>
                      <a:r>
                        <a:rPr 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 number, string, function </a:t>
                      </a:r>
                      <a:endParaRPr lang="en-US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기본값을 지정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reflectToAttribute</a:t>
                      </a:r>
                      <a:endParaRPr lang="en-US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</a:t>
                      </a:r>
                      <a:r>
                        <a:rPr 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en-US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변경되었을 때 해당 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element attribute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값이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lang="en-US" altLang="ko-KR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readOnly</a:t>
                      </a:r>
                      <a:endParaRPr lang="en-US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</a:t>
                      </a:r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en-US" altLang="ko-KR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설정된 경우 </a:t>
                      </a:r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 전용으로 설정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4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notify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</a:t>
                      </a:r>
                      <a:r>
                        <a:rPr 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en-US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설정된 경우 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two-way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바인딩 사용 및 </a:t>
                      </a:r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</a:t>
                      </a:r>
                      <a:r>
                        <a:rPr lang="ko-KR" altLang="en-US" sz="1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변경될때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property-name-changed 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</a:t>
                      </a:r>
                      <a:endParaRPr lang="en-US" altLang="ko-KR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computed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String </a:t>
                      </a:r>
                      <a:endParaRPr lang="en-US" altLang="ko-KR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ko-KR" altLang="en-US" sz="1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명과 인자로 구현</a:t>
                      </a:r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</a:t>
                      </a:r>
                      <a:r>
                        <a:rPr lang="ko-KR" altLang="en-US" sz="1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메소드는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인자로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값이 변경되면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</a:t>
                      </a:r>
                      <a:endParaRPr lang="en-US" altLang="ko-KR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observer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 : String </a:t>
                      </a:r>
                      <a:endParaRPr lang="en-US" altLang="ko-KR" sz="1100" dirty="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t"/>
                      <a:r>
                        <a:rPr lang="ko-KR" altLang="en-US" sz="1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명으로 구현</a:t>
                      </a:r>
                      <a:r>
                        <a:rPr lang="en-US" altLang="ko-KR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lang="en-US" altLang="ko-KR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값이 변경되면 </a:t>
                      </a:r>
                      <a:r>
                        <a:rPr lang="ko-KR" altLang="en-US" sz="1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</a:t>
                      </a:r>
                      <a:endParaRPr lang="en-US" altLang="ko-KR" sz="1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721810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6" y="1038167"/>
            <a:ext cx="3800727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3800726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name to attribute name mapping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property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변환하는 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직렬화</a:t>
            </a: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serialization)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과정을 제공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명과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매핑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시 소문자화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(ex : </a:t>
            </a: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 </a:t>
            </a:r>
            <a:r>
              <a:rPr kumimoji="0" lang="en-US" altLang="ko-KR" sz="14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firstName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 </a:t>
            </a:r>
            <a:r>
              <a:rPr kumimoji="0" lang="en-US" altLang="ko-KR" sz="14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firstname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kumimoji="0" lang="ko-KR" altLang="en-US" sz="1400" kern="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매핑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(-)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포함된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camel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표기법으로 변환된 이름으로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등록됨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reflectToAttribute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true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설정 되어있는 경우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명에서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명으로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변환 시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에도 해당 규칙이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2148" y="3991945"/>
            <a:ext cx="5652188" cy="20255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reflectToAttribute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lang="en-US" altLang="ko-KR" sz="900" b="0" dirty="0" err="1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kim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attached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안녕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내 이름은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 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이야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2148" y="6112906"/>
            <a:ext cx="5652188" cy="22503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&lt;custom-element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first-name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"emro"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&gt;&lt;/custom-element&gt;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Declare properties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5983567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61866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6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05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2017/2/20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황호진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2018/09/18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김완섭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82390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0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김광섭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3383"/>
              </p:ext>
            </p:extLst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809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6" y="1038167"/>
            <a:ext cx="318241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3182418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deserialization (</a:t>
            </a:r>
            <a:r>
              <a:rPr kumimoji="0" lang="ko-KR" altLang="en-US" sz="1200" kern="0" dirty="0" err="1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역직렬화</a:t>
            </a: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설정되면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맞는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선언된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따라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deserialize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되어 할당됨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외에 다른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option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없다면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type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직접 선언될 수 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Boolean type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존재에 기초해 설정됨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존재할 경우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true)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96984" y="3158467"/>
            <a:ext cx="7375417" cy="1887028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manager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Boolean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notify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attached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안녕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내 이름은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lang="ko-KR" altLang="ko-KR" sz="900" b="0" dirty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나는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lang="en-US" altLang="ko-KR" sz="900" b="0" dirty="0" err="1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this.manager</a:t>
            </a:r>
            <a:r>
              <a:rPr lang="en-US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? </a:t>
            </a:r>
            <a:r>
              <a:rPr lang="ko-KR" altLang="ko-KR" sz="900" b="0" dirty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manager</a:t>
            </a:r>
            <a:r>
              <a:rPr lang="ko-KR" altLang="ko-KR" sz="900" b="0" dirty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lang="en-US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: </a:t>
            </a:r>
            <a:r>
              <a:rPr lang="ko-KR" altLang="ko-KR" sz="900" b="0" dirty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member</a:t>
            </a:r>
            <a:r>
              <a:rPr lang="ko-KR" altLang="ko-KR" sz="900" b="0" dirty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lang="en-US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)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야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96984" y="5141294"/>
            <a:ext cx="4310743" cy="779032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&lt;custom-element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wskim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manager&gt;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&lt;/custom-element&gt;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&lt;!--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&lt;custom-element&gt;</a:t>
            </a:r>
            <a:r>
              <a:rPr lang="ko-KR" altLang="en-US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의 출력 값</a:t>
            </a:r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endParaRPr lang="en-US" altLang="ko-KR" sz="900" b="0" dirty="0">
              <a:solidFill>
                <a:schemeClr val="bg1">
                  <a:lumMod val="65000"/>
                </a:schemeClr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ko-KR" altLang="en-US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안녕</a:t>
            </a:r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! </a:t>
            </a:r>
            <a:r>
              <a:rPr lang="ko-KR" altLang="en-US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내 이름은 </a:t>
            </a:r>
            <a:r>
              <a:rPr lang="en-US" altLang="ko-KR" sz="900" b="0" dirty="0" err="1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wskim</a:t>
            </a:r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, </a:t>
            </a:r>
            <a:r>
              <a:rPr lang="ko-KR" altLang="en-US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나는 </a:t>
            </a:r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manager</a:t>
            </a:r>
            <a:r>
              <a:rPr lang="ko-KR" altLang="en-US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야</a:t>
            </a:r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--&gt;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Declare properties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2454197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4140362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8"/>
            <a:ext cx="4140362" cy="199892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Configuring default property values (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기본값 설정</a:t>
            </a: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기본값은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객체의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필드를 사용하여 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하며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에는 값 또는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지정하였을 경우 해당 함수의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return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값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형태가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Object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 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필드를 함수로 지정하지 않으면 같은 이름으로 작성한 </a:t>
            </a: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instance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해당 값이 공유됨</a:t>
            </a:r>
            <a:endParaRPr kumimoji="0" lang="en-US" altLang="ko-KR" sz="1400" kern="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9199" y="3137032"/>
            <a:ext cx="5338355" cy="2441026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mode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'auto'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data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notify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return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Declare properties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6671137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3780914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153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Instance methods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18426" y="1000003"/>
            <a:ext cx="91532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추가하려면 </a:t>
            </a: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선언함</a:t>
            </a:r>
            <a:endParaRPr kumimoji="0" lang="en-US" altLang="ko-KR" sz="1400" i="1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65099" y="1528151"/>
            <a:ext cx="2205732" cy="1333030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customElement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_says: 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‘</a:t>
            </a:r>
            <a:r>
              <a:rPr lang="en-US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hello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‘</a:t>
            </a:r>
            <a:r>
              <a:rPr lang="en-US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speak: </a:t>
            </a:r>
            <a:r>
              <a:rPr lang="en-US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(value){</a:t>
            </a:r>
          </a:p>
          <a:p>
            <a:pPr lvl="0" eaLnBrk="1" latinLnBrk="1" hangingPunct="1"/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console.log(</a:t>
            </a:r>
            <a:r>
              <a:rPr lang="en-US" altLang="ko-KR" sz="900" b="0" dirty="0" err="1" smtClean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._says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}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993760" y="1805151"/>
            <a:ext cx="6211200" cy="779032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v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person1 =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document.querySelector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lang="ko-KR" altLang="ko-KR" sz="900" b="0" dirty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Person1.speak();</a:t>
            </a:r>
          </a:p>
          <a:p>
            <a:pPr lvl="0" eaLnBrk="1" latinLnBrk="1" hangingPunct="1"/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person2 =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document.createElement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lang="ko-KR" altLang="ko-KR" sz="900" b="0" dirty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</a:p>
          <a:p>
            <a:pPr lvl="0" eaLnBrk="1" latinLnBrk="1" hangingPunct="1"/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Person2.speak();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426" y="3538569"/>
            <a:ext cx="91532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사용되는 함수들의 모음을 제공하는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Polymer.Base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상속하고 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$$(selector)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selector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파라메터와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일치하는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첫번째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노드를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반환함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Fire(type, [detail], [options]) : custom event</a:t>
            </a:r>
            <a:r>
              <a:rPr kumimoji="0" lang="ko-KR" altLang="en-US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발생시킴</a:t>
            </a:r>
            <a:endParaRPr kumimoji="0" lang="en-US" altLang="ko-KR" sz="1400" kern="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async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(method, [wait]) :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비동기식으로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실행함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wait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파라메터를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전달하지 않으면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task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순서대로 수행함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반환 값은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async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취소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작업을 위해 사용됨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cancelAsync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(handle) :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선언된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async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취소함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18427" y="3119618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318427" y="3119618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301" y="3132194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2170" y="3136917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Built-in 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methods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8427" y="3519403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767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4129274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78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Behaviors</a:t>
            </a:r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라는 모듈을 상속받을 수 있도록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지원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 callbacks, properties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선언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observer(observers), listeners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prototype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유사하게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사용가능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prototype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상속하려면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배열에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대상의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5638" y="3056658"/>
            <a:ext cx="6726615" cy="1471529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&lt;link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"import"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href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"highlight-behavior.html"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behaviors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6666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HighlightBehavior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4464764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Extending behaviors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확장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새로운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만들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배열에 대상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확장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 내에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복수의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추가하는 경우 오른쪽에 위치한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우선 적용됨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3098" y="2777029"/>
            <a:ext cx="6592399" cy="1471529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&lt;link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"import"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href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"oldbehavior.html"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oldbehavior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를 상속받는 새로운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Behavior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구현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NewBehaviorImpl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구현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새로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만든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Behavior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정의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NewBehavior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OldBehavior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NewBehaviorImpl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Behaviors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4814188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4486343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27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18426" y="965167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생성하고 관리하는 </a:t>
            </a: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다중 </a:t>
            </a:r>
            <a:r>
              <a:rPr kumimoji="0" lang="en-US" altLang="ko-KR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 </a:t>
            </a:r>
            <a:r>
              <a:rPr kumimoji="0" lang="ko-KR" altLang="en-US" sz="1400" i="1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구현을 제공함</a:t>
            </a:r>
            <a:endParaRPr kumimoji="0" lang="en-US" altLang="ko-KR" sz="1400" i="1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882940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88294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89551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900239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 template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2282725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7638" y="3871058"/>
            <a:ext cx="6348555" cy="1333030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"local-dom"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안녕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나는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local-dom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엘리먼트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!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'local-dom'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Local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DOM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8427" y="2309930"/>
            <a:ext cx="9153234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정의하기 위해서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</a:t>
            </a:r>
            <a:r>
              <a:rPr kumimoji="0" lang="en-US" altLang="ko-KR" sz="14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-module&gt;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&lt;template&gt;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-module&gt;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추가하고 이를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()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is </a:t>
            </a:r>
            <a:r>
              <a:rPr kumimoji="0" lang="ko-KR" altLang="en-US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인수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정의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&lt;template&gt;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정의 된 내용을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속으로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복제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script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-module&gt; element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안과 밖 어디에 위치해도 상관없음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434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API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조작 하는 사용자 정의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조작은 표준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API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직접 사용하는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것이 아니라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제공하는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사용해야 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제공되는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속성은 표준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같은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법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가짐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반환 값이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목록일 경우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NodeList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대신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노드의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반환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</p:spPr>
        <p:txBody>
          <a:bodyPr/>
          <a:lstStyle/>
          <a:p>
            <a:pPr lvl="0"/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Local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DOM</a:t>
            </a:r>
            <a:endParaRPr lang="ko-KR" altLang="en-US" dirty="0"/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3289349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3289349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3301925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3306648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 </a:t>
            </a:r>
            <a:r>
              <a:rPr kumimoji="0" lang="ko-KR" altLang="en-US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3689134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8426" y="3715261"/>
            <a:ext cx="915323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Adding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and removing children (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자식노드의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추가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appendChild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insertBefore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beforeNode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removeChild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Polymer.dom.flush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49778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SMARTsuite9.1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어플리케이션 구현의 기반 기술인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대해서 설명합니다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7499" y="1751791"/>
            <a:ext cx="8360369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10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API </a:t>
            </a:r>
            <a:r>
              <a:rPr kumimoji="0" lang="ko-KR" altLang="en-US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 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ko-KR" altLang="en-US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4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Parent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and child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APIs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childNodes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).children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parentNode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firstChild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lastChild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firstElementChild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lastElementChild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previousSibling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nextSibling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textContent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innerHTML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</p:spPr>
        <p:txBody>
          <a:bodyPr/>
          <a:lstStyle/>
          <a:p>
            <a:pPr lvl="0"/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Local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0900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18426" y="1478998"/>
            <a:ext cx="9153234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selector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querySelector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(selector)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(parent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querySelectorAll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(selector) 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 APIs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contentElement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getDistributedNodes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getDestinationInsertionPoints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Node mutation APIs (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변경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setAttribute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(attribute, value)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removeAttribute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(attribute)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(node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classList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 API </a:t>
            </a:r>
            <a:r>
              <a:rPr kumimoji="0" lang="ko-KR" altLang="en-US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 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ko-KR" altLang="en-US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</p:spPr>
        <p:txBody>
          <a:bodyPr/>
          <a:lstStyle/>
          <a:p>
            <a:pPr lvl="0"/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Local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312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</a:t>
            </a:r>
            <a:endParaRPr kumimoji="0" lang="en-US" altLang="ko-KR" sz="12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57481" y="1502591"/>
            <a:ext cx="6272551" cy="3687521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"query-selector"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&lt;div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'div1'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&lt;sc-text-field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/>
                <a:ea typeface="Monaco" pitchFamily="49" charset="-127"/>
                <a:cs typeface="굴림" pitchFamily="50" charset="-127"/>
              </a:rPr>
              <a:t>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text01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/>
                <a:ea typeface="Monaco" pitchFamily="49" charset="-127"/>
                <a:cs typeface="굴림" pitchFamily="50" charset="-127"/>
              </a:rPr>
              <a:t>’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&gt;&lt;/sc-text-field&gt;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&lt;sc-text-field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/>
                <a:ea typeface="Monaco" pitchFamily="49" charset="-127"/>
                <a:cs typeface="굴림" pitchFamily="50" charset="-127"/>
              </a:rPr>
              <a:t>‘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text02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"/>
                <a:ea typeface="Monaco" pitchFamily="49" charset="-127"/>
                <a:cs typeface="굴림" pitchFamily="50" charset="-127"/>
              </a:rPr>
              <a:t>’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&gt;&lt;/sc-text-field&gt;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&lt;sc-button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on-click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"selector"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selector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&lt;/sc-button&gt;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&lt;sc-button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on-click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"selectorAll"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selectorAll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&lt;/sc-button&gt;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"query-selector"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selector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textInput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dom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root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querySelector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'sc-text-field'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'querySelector'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selectorAll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textInputs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dom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root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querySelectorAll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'sc-text-field'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for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0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i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textInputs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length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i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++){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textInputs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'querySelectorAll'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301" y="5158107"/>
            <a:ext cx="9256087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textInput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this.root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querySelector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(‘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-text-field’);</a:t>
            </a:r>
          </a:p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textInput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Polymer.dom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this.root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).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querySelector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(‘#text01’);</a:t>
            </a:r>
          </a:p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textInput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 this.$$(‘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-text-field’);</a:t>
            </a:r>
          </a:p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textInput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 this.$$(‘#text01’);</a:t>
            </a:r>
          </a:p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var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textInput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= this.$.text01;</a:t>
            </a:r>
          </a:p>
          <a:p>
            <a:pPr lvl="1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다양한 접근 방식으로 동일한 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접근 가능</a:t>
            </a:r>
            <a:endParaRPr kumimoji="0"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</p:spPr>
        <p:txBody>
          <a:bodyPr/>
          <a:lstStyle/>
          <a:p>
            <a:pPr lvl="0"/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Local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0141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4852121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33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Events</a:t>
            </a:r>
            <a:endParaRPr lang="ko-KR" altLang="en-US" dirty="0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 listener setup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핸들러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 이름을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연결시키는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listeners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 listener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추가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.$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록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i="1" kern="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nodeId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kumimoji="0" lang="en-US" altLang="ko-KR" sz="1400" i="1" kern="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eventName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같은 문법으로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listener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추가할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853" y="2694306"/>
            <a:ext cx="5439987" cy="3272022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"my-custom"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 will respond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to a tap 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any of my children!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&lt;div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"special"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 am special!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&lt;/div&gt;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'my-custom'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listeners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'tap'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'regularTap'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'special.tap'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'specialTap'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regularTap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alert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"Thank you for tapping"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specialTap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alert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"It was special tapping"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4793517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Annotated event listener setup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template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내에 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on-event </a:t>
            </a:r>
            <a:r>
              <a:rPr kumimoji="0" lang="ko-KR" altLang="en-US" sz="14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어노테이션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이용하여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listener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추가할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listener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하기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위해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줄 필요성을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없애줌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0857" y="2419121"/>
            <a:ext cx="5538652" cy="1887028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"my-custom"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&lt;button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on-tap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"handleTap"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Kick 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&lt;/button&gt;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'my-custom'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handleTap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alert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'Ow!'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301" y="4313334"/>
            <a:ext cx="925608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Tx/>
              <a:buChar char="-"/>
              <a:defRPr/>
            </a:pPr>
            <a:r>
              <a:rPr kumimoji="0" lang="en-US" altLang="ko-KR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명은 </a:t>
            </a: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HTML attribute </a:t>
            </a:r>
            <a:r>
              <a:rPr kumimoji="0"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간주되기 때문에 항상 소문자로 </a:t>
            </a:r>
            <a:r>
              <a:rPr kumimoji="0" lang="ko-KR" altLang="en-US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변환됨</a:t>
            </a:r>
            <a:r>
              <a:rPr kumimoji="0" lang="en-US" altLang="ko-KR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628650" lvl="1" indent="-1714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Tx/>
              <a:buChar char="-"/>
              <a:defRPr/>
            </a:pPr>
            <a:r>
              <a:rPr kumimoji="0"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listener</a:t>
            </a:r>
            <a:r>
              <a:rPr kumimoji="0" lang="ko-KR" altLang="en-US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명은 대소문자가 </a:t>
            </a:r>
            <a:r>
              <a:rPr kumimoji="0" lang="ko-KR" altLang="en-US" sz="12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구분됨</a:t>
            </a:r>
            <a:endParaRPr kumimoji="0"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Events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1356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events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이용하여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실행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핸들러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함수에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데이터를 보낼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6986" y="2461009"/>
            <a:ext cx="6374674" cy="230252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"my-custom"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&lt;button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on-click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"handleClick"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Kick 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&lt;/button&gt;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'my-custom'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handleClick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detail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'kick'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kicked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&lt;my-custom&gt;&lt;/my-custom&gt;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Events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478457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5270153"/>
            <a:ext cx="3751137" cy="63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073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변화가 일어날 때 실행되는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모음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동작은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동기식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(synchronous)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318427" y="3380608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318427" y="3380608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301" y="3393184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2170" y="3397907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property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427" y="3780393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8426" y="382042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 이상의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기초로 한 가상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(virtual properties)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Computing function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의해 생성됨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25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Simple observers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객체에 선언되며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감지함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선언될 때 최초로 실행된 이후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모든 변화 때 마다 동작함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 요소들의 변화는 감지하지 않음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1540" y="2787811"/>
            <a:ext cx="8252460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900" b="0" dirty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is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'x-custom'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, </a:t>
            </a:r>
          </a:p>
          <a:p>
            <a:endParaRPr lang="en-US" altLang="ko-KR" sz="900" b="0" dirty="0" smtClean="0">
              <a:solidFill>
                <a:srgbClr val="333333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properties: 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disabled: 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type: Boolean,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observer: 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'_</a:t>
            </a:r>
            <a:r>
              <a:rPr lang="en-US" altLang="ko-KR" sz="900" b="0" dirty="0" err="1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disabledChanged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},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highlight: 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observer: 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'_</a:t>
            </a:r>
            <a:r>
              <a:rPr lang="en-US" altLang="ko-KR" sz="900" b="0" dirty="0" err="1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highlightChanged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</a:p>
          <a:p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}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},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_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disabledChanged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ko-KR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newValue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oldValue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) {    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.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toggleClass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'disabled'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newValue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highlight = true;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}, </a:t>
            </a:r>
          </a:p>
          <a:p>
            <a:endParaRPr lang="en-US" altLang="ko-KR" sz="900" b="0" dirty="0">
              <a:solidFill>
                <a:srgbClr val="333333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_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highlightChanged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() 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.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classList.add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'highlight'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this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.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async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ko-KR" altLang="ko-KR" sz="900" b="0" dirty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() {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</a:t>
            </a:r>
            <a:r>
              <a:rPr lang="en-US" altLang="ko-KR" sz="90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.classList.remove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'highlight'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},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300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} </a:t>
            </a:r>
          </a:p>
          <a:p>
            <a:r>
              <a:rPr lang="en-US" altLang="ko-KR" sz="900" b="0" dirty="0" smtClean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lang="ko-KR" altLang="en-US" sz="90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7244993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80" y="1124743"/>
            <a:ext cx="3751137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61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 observers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 observers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배열에 선언되며 하나 이상의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감지할 수 있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 observers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감지 가능한 범위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구성 요소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구성 요소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(ex: users.*)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메소드는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감지하는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당 하나의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전달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감지되고 있는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따름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간단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 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인자는 간단한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property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 하위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새로운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전달 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array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혹은 다수의 경로를 포함하는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경우 인자는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변경된 값이 전달됨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감지하고 있는 모든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정의된 이후에 수행됨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237308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18426" y="1478998"/>
            <a:ext cx="91532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changes to multiple properties (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모니터링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선언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인자에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변경된 값만 받고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이전의 값은 받을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없음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변경될 때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호출되는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명을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문자열로 지정하고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인자에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변경을 감지할 대상을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복수 지정 가능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하나만 변경이 되어도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메소드가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3123" y="3806261"/>
            <a:ext cx="7010400" cy="21640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age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Number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observers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함수의 인수에 모니터링 대상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property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설정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'_updateUser(first, last, age)'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_updateUser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age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변경시의 처리를 구현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 </a:t>
            </a:r>
            <a:r>
              <a:rPr kumimoji="0" lang="en-US" altLang="ko-KR" sz="14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- </a:t>
            </a:r>
            <a:r>
              <a:rPr kumimoji="0" lang="ko-KR" altLang="en-US" sz="14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4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6624457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18426" y="1478998"/>
            <a:ext cx="91532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sub-property changes (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모니터링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(ex: user.name)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인자로 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드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호출될 때  전달되는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변경된 하위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값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994" y="2790950"/>
            <a:ext cx="5164627" cy="3549021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"custom-element"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"{{user.name}}"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value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return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{};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observers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//observer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함수에 모니터링대상 하위 속성을 지정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'_userNameChanged(user.name)'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_userNameChanged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console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log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새 이름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 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48250" y="2790950"/>
            <a:ext cx="34573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Tx/>
              <a:buChar char="-"/>
              <a:defRPr/>
            </a:pP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변경을 감지하기 위해서는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바인딩을 사용하여 하위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값 변경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0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Polymer.Base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set() </a:t>
            </a:r>
            <a:r>
              <a:rPr kumimoji="0" lang="ko-KR" altLang="en-US" sz="10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사용하여 값 변경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 </a:t>
            </a:r>
            <a:r>
              <a:rPr kumimoji="0" lang="en-US" altLang="ko-KR" sz="14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- </a:t>
            </a:r>
            <a:r>
              <a:rPr kumimoji="0" lang="ko-KR" altLang="en-US" sz="14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계속</a:t>
            </a:r>
            <a:endParaRPr kumimoji="0" lang="en-US" altLang="ko-KR" sz="14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269356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properties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부터 산출된 값을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지정하는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properties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속성 값을 산출하는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지정하여 구현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3984" y="2426167"/>
            <a:ext cx="5183000" cy="2995023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"custom-element"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이름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&lt;span&gt;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{{fullName}}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&lt;/span&gt;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'custom-element'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fullName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computed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'computeFullName(first, last)'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computeFullName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function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return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first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 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5361" y="2460008"/>
            <a:ext cx="345730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Tx/>
              <a:buChar char="-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와의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차이점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</a:t>
            </a:r>
            <a:r>
              <a:rPr kumimoji="0" lang="ko-KR" altLang="en-US" sz="10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0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리턴</a:t>
            </a:r>
          </a:p>
          <a:p>
            <a:pPr marL="685800" lvl="1" indent="-22860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가상 속성</a:t>
            </a:r>
            <a:endParaRPr kumimoji="0" lang="ko-KR" altLang="en-US" sz="10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85800" lvl="1" indent="-22860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argument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설정된 모든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정의 될 때 까지 </a:t>
            </a:r>
            <a:r>
              <a:rPr kumimoji="0"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!== undefined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때 까지</a:t>
            </a:r>
            <a:r>
              <a:rPr kumimoji="0"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kumimoji="0" lang="ko-KR" altLang="en-US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호출되지 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않음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Observers and computed properties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1577106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7979" y="5888492"/>
            <a:ext cx="375113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7980" y="1124743"/>
            <a:ext cx="3751137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Specifications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components &amp; Polymer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Registration and lifecycle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Declare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Instance methods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DOM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Observers and computed properties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binding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219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Data binding</a:t>
            </a:r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annotations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{{ }}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대괄호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[[ ]]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하위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포함하여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대괄호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[[]]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one-way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지원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흐름은 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 -&gt; child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(downward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{{}}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지정된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설정에 따라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one-way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혹은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two-way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지원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(notify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option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two-way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binding)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하기 위해서는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attribute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 뒤에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$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붙여서 구현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7146" y="3467944"/>
            <a:ext cx="4925013" cy="502033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&lt;child-element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"{{myName}}"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age</a:t>
            </a:r>
            <a:r>
              <a:rPr lang="ko-KR" altLang="ko-KR" sz="900" b="0" dirty="0" smtClean="0">
                <a:solidFill>
                  <a:srgbClr val="6666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“</a:t>
            </a:r>
            <a:r>
              <a:rPr lang="en-US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[[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my</a:t>
            </a:r>
            <a:r>
              <a:rPr lang="en-US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Age]]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&gt;&lt;/child-element&gt;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lvl="0" eaLnBrk="1" latinLnBrk="1" hangingPunct="1"/>
            <a:r>
              <a:rPr lang="ko-KR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&lt;</a:t>
            </a:r>
            <a:r>
              <a:rPr lang="en-US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a</a:t>
            </a:r>
            <a:r>
              <a:rPr lang="ko-KR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err="1" smtClean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href</a:t>
            </a:r>
            <a:r>
              <a:rPr lang="en-US" altLang="ko-KR" sz="900" b="0" dirty="0" smtClean="0">
                <a:solidFill>
                  <a:srgbClr val="660066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$</a:t>
            </a:r>
            <a:r>
              <a:rPr lang="ko-KR" altLang="ko-KR" sz="900" b="0" dirty="0" smtClean="0">
                <a:solidFill>
                  <a:srgbClr val="6666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"{{</a:t>
            </a:r>
            <a:r>
              <a:rPr lang="en-US" altLang="ko-KR" sz="900" b="0" dirty="0" err="1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hostProperty</a:t>
            </a:r>
            <a:r>
              <a:rPr lang="ko-KR" altLang="ko-KR" sz="900" b="0" dirty="0" smtClean="0">
                <a:solidFill>
                  <a:srgbClr val="0088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}}"</a:t>
            </a:r>
            <a:r>
              <a:rPr lang="ko-KR" altLang="ko-KR" sz="900" b="0" dirty="0" smtClean="0">
                <a:solidFill>
                  <a:srgbClr val="000088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2765171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4149070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4149070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to text content (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텍스트 </a:t>
            </a:r>
            <a:r>
              <a:rPr kumimoji="0" lang="ko-KR" altLang="en-US" sz="1200" kern="0" dirty="0" err="1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콘텐츠에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바인딩</a:t>
            </a: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text content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하려면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어노테이션을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작성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one-way binding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host-to-target)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808" y="2398531"/>
            <a:ext cx="4781006" cy="21640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"text-content"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First: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]]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&lt;br&gt;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Last: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[[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]]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'text-content'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7808" y="4742496"/>
            <a:ext cx="4781006" cy="22503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&lt;text-content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first-name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"emro"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last-name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"Kim"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&gt;&lt;/text-content&gt;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Data binding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7062894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4244864" cy="40507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4244864" cy="20253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change notification and two-way binding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two-way binding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지원함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변경 한 데이터가 상위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데이터를 변경하는 것을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허용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two-way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위해 충족되어야 하는 세가지 조건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 element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{{}}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사용해야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 변경을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 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전달하려면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option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notify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플래그를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true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설정해야 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되는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child element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readOnly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option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플래그를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true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설정해서는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안됨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43525" y="4140771"/>
            <a:ext cx="2875866" cy="1610029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i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'child-element'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childProp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type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notify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true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26448" y="4139998"/>
            <a:ext cx="5079045" cy="1887028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"host-element"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&lt;child-element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child-prop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"{{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hostProp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}}"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&gt;&lt;/child-element&gt;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'host-element'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hostProp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String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Data binding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7199954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6" y="1038167"/>
            <a:ext cx="48283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8"/>
            <a:ext cx="4828338" cy="199892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to a host sub-properties (</a:t>
            </a:r>
            <a:r>
              <a:rPr kumimoji="0" lang="ko-KR" altLang="en-US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binding)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속성의 경로를 포함 할 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2016285"/>
            <a:ext cx="5652188" cy="20255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&lt;dom-module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"sub-properties"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&lt;user-element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first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"{{user.first}}"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last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"{{user.last}}"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&gt;&lt;/user-element&gt;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&lt;/template&gt;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Polymer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({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'sub-properties'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,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properties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{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user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Object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	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});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cs typeface="굴림" pitchFamily="50" charset="-127"/>
              </a:rPr>
              <a:t>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&lt;/script&gt;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onaco" pitchFamily="49" charset="-127"/>
              <a:ea typeface="Monaco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onaco" pitchFamily="49" charset="-127"/>
                <a:ea typeface="Monaco" pitchFamily="49" charset="-127"/>
                <a:cs typeface="굴림" pitchFamily="50" charset="-127"/>
              </a:rPr>
              <a:t>&lt;/dom-module&gt;</a:t>
            </a:r>
            <a:r>
              <a:rPr kumimoji="1" lang="ko-KR" altLang="ko-K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Data binding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3190721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bindings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8426" y="1478998"/>
            <a:ext cx="9153234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화면에 표시될 값을 계산하거나 변환할 때 사용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외부에 노출될 필요가 없는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거나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다른 곳에서 해당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사용할 경우 유용함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annotation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안에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computing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명을 포함하여 선언됨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one-way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(host-to-target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9944" y="3097194"/>
            <a:ext cx="4953000" cy="3000821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dom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-module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"custom-element"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My name is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span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[[_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formatName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(first, last)]]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span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Polymer({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is: </a:t>
            </a:r>
            <a:r>
              <a:rPr lang="en-US" altLang="ko-KR" sz="900" b="0" dirty="0" smtClean="0">
                <a:solidFill>
                  <a:schemeClr val="accent2">
                    <a:lumMod val="75000"/>
                  </a:schemeClr>
                </a:solidFill>
                <a:latin typeface="Monaco" pitchFamily="49" charset="-127"/>
                <a:ea typeface="Monaco" pitchFamily="49" charset="-127"/>
              </a:rPr>
              <a:t>'custom-element'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properties: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first: String,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last: String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_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formatName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(first, last)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first +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 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+ last;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dom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-module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17315" y="3097194"/>
            <a:ext cx="3454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buFontTx/>
              <a:buChar char="-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kumimoji="0" lang="en-US" altLang="ko-KR" sz="10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formatName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메소드의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인자인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last 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변경될 때마다 재계산되어 표시됨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Data binding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/>
              <a:t>2. Polymer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2592729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08" y="1092558"/>
            <a:ext cx="3797073" cy="54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63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43712" y="162153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필드 만들기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2" y="3265170"/>
            <a:ext cx="4721147" cy="337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70" y="1172874"/>
            <a:ext cx="4431348" cy="546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3717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43712" y="16215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712" y="2522777"/>
            <a:ext cx="9022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기본으로 제공하는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브라우저와 운영체제에 따라 다르게 보인다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발전하는 웹 환경에 대응하기가 어렵다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3694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43712" y="162153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 필요할까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712" y="2522777"/>
            <a:ext cx="55499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사용되거나 구조적으로 분리가 필요한 요소를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요소들과 충돌하지 않는 재활용 가능한 방법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>
              <a:lnSpc>
                <a:spcPct val="20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많은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개발에서는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관점에서 분리되어 있는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자바스크립트를 하나로 묶어 주는 것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089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>
                <a:cs typeface="Arial" pitchFamily="34" charset="0"/>
              </a:rPr>
              <a:t>개요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kumimoji="0" lang="en-US" altLang="ko-KR" sz="1600" dirty="0">
                <a:cs typeface="Arial" pitchFamily="34" charset="0"/>
              </a:rPr>
              <a:t>Web components</a:t>
            </a:r>
            <a:endParaRPr lang="ko-KR" altLang="en-US" sz="16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43712" y="1621536"/>
            <a:ext cx="3505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Component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712" y="2522777"/>
            <a:ext cx="78394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W3C 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컴포넌트 기술을 웹에서 적용할 수 있도록 새로운 규격의 집합을 제안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적은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덜 혼란스럽게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" y="4530838"/>
            <a:ext cx="3816096" cy="14040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46" y="3875594"/>
            <a:ext cx="2417254" cy="26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13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1098842494</TotalTime>
  <Pages>1</Pages>
  <Words>3743</Words>
  <Application>Microsoft Office PowerPoint</Application>
  <PresentationFormat>A4 용지(210x297mm)</PresentationFormat>
  <Paragraphs>851</Paragraphs>
  <Slides>50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8_822appen</vt:lpstr>
      <vt:lpstr>9_822appen</vt:lpstr>
      <vt:lpstr>10_822appen</vt:lpstr>
      <vt:lpstr>11_822appen</vt:lpstr>
      <vt:lpstr>12_822appen</vt:lpstr>
      <vt:lpstr>SMARTsuite9.1</vt:lpstr>
      <vt:lpstr>PowerPoint 프레젠테이션</vt:lpstr>
      <vt:lpstr>목차</vt:lpstr>
      <vt:lpstr>PowerPoint 프레젠테이션</vt:lpstr>
      <vt:lpstr>개요</vt:lpstr>
      <vt:lpstr>개요</vt:lpstr>
      <vt:lpstr>개요</vt:lpstr>
      <vt:lpstr>개요</vt:lpstr>
      <vt:lpstr>개요</vt:lpstr>
      <vt:lpstr>개요</vt:lpstr>
      <vt:lpstr>Specifications</vt:lpstr>
      <vt:lpstr>Web components &amp; Polymer</vt:lpstr>
      <vt:lpstr>PowerPoint 프레젠테이션</vt:lpstr>
      <vt:lpstr>Registration and lifecycle</vt:lpstr>
      <vt:lpstr>Registration and lifecycle</vt:lpstr>
      <vt:lpstr>Registration and lifecycle</vt:lpstr>
      <vt:lpstr>PowerPoint 프레젠테이션</vt:lpstr>
      <vt:lpstr>Declare properties</vt:lpstr>
      <vt:lpstr>Declare properties</vt:lpstr>
      <vt:lpstr>Declare properties</vt:lpstr>
      <vt:lpstr>Declare properties</vt:lpstr>
      <vt:lpstr>PowerPoint 프레젠테이션</vt:lpstr>
      <vt:lpstr>Instance methods</vt:lpstr>
      <vt:lpstr>PowerPoint 프레젠테이션</vt:lpstr>
      <vt:lpstr>Behaviors</vt:lpstr>
      <vt:lpstr>Behaviors</vt:lpstr>
      <vt:lpstr>PowerPoint 프레젠테이션</vt:lpstr>
      <vt:lpstr>Local DOM</vt:lpstr>
      <vt:lpstr>Local DOM</vt:lpstr>
      <vt:lpstr>Local DOM</vt:lpstr>
      <vt:lpstr>Local DOM</vt:lpstr>
      <vt:lpstr>Local DOM</vt:lpstr>
      <vt:lpstr>PowerPoint 프레젠테이션</vt:lpstr>
      <vt:lpstr>Events</vt:lpstr>
      <vt:lpstr>Events</vt:lpstr>
      <vt:lpstr>Events</vt:lpstr>
      <vt:lpstr>PowerPoint 프레젠테이션</vt:lpstr>
      <vt:lpstr>Observers and computed properties</vt:lpstr>
      <vt:lpstr>Observers and computed properties</vt:lpstr>
      <vt:lpstr>Observers and computed properties</vt:lpstr>
      <vt:lpstr>Observers and computed properties</vt:lpstr>
      <vt:lpstr>Observers and computed properties</vt:lpstr>
      <vt:lpstr>Observers and computed properties</vt:lpstr>
      <vt:lpstr>PowerPoint 프레젠테이션</vt:lpstr>
      <vt:lpstr>Data binding</vt:lpstr>
      <vt:lpstr>Data binding</vt:lpstr>
      <vt:lpstr>Data binding</vt:lpstr>
      <vt:lpstr>Data binding</vt:lpstr>
      <vt:lpstr>Data binding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Windows 사용자</cp:lastModifiedBy>
  <cp:revision>4511</cp:revision>
  <cp:lastPrinted>2017-03-06T08:47:38Z</cp:lastPrinted>
  <dcterms:created xsi:type="dcterms:W3CDTF">1997-03-11T00:55:36Z</dcterms:created>
  <dcterms:modified xsi:type="dcterms:W3CDTF">2018-09-19T02:14:11Z</dcterms:modified>
</cp:coreProperties>
</file>