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789" r:id="rId2"/>
    <p:sldId id="790" r:id="rId3"/>
    <p:sldId id="894" r:id="rId4"/>
    <p:sldId id="957" r:id="rId5"/>
    <p:sldId id="953" r:id="rId6"/>
    <p:sldId id="958" r:id="rId7"/>
    <p:sldId id="941" r:id="rId8"/>
    <p:sldId id="895" r:id="rId9"/>
  </p:sldIdLst>
  <p:sldSz cx="9906000" cy="6858000" type="A4"/>
  <p:notesSz cx="6735763" cy="9866313"/>
  <p:kinsoku lang="ko-KR" invalStChars="、。，．：；？！’”）〕］｝〉》」』】°′″℃￠％!%),.:;?]}" invalEndChars="‘“（〔［｛〈《「『【￥＄\￦￡"/>
  <p:defaultTextStyle>
    <a:defPPr>
      <a:defRPr lang="ko-KR"/>
    </a:defPPr>
    <a:lvl1pPr algn="ctr" rtl="0" eaLnBrk="0" fontAlgn="t" hangingPunct="0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anose="020B0604020202020204" pitchFamily="34" charset="0"/>
        <a:ea typeface="돋움체" panose="020B0609000101010101" pitchFamily="49" charset="-127"/>
        <a:cs typeface="+mn-cs"/>
      </a:defRPr>
    </a:lvl1pPr>
    <a:lvl2pPr marL="457200" algn="ctr" rtl="0" eaLnBrk="0" fontAlgn="t" hangingPunct="0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anose="020B0604020202020204" pitchFamily="34" charset="0"/>
        <a:ea typeface="돋움체" panose="020B0609000101010101" pitchFamily="49" charset="-127"/>
        <a:cs typeface="+mn-cs"/>
      </a:defRPr>
    </a:lvl2pPr>
    <a:lvl3pPr marL="914400" algn="ctr" rtl="0" eaLnBrk="0" fontAlgn="t" hangingPunct="0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anose="020B0604020202020204" pitchFamily="34" charset="0"/>
        <a:ea typeface="돋움체" panose="020B0609000101010101" pitchFamily="49" charset="-127"/>
        <a:cs typeface="+mn-cs"/>
      </a:defRPr>
    </a:lvl3pPr>
    <a:lvl4pPr marL="1371600" algn="ctr" rtl="0" eaLnBrk="0" fontAlgn="t" hangingPunct="0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anose="020B0604020202020204" pitchFamily="34" charset="0"/>
        <a:ea typeface="돋움체" panose="020B0609000101010101" pitchFamily="49" charset="-127"/>
        <a:cs typeface="+mn-cs"/>
      </a:defRPr>
    </a:lvl4pPr>
    <a:lvl5pPr marL="1828800" algn="ctr" rtl="0" eaLnBrk="0" fontAlgn="t" hangingPunct="0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anose="020B0604020202020204" pitchFamily="34" charset="0"/>
        <a:ea typeface="돋움체" panose="020B0609000101010101" pitchFamily="49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anose="020B0604020202020204" pitchFamily="34" charset="0"/>
        <a:ea typeface="돋움체" panose="020B0609000101010101" pitchFamily="49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anose="020B0604020202020204" pitchFamily="34" charset="0"/>
        <a:ea typeface="돋움체" panose="020B0609000101010101" pitchFamily="49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anose="020B0604020202020204" pitchFamily="34" charset="0"/>
        <a:ea typeface="돋움체" panose="020B0609000101010101" pitchFamily="49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anose="020B0604020202020204" pitchFamily="34" charset="0"/>
        <a:ea typeface="돋움체" panose="020B0609000101010101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orient="horz" pos="4153">
          <p15:clr>
            <a:srgbClr val="A4A3A4"/>
          </p15:clr>
        </p15:guide>
        <p15:guide id="3" orient="horz" pos="4311">
          <p15:clr>
            <a:srgbClr val="A4A3A4"/>
          </p15:clr>
        </p15:guide>
        <p15:guide id="4" orient="horz" pos="4210">
          <p15:clr>
            <a:srgbClr val="A4A3A4"/>
          </p15:clr>
        </p15:guide>
        <p15:guide id="5" orient="horz" pos="1427">
          <p15:clr>
            <a:srgbClr val="A4A3A4"/>
          </p15:clr>
        </p15:guide>
        <p15:guide id="6" orient="horz" pos="889">
          <p15:clr>
            <a:srgbClr val="A4A3A4"/>
          </p15:clr>
        </p15:guide>
        <p15:guide id="7" orient="horz" pos="475">
          <p15:clr>
            <a:srgbClr val="A4A3A4"/>
          </p15:clr>
        </p15:guide>
        <p15:guide id="8" pos="6033">
          <p15:clr>
            <a:srgbClr val="A4A3A4"/>
          </p15:clr>
        </p15:guide>
        <p15:guide id="9" pos="775">
          <p15:clr>
            <a:srgbClr val="A4A3A4"/>
          </p15:clr>
        </p15:guide>
        <p15:guide id="10" pos="5548">
          <p15:clr>
            <a:srgbClr val="A4A3A4"/>
          </p15:clr>
        </p15:guide>
        <p15:guide id="11" pos="3126">
          <p15:clr>
            <a:srgbClr val="A4A3A4"/>
          </p15:clr>
        </p15:guide>
        <p15:guide id="12" pos="5914">
          <p15:clr>
            <a:srgbClr val="A4A3A4"/>
          </p15:clr>
        </p15:guide>
        <p15:guide id="13" pos="6047">
          <p15:clr>
            <a:srgbClr val="A4A3A4"/>
          </p15:clr>
        </p15:guide>
        <p15:guide id="14" pos="328">
          <p15:clr>
            <a:srgbClr val="A4A3A4"/>
          </p15:clr>
        </p15:guide>
        <p15:guide id="15" pos="9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8" userDrawn="1">
          <p15:clr>
            <a:srgbClr val="A4A3A4"/>
          </p15:clr>
        </p15:guide>
        <p15:guide id="2" pos="212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B2B2B2"/>
    <a:srgbClr val="FFFF00"/>
    <a:srgbClr val="CC6600"/>
    <a:srgbClr val="99CCFF"/>
    <a:srgbClr val="66FFFF"/>
    <a:srgbClr val="CCECFF"/>
    <a:srgbClr val="3F3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03" autoAdjust="0"/>
    <p:restoredTop sz="99758" autoAdjust="0"/>
  </p:normalViewPr>
  <p:slideViewPr>
    <p:cSldViewPr snapToGrid="0">
      <p:cViewPr>
        <p:scale>
          <a:sx n="150" d="100"/>
          <a:sy n="150" d="100"/>
        </p:scale>
        <p:origin x="-510" y="-48"/>
      </p:cViewPr>
      <p:guideLst>
        <p:guide orient="horz"/>
        <p:guide orient="horz" pos="4153"/>
        <p:guide orient="horz" pos="4311"/>
        <p:guide orient="horz" pos="4210"/>
        <p:guide orient="horz" pos="1427"/>
        <p:guide orient="horz" pos="889"/>
        <p:guide orient="horz" pos="475"/>
        <p:guide pos="6033"/>
        <p:guide pos="775"/>
        <p:guide pos="5548"/>
        <p:guide pos="3126"/>
        <p:guide pos="5914"/>
        <p:guide pos="6047"/>
        <p:guide pos="328"/>
        <p:guide pos="996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132"/>
    </p:cViewPr>
  </p:sorterViewPr>
  <p:notesViewPr>
    <p:cSldViewPr snapToGrid="0">
      <p:cViewPr varScale="1">
        <p:scale>
          <a:sx n="77" d="100"/>
          <a:sy n="77" d="100"/>
        </p:scale>
        <p:origin x="-3378" y="-108"/>
      </p:cViewPr>
      <p:guideLst>
        <p:guide orient="horz" pos="3108"/>
        <p:guide pos="2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219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7966"/>
            <a:ext cx="4938713" cy="41531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772" tIns="44591" rIns="90772" bIns="445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2083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860425"/>
            <a:ext cx="4995863" cy="3457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814800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860425"/>
            <a:ext cx="4994275" cy="3457575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760582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1038" y="758825"/>
            <a:ext cx="5357812" cy="3709988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5902"/>
            <a:ext cx="4906962" cy="446737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96730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1038" y="758825"/>
            <a:ext cx="5357812" cy="3709988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5902"/>
            <a:ext cx="4906962" cy="446737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972105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1038" y="758825"/>
            <a:ext cx="5357812" cy="3709988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5902"/>
            <a:ext cx="4906962" cy="446737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529766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1038" y="758825"/>
            <a:ext cx="5357812" cy="3709988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5902"/>
            <a:ext cx="4906962" cy="446737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683691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1038" y="758825"/>
            <a:ext cx="5357812" cy="3709988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5902"/>
            <a:ext cx="4906962" cy="446737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036582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1038" y="758825"/>
            <a:ext cx="5357812" cy="3709988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5902"/>
            <a:ext cx="4906962" cy="446737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8363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995912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50097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3088" y="1511300"/>
            <a:ext cx="4262437" cy="4448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87925" y="1511300"/>
            <a:ext cx="4264025" cy="4448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711248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181298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73088" y="523875"/>
            <a:ext cx="8678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  <a:br>
              <a:rPr lang="ko-KR" altLang="en-US" smtClean="0"/>
            </a:br>
            <a:endParaRPr lang="ko-KR" altLang="en-US" smtClean="0"/>
          </a:p>
        </p:txBody>
      </p:sp>
      <p:sp>
        <p:nvSpPr>
          <p:cNvPr id="1027" name="Rectangle 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3088" y="1511300"/>
            <a:ext cx="8678862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2" name="Rectangle 84"/>
          <p:cNvSpPr>
            <a:spLocks noChangeArrowheads="1"/>
          </p:cNvSpPr>
          <p:nvPr userDrawn="1"/>
        </p:nvSpPr>
        <p:spPr bwMode="auto">
          <a:xfrm>
            <a:off x="4597400" y="6578600"/>
            <a:ext cx="1087438" cy="273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fld id="{73F05A63-9356-4693-8DE3-83F8AF031875}" type="slidenum">
              <a:rPr kumimoji="0" lang="ko-KR" altLang="en-GB">
                <a:solidFill>
                  <a:srgbClr val="FF7A00"/>
                </a:solidFill>
                <a:ea typeface="굴림" panose="020B0600000101010101" pitchFamily="50" charset="-127"/>
              </a:rPr>
              <a:pPr/>
              <a:t>‹#›</a:t>
            </a:fld>
            <a:endParaRPr kumimoji="0" lang="en-GB" altLang="ko-KR">
              <a:solidFill>
                <a:srgbClr val="FF7A00"/>
              </a:solidFill>
              <a:ea typeface="굴림" panose="020B0600000101010101" pitchFamily="50" charset="-127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25" y="6648745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5" r:id="rId2"/>
    <p:sldLayoutId id="2147483966" r:id="rId3"/>
    <p:sldLayoutId id="2147483967" r:id="rId4"/>
  </p:sldLayoutIdLst>
  <p:transition advClick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돋움체" pitchFamily="49" charset="-127"/>
          <a:ea typeface="돋움체" pitchFamily="49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돋움체" pitchFamily="49" charset="-127"/>
          <a:ea typeface="돋움체" pitchFamily="49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돋움체" pitchFamily="49" charset="-127"/>
          <a:ea typeface="돋움체" pitchFamily="49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돋움체" pitchFamily="49" charset="-127"/>
          <a:ea typeface="돋움체" pitchFamily="49" charset="-127"/>
        </a:defRPr>
      </a:lvl5pPr>
      <a:lvl6pPr marL="457200" algn="l" rtl="0" fontAlgn="base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돋움체" pitchFamily="49" charset="-127"/>
          <a:ea typeface="돋움체" pitchFamily="49" charset="-127"/>
        </a:defRPr>
      </a:lvl6pPr>
      <a:lvl7pPr marL="914400" algn="l" rtl="0" fontAlgn="base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돋움체" pitchFamily="49" charset="-127"/>
          <a:ea typeface="돋움체" pitchFamily="49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돋움체" pitchFamily="49" charset="-127"/>
          <a:ea typeface="돋움체" pitchFamily="49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돋움체" pitchFamily="49" charset="-127"/>
          <a:ea typeface="돋움체" pitchFamily="49" charset="-127"/>
        </a:defRPr>
      </a:lvl9pPr>
    </p:titleStyle>
    <p:bodyStyle>
      <a:lvl1pPr marL="117475" indent="-117475" algn="l" rtl="0" eaLnBrk="0" fontAlgn="base" hangingPunct="0">
        <a:spcBef>
          <a:spcPts val="1700"/>
        </a:spcBef>
        <a:spcAft>
          <a:spcPct val="0"/>
        </a:spcAft>
        <a:buSzPct val="120000"/>
        <a:buFont typeface="Wingdings" panose="05000000000000000000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ChangeArrowheads="1"/>
          </p:cNvSpPr>
          <p:nvPr/>
        </p:nvSpPr>
        <p:spPr bwMode="auto">
          <a:xfrm>
            <a:off x="2794000" y="1592263"/>
            <a:ext cx="619125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pPr algn="r"/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설계 및 명세서</a:t>
            </a:r>
            <a:endParaRPr lang="en-US" altLang="ko-KR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EMRO </a:t>
            </a:r>
            <a:r>
              <a:rPr lang="en-US" altLang="ko-KR" sz="200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Edu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</a:t>
            </a:r>
            <a:endParaRPr lang="en-US" altLang="ko-KR" sz="2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00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소싱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그룹 관리</a:t>
            </a:r>
            <a:endParaRPr lang="en-US" altLang="ko-KR" sz="2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Version 2.0</a:t>
            </a:r>
            <a:b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ko-KR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Picture 2" descr="E:\! WORK\04.디자인DB관리\041.엠로로고\ecosystem_emro\emro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311" y="5914127"/>
            <a:ext cx="1976438" cy="5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8"/>
          <p:cNvSpPr txBox="1">
            <a:spLocks noChangeArrowheads="1"/>
          </p:cNvSpPr>
          <p:nvPr/>
        </p:nvSpPr>
        <p:spPr bwMode="auto">
          <a:xfrm>
            <a:off x="3803650" y="1111250"/>
            <a:ext cx="2305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r>
              <a:rPr kumimoji="0"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사 용 권 한</a:t>
            </a:r>
          </a:p>
        </p:txBody>
      </p:sp>
      <p:graphicFrame>
        <p:nvGraphicFramePr>
          <p:cNvPr id="12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57998"/>
              </p:ext>
            </p:extLst>
          </p:nvPr>
        </p:nvGraphicFramePr>
        <p:xfrm>
          <a:off x="1808163" y="4619625"/>
          <a:ext cx="6264275" cy="1450973"/>
        </p:xfrm>
        <a:graphic>
          <a:graphicData uri="http://schemas.openxmlformats.org/drawingml/2006/table">
            <a:tbl>
              <a:tblPr/>
              <a:tblGrid>
                <a:gridCol w="832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941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88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688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466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466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466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9.1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기준으로 변경</a:t>
                      </a: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김완섭</a:t>
                      </a: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2018-02-07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2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hangingPunct="0"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1.0</a:t>
                      </a:r>
                      <a:endParaRPr lang="ko-KR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52750" marR="5275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신규 제정</a:t>
                      </a:r>
                    </a:p>
                  </a:txBody>
                  <a:tcPr marL="52750" marR="5275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김완섭</a:t>
                      </a:r>
                      <a:endParaRPr lang="ko-KR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52750" marR="5275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2017-03-13</a:t>
                      </a:r>
                      <a:endParaRPr lang="ko-KR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52750" marR="5275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466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제.개정 내용</a:t>
                      </a: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131" name="Text Box 31"/>
          <p:cNvSpPr txBox="1">
            <a:spLocks noChangeArrowheads="1"/>
          </p:cNvSpPr>
          <p:nvPr/>
        </p:nvSpPr>
        <p:spPr bwMode="auto">
          <a:xfrm>
            <a:off x="1308100" y="1806575"/>
            <a:ext cx="65532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344" tIns="52673" rIns="105344" bIns="52673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승인자  : 			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일자 : </a:t>
            </a:r>
          </a:p>
        </p:txBody>
      </p:sp>
      <p:sp>
        <p:nvSpPr>
          <p:cNvPr id="4132" name="Text Box 28"/>
          <p:cNvSpPr txBox="1">
            <a:spLocks noChangeArrowheads="1"/>
          </p:cNvSpPr>
          <p:nvPr/>
        </p:nvSpPr>
        <p:spPr bwMode="auto">
          <a:xfrm>
            <a:off x="1765300" y="1452563"/>
            <a:ext cx="153511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344" tIns="52673" rIns="105344" bIns="52673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r>
              <a:rPr lang="ko-KR" altLang="en-US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Approval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33" name="Text Box 28"/>
          <p:cNvSpPr txBox="1">
            <a:spLocks noChangeArrowheads="1"/>
          </p:cNvSpPr>
          <p:nvPr/>
        </p:nvSpPr>
        <p:spPr bwMode="auto">
          <a:xfrm>
            <a:off x="1765300" y="2747963"/>
            <a:ext cx="153511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344" tIns="52673" rIns="105344" bIns="52673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수행사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Approval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34" name="Text Box 33"/>
          <p:cNvSpPr txBox="1">
            <a:spLocks noChangeArrowheads="1"/>
          </p:cNvSpPr>
          <p:nvPr/>
        </p:nvSpPr>
        <p:spPr bwMode="auto">
          <a:xfrm>
            <a:off x="1308100" y="2325688"/>
            <a:ext cx="655161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344" tIns="52673" rIns="105344" bIns="52673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검토자  : </a:t>
            </a:r>
            <a:r>
              <a:rPr lang="ko-KR" altLang="en-US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              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일자 :</a:t>
            </a:r>
          </a:p>
        </p:txBody>
      </p:sp>
      <p:grpSp>
        <p:nvGrpSpPr>
          <p:cNvPr id="4135" name="그룹 14"/>
          <p:cNvGrpSpPr>
            <a:grpSpLocks/>
          </p:cNvGrpSpPr>
          <p:nvPr/>
        </p:nvGrpSpPr>
        <p:grpSpPr bwMode="auto">
          <a:xfrm>
            <a:off x="1846263" y="1776413"/>
            <a:ext cx="6191250" cy="1882775"/>
            <a:chOff x="569913" y="2354263"/>
            <a:chExt cx="6553200" cy="1882542"/>
          </a:xfrm>
        </p:grpSpPr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569913" y="2354263"/>
              <a:ext cx="655320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105344" tIns="52673" rIns="105344" bIns="52673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1" name="Line 32"/>
            <p:cNvSpPr>
              <a:spLocks noChangeShapeType="1"/>
            </p:cNvSpPr>
            <p:nvPr/>
          </p:nvSpPr>
          <p:spPr bwMode="auto">
            <a:xfrm>
              <a:off x="569913" y="2903470"/>
              <a:ext cx="655320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105344" tIns="52673" rIns="105344" bIns="52673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569913" y="3687598"/>
              <a:ext cx="655320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105344" tIns="52673" rIns="105344" bIns="52673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3" name="Line 32"/>
            <p:cNvSpPr>
              <a:spLocks noChangeShapeType="1"/>
            </p:cNvSpPr>
            <p:nvPr/>
          </p:nvSpPr>
          <p:spPr bwMode="auto">
            <a:xfrm>
              <a:off x="569913" y="4236805"/>
              <a:ext cx="655320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105344" tIns="52673" rIns="105344" bIns="52673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</p:grpSp>
      <p:sp>
        <p:nvSpPr>
          <p:cNvPr id="4136" name="Text Box 28"/>
          <p:cNvSpPr txBox="1">
            <a:spLocks noChangeArrowheads="1"/>
          </p:cNvSpPr>
          <p:nvPr/>
        </p:nvSpPr>
        <p:spPr bwMode="auto">
          <a:xfrm>
            <a:off x="3798888" y="4183063"/>
            <a:ext cx="2305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r>
              <a:rPr kumimoji="0"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개정 이력</a:t>
            </a:r>
          </a:p>
        </p:txBody>
      </p:sp>
      <p:sp>
        <p:nvSpPr>
          <p:cNvPr id="4141" name="Text Box 31"/>
          <p:cNvSpPr txBox="1">
            <a:spLocks noChangeArrowheads="1"/>
          </p:cNvSpPr>
          <p:nvPr/>
        </p:nvSpPr>
        <p:spPr bwMode="auto">
          <a:xfrm>
            <a:off x="1279525" y="3140075"/>
            <a:ext cx="65532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344" tIns="52673" rIns="105344" bIns="52673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승인자  : 	 		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일자 : </a:t>
            </a:r>
          </a:p>
        </p:txBody>
      </p:sp>
      <p:sp>
        <p:nvSpPr>
          <p:cNvPr id="4142" name="Text Box 33"/>
          <p:cNvSpPr txBox="1">
            <a:spLocks noChangeArrowheads="1"/>
          </p:cNvSpPr>
          <p:nvPr/>
        </p:nvSpPr>
        <p:spPr bwMode="auto">
          <a:xfrm>
            <a:off x="1279525" y="3659188"/>
            <a:ext cx="655161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344" tIns="52673" rIns="105344" bIns="52673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검토자  :       </a:t>
            </a:r>
            <a:r>
              <a:rPr lang="ko-KR" altLang="en-US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김광섭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              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일자 :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24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03248417"/>
              </p:ext>
            </p:extLst>
          </p:nvPr>
        </p:nvGraphicFramePr>
        <p:xfrm>
          <a:off x="358775" y="1112838"/>
          <a:ext cx="9166225" cy="5276850"/>
        </p:xfrm>
        <a:graphic>
          <a:graphicData uri="http://schemas.openxmlformats.org/drawingml/2006/table">
            <a:tbl>
              <a:tblPr/>
              <a:tblGrid>
                <a:gridCol w="116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083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55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 면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ID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UI-BID-0110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 명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소싱그룹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 관리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주요 처리 사항 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1257">
                <a:tc gridSpan="4">
                  <a:txBody>
                    <a:bodyPr/>
                    <a:lstStyle/>
                    <a:p>
                      <a:pPr marL="457200" marR="0" lvl="0" indent="-457200" algn="just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71997" marB="719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주요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Event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조회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: SG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운영단위 별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소싱그룹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 목록을 조회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코드선택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선택된 코드의 정의서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담당자를 조회한다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   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단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소싱그룹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 관리단위는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레벨이며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, 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레벨의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소싱그룹코드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 클릭 시에만 담당자 목록을 조회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수정할 수 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 1,2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레벨은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소싱그룹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 정의서 정보 만 수정 가능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현재노드추가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선택된 데이터를 기준으로 현재 레벨에 신규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소싱그룹을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 추가한다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 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신규 추가 내역은 우측 정의서 탭의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소싱그룹정보에서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 입력한다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.)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하위노드추가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선택된 데이터를 기준으로 하위 레벨에 신규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소싱그룹을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 추가한다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 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신규 추가 내역은 우측 정의서 탭의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소싱그룹정보에서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 입력한다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.)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삭제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선택된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소싱그룹을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 삭제한다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선택된 내역이 없을 경우 수행 할 수 없다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저장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추가 된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소싱그룹목록을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 저장한다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변경 내역이 없을 경우에는 수행 할 수 없다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저장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소싱그룹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 정보의 신규 내역 혹은 변경 내역을 저장한다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신규 혹은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소싱그룹정보를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 조회 했을 경우에만 저장 할 수 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 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목록에 등록 된 동일한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소싱그룹코드는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 저장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될수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 없다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.)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71997" marB="71997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38" y="1545669"/>
            <a:ext cx="5996983" cy="36913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모서리가 둥근 직사각형 7"/>
          <p:cNvSpPr/>
          <p:nvPr/>
        </p:nvSpPr>
        <p:spPr bwMode="auto">
          <a:xfrm>
            <a:off x="1604171" y="3197073"/>
            <a:ext cx="552450" cy="209550"/>
          </a:xfrm>
          <a:prstGeom prst="roundRect">
            <a:avLst/>
          </a:prstGeom>
          <a:gradFill rotWithShape="0">
            <a:gsLst>
              <a:gs pos="0">
                <a:srgbClr val="CCECFF">
                  <a:gamma/>
                  <a:tint val="0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돋움체" pitchFamily="49" charset="-127"/>
              </a:rPr>
              <a:t>dg1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2826257" y="1847576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돋움체" pitchFamily="49" charset="-127"/>
              </a:rPr>
              <a:t>1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1893253" y="2753989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돋움체" pitchFamily="49" charset="-127"/>
              </a:rPr>
              <a:t>2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2685993" y="2174975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5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1594072" y="2195735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3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1594072" y="1811400"/>
            <a:ext cx="552450" cy="209550"/>
          </a:xfrm>
          <a:prstGeom prst="roundRect">
            <a:avLst/>
          </a:prstGeom>
          <a:gradFill rotWithShape="0">
            <a:gsLst>
              <a:gs pos="0">
                <a:srgbClr val="CCECFF">
                  <a:gamma/>
                  <a:tint val="0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돋움체" pitchFamily="49" charset="-127"/>
              </a:rPr>
              <a:t>df1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870657"/>
              </p:ext>
            </p:extLst>
          </p:nvPr>
        </p:nvGraphicFramePr>
        <p:xfrm>
          <a:off x="352425" y="246063"/>
          <a:ext cx="9201151" cy="754062"/>
        </p:xfrm>
        <a:graphic>
          <a:graphicData uri="http://schemas.openxmlformats.org/drawingml/2006/table">
            <a:tbl>
              <a:tblPr/>
              <a:tblGrid>
                <a:gridCol w="1169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57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7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8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화면경로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 제출자 작성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사용자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 관리자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화면개요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신규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소싱그룹을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추가하거나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소싱그룹정보를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수정한다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074352" y="2931342"/>
            <a:ext cx="453319" cy="136993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/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cxnSp>
        <p:nvCxnSpPr>
          <p:cNvPr id="19" name="구부러진 연결선 18"/>
          <p:cNvCxnSpPr>
            <a:stCxn id="18" idx="2"/>
            <a:endCxn id="20" idx="1"/>
          </p:cNvCxnSpPr>
          <p:nvPr/>
        </p:nvCxnSpPr>
        <p:spPr>
          <a:xfrm rot="16200000" flipH="1">
            <a:off x="2637701" y="2731646"/>
            <a:ext cx="461109" cy="1134486"/>
          </a:xfrm>
          <a:prstGeom prst="curvedConnector2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 bwMode="auto">
          <a:xfrm>
            <a:off x="2156621" y="2178476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4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3003013" y="2173753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6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35498" y="1821871"/>
            <a:ext cx="2985535" cy="3415145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/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6026640" y="1867584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7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4652040" y="1658034"/>
            <a:ext cx="552450" cy="209550"/>
          </a:xfrm>
          <a:prstGeom prst="roundRect">
            <a:avLst/>
          </a:prstGeom>
          <a:gradFill rotWithShape="0">
            <a:gsLst>
              <a:gs pos="0">
                <a:srgbClr val="CCECFF">
                  <a:gamma/>
                  <a:tint val="0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돋움체" pitchFamily="49" charset="-127"/>
              </a:rPr>
              <a:t>df2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/>
          <a:srcRect l="8609" t="25598" r="52200" b="19197"/>
          <a:stretch/>
        </p:blipFill>
        <p:spPr>
          <a:xfrm>
            <a:off x="1313559" y="3708786"/>
            <a:ext cx="2094808" cy="18204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24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07883391"/>
              </p:ext>
            </p:extLst>
          </p:nvPr>
        </p:nvGraphicFramePr>
        <p:xfrm>
          <a:off x="358775" y="1112838"/>
          <a:ext cx="9166225" cy="5276850"/>
        </p:xfrm>
        <a:graphic>
          <a:graphicData uri="http://schemas.openxmlformats.org/drawingml/2006/table">
            <a:tbl>
              <a:tblPr/>
              <a:tblGrid>
                <a:gridCol w="116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083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55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 면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ID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UI-BID-0110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 명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소싱그룹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 관리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주요 처리 사항 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1257">
                <a:tc gridSpan="4">
                  <a:txBody>
                    <a:bodyPr/>
                    <a:lstStyle/>
                    <a:p>
                      <a:pPr marL="457200" marR="0" lvl="0" indent="-457200" algn="just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71997" marB="719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1.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주요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Event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코드선택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선택된 코드의 담당자를 조회한다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 (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단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, 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레벨의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소싱그룹코드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 클릭 시에만 담당자 목록을 조회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수정할 수 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.)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추가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사용자 검색 팝업을 표시한다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삭제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선택된 담당자를 삭제한다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선택된 내역이 없을 경우 삭제 할 수 없다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저장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담당자 변경정보를 저장한다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변경된 내역일 없을 경우 수행 할 수 없다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조회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조회조건에 맞는 사용자 목록을 조회 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   (user.xml -&gt; id=“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findListUser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”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쿼리 활용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선택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선택된 사용자를 담당자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그리드에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 추가한다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 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이미 존재하는 사용자를 추가할 경우 중복 된 사용자는 제외하고 추가한다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이때 추가된 사용자 및 중복된 사용자의 수를 표기해준다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2865" marR="62865" marT="71997" marB="71997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13" y="1533896"/>
            <a:ext cx="6035135" cy="37148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3432431" y="1776786"/>
            <a:ext cx="2985535" cy="344176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/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rcRect l="19221" t="4020" r="22512" b="17255"/>
          <a:stretch/>
        </p:blipFill>
        <p:spPr>
          <a:xfrm>
            <a:off x="1614220" y="3745077"/>
            <a:ext cx="3060553" cy="2579072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 bwMode="auto">
          <a:xfrm>
            <a:off x="1913454" y="2731064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1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4476143" y="3130314"/>
            <a:ext cx="552450" cy="209550"/>
          </a:xfrm>
          <a:prstGeom prst="roundRect">
            <a:avLst/>
          </a:prstGeom>
          <a:gradFill rotWithShape="0">
            <a:gsLst>
              <a:gs pos="0">
                <a:srgbClr val="CCECFF">
                  <a:gamma/>
                  <a:tint val="0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돋움체" pitchFamily="49" charset="-127"/>
              </a:rPr>
              <a:t>dg2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659541"/>
              </p:ext>
            </p:extLst>
          </p:nvPr>
        </p:nvGraphicFramePr>
        <p:xfrm>
          <a:off x="352425" y="246063"/>
          <a:ext cx="9201151" cy="754062"/>
        </p:xfrm>
        <a:graphic>
          <a:graphicData uri="http://schemas.openxmlformats.org/drawingml/2006/table">
            <a:tbl>
              <a:tblPr/>
              <a:tblGrid>
                <a:gridCol w="1169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57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7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8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화면경로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 제출자 작성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사용자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 관리자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화면개요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소싱그룹별로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담당자를 추가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삭제하고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대표담당자여부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평가담당자여부를 지정한다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093593" y="2919266"/>
            <a:ext cx="474455" cy="15157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/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cxnSp>
        <p:nvCxnSpPr>
          <p:cNvPr id="19" name="구부러진 연결선 18"/>
          <p:cNvCxnSpPr>
            <a:stCxn id="18" idx="2"/>
            <a:endCxn id="20" idx="1"/>
          </p:cNvCxnSpPr>
          <p:nvPr/>
        </p:nvCxnSpPr>
        <p:spPr>
          <a:xfrm rot="16200000" flipH="1">
            <a:off x="2668215" y="2733450"/>
            <a:ext cx="426822" cy="1101610"/>
          </a:xfrm>
          <a:prstGeom prst="curvedConnector2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065376" y="1776786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4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5438514" y="1779888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2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5755612" y="1776786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3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585758" y="1991472"/>
            <a:ext cx="289868" cy="12886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/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28135" y="3732968"/>
            <a:ext cx="3048000" cy="254900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/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2732163" y="5269712"/>
            <a:ext cx="552450" cy="209550"/>
          </a:xfrm>
          <a:prstGeom prst="roundRect">
            <a:avLst/>
          </a:prstGeom>
          <a:gradFill rotWithShape="0">
            <a:gsLst>
              <a:gs pos="0">
                <a:srgbClr val="CCECFF">
                  <a:gamma/>
                  <a:tint val="0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돋움체" pitchFamily="49" charset="-127"/>
              </a:rPr>
              <a:t>dg3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2739833" y="3758304"/>
            <a:ext cx="552450" cy="209550"/>
          </a:xfrm>
          <a:prstGeom prst="roundRect">
            <a:avLst/>
          </a:prstGeom>
          <a:gradFill rotWithShape="0">
            <a:gsLst>
              <a:gs pos="0">
                <a:srgbClr val="CCECFF">
                  <a:gamma/>
                  <a:tint val="0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돋움체" pitchFamily="49" charset="-127"/>
              </a:rPr>
              <a:t>d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돋움체" pitchFamily="49" charset="-127"/>
              </a:rPr>
              <a:t>3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cxnSp>
        <p:nvCxnSpPr>
          <p:cNvPr id="35" name="구부러진 연결선 34"/>
          <p:cNvCxnSpPr>
            <a:stCxn id="31" idx="2"/>
            <a:endCxn id="32" idx="0"/>
          </p:cNvCxnSpPr>
          <p:nvPr/>
        </p:nvCxnSpPr>
        <p:spPr>
          <a:xfrm rot="5400000">
            <a:off x="3635097" y="1637373"/>
            <a:ext cx="1612634" cy="2578557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 bwMode="auto">
          <a:xfrm>
            <a:off x="4111217" y="3830055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5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4221283" y="4154027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6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7"/>
          <a:srcRect l="83398" t="16351" r="1198" b="71451"/>
          <a:stretch/>
        </p:blipFill>
        <p:spPr>
          <a:xfrm>
            <a:off x="5364897" y="2594664"/>
            <a:ext cx="1021457" cy="4978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079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8149"/>
              </p:ext>
            </p:extLst>
          </p:nvPr>
        </p:nvGraphicFramePr>
        <p:xfrm>
          <a:off x="352425" y="995363"/>
          <a:ext cx="9201151" cy="5772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65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78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36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6814">
                  <a:extLst>
                    <a:ext uri="{9D8B030D-6E8A-4147-A177-3AD203B41FA5}">
                      <a16:colId xmlns:a16="http://schemas.microsoft.com/office/drawing/2014/main" xmlns="" val="3900844298"/>
                    </a:ext>
                  </a:extLst>
                </a:gridCol>
                <a:gridCol w="9225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82620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5587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UI Field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및 속성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5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그룹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Field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명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Bind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명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Type</a:t>
                      </a:r>
                      <a:endParaRPr lang="ko-KR" altLang="en-US" sz="900" kern="12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Data Type</a:t>
                      </a:r>
                      <a:endParaRPr lang="ko-KR" altLang="en-US" sz="900" kern="12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필수</a:t>
                      </a:r>
                      <a:endParaRPr lang="ko-KR" altLang="en-US" sz="900" kern="12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정렬</a:t>
                      </a:r>
                      <a:endParaRPr lang="ko-KR" altLang="en-US" sz="900" kern="12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lang="ko-KR" altLang="en-US" sz="900" kern="12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1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df1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SG</a:t>
                      </a: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운영조직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oper_org_cd</a:t>
                      </a:r>
                      <a:endParaRPr lang="ko-KR" altLang="en-US" sz="900" kern="12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 box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Object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 : findListOperOrgByUser.do</a:t>
                      </a:r>
                    </a:p>
                    <a:p>
                      <a:pPr algn="l"/>
                      <a:r>
                        <a:rPr lang="en-US" altLang="ko-KR" sz="8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body : ‘GO’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display-field : org_nm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value-field : oper_org_cd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df1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소싱그룹</a:t>
                      </a: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코드</a:t>
                      </a: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)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aseline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sg_cd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df1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소싱그룹</a:t>
                      </a: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명</a:t>
                      </a: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)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sg_nm</a:t>
                      </a:r>
                      <a:endParaRPr lang="en-US" altLang="ko-KR" sz="900" kern="12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dg1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소싱그룹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aseline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sg_nm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dg1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코드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sg_cd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정렬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sort_ord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dg1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평가대상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eval_targ_yn</a:t>
                      </a:r>
                      <a:endParaRPr lang="ko-KR" altLang="en-US" sz="900" kern="12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baseline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공통코드</a:t>
                      </a:r>
                      <a:r>
                        <a:rPr lang="ko-KR" altLang="en-US" sz="8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R012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dg1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평가자등록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evaltr_yn</a:t>
                      </a:r>
                      <a:endParaRPr lang="ko-KR" altLang="en-US" sz="900" kern="12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공통코드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R013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담당자 수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cntr_cnt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정의서갱신일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mod_dt</a:t>
                      </a:r>
                      <a:endParaRPr lang="ko-KR" altLang="en-US" sz="900" kern="12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Date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YYYY/MM/DD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dg1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Profile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갱신일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prof_mod_dt</a:t>
                      </a:r>
                      <a:endParaRPr lang="ko-KR" altLang="en-US" sz="900" kern="12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Text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Date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YYYY/MM/DD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dg1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비고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rem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Text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df2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소싱그룹코드</a:t>
                      </a:r>
                      <a:endParaRPr lang="en-US" altLang="ko-KR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sg_cd</a:t>
                      </a:r>
                      <a:endParaRPr lang="en-US" altLang="ko-KR" sz="900" kern="12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 일 경우 수정가능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df2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평가대상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eval_targ_yn</a:t>
                      </a:r>
                      <a:endParaRPr lang="ko-KR" altLang="en-US" sz="900" kern="12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box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Object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 일 경우 수정가능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df2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소싱그룹명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sg_oper_nm</a:t>
                      </a: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</a:t>
                      </a:r>
                      <a:r>
                        <a:rPr lang="en-US" altLang="ko-KR" sz="8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 일 경우 </a:t>
                      </a:r>
                      <a:r>
                        <a:rPr lang="ko-KR" altLang="en-US" sz="800" kern="1200" baseline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수정가능</a:t>
                      </a:r>
                      <a:endParaRPr lang="en-US" altLang="ko-KR" sz="800" kern="1200" baseline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df2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소싱그룹표준명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sg_std_nm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readOnly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=‘true’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df2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소싱그룹표준영문명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sg_std_en_nm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readOnly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=‘true’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df2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소싱그룹분류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sg_path</a:t>
                      </a:r>
                      <a:endParaRPr lang="ko-KR" altLang="en-US" sz="900" kern="12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read only (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일경우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보이지 않는다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df2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평가그룹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eg_nm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df2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소싱그룹정의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rem</a:t>
                      </a:r>
                      <a:endParaRPr lang="ko-KR" altLang="en-US" sz="900" kern="12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Text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 일 경우 수정가능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df2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첨부파일 </a:t>
                      </a:r>
                      <a:r>
                        <a:rPr lang="ko-KR" altLang="en-US" sz="900" baseline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그룹번호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att_no</a:t>
                      </a:r>
                      <a:endParaRPr lang="ko-KR" altLang="en-US" sz="900" kern="12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cc-upload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Object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245304"/>
              </p:ext>
            </p:extLst>
          </p:nvPr>
        </p:nvGraphicFramePr>
        <p:xfrm>
          <a:off x="352425" y="246063"/>
          <a:ext cx="9201151" cy="630237"/>
        </p:xfrm>
        <a:graphic>
          <a:graphicData uri="http://schemas.openxmlformats.org/drawingml/2006/table">
            <a:tbl>
              <a:tblPr/>
              <a:tblGrid>
                <a:gridCol w="1169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57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7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8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화면경로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 제출자 작성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사용자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1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화면개요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신규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소싱그룹을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추가하거나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소싱그룹정보를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수정한다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(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소싱그룹관리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90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447431"/>
              </p:ext>
            </p:extLst>
          </p:nvPr>
        </p:nvGraphicFramePr>
        <p:xfrm>
          <a:off x="352425" y="1116013"/>
          <a:ext cx="9201151" cy="4852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65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78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36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6814">
                  <a:extLst>
                    <a:ext uri="{9D8B030D-6E8A-4147-A177-3AD203B41FA5}">
                      <a16:colId xmlns:a16="http://schemas.microsoft.com/office/drawing/2014/main" xmlns="" val="3900844298"/>
                    </a:ext>
                  </a:extLst>
                </a:gridCol>
                <a:gridCol w="9225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82620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5587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UI Field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및 속성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5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그룹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Field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명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Bind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명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Type</a:t>
                      </a:r>
                      <a:endParaRPr lang="ko-KR" altLang="en-US" sz="900" kern="12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Data Type</a:t>
                      </a:r>
                      <a:endParaRPr lang="ko-KR" altLang="en-US" sz="900" kern="12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필수</a:t>
                      </a:r>
                      <a:endParaRPr lang="ko-KR" altLang="en-US" sz="900" kern="12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정렬</a:t>
                      </a:r>
                      <a:endParaRPr lang="ko-KR" altLang="en-US" sz="900" kern="12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lang="ko-KR" altLang="en-US" sz="900" kern="12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dg2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chr_id</a:t>
                      </a:r>
                      <a:endParaRPr lang="ko-KR" altLang="en-US" sz="900" kern="12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dg2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담당자명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chr_nm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dg2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부서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dept_nm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baseline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dg2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대표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rep_yn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box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Y/N</a:t>
                      </a:r>
                      <a:r>
                        <a:rPr lang="ko-KR" altLang="en-US" sz="8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으로 저장 한다</a:t>
                      </a:r>
                      <a:r>
                        <a:rPr lang="en-US" altLang="ko-KR" sz="8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8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대표담당자는 그룹별 한명만 지정가능하다</a:t>
                      </a:r>
                      <a:r>
                        <a:rPr lang="en-US" altLang="ko-KR" sz="8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dg2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evaltr_yn</a:t>
                      </a:r>
                      <a:endParaRPr lang="ko-KR" altLang="en-US" sz="900" kern="12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box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Y/N</a:t>
                      </a:r>
                      <a:r>
                        <a:rPr lang="ko-KR" altLang="en-US" sz="8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으로 저장 한다</a:t>
                      </a:r>
                      <a:r>
                        <a:rPr lang="en-US" altLang="ko-KR" sz="8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dg2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생성일자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reg_dt</a:t>
                      </a:r>
                      <a:endParaRPr lang="ko-KR" altLang="en-US" sz="900" kern="12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Date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YYYY/MM/DD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dg2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수정일자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mod_dt</a:t>
                      </a:r>
                      <a:endParaRPr lang="ko-KR" altLang="en-US" sz="900" kern="12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Date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YYYY/MM/DD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df3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회사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comp_cd</a:t>
                      </a:r>
                      <a:endParaRPr lang="ko-KR" altLang="en-US" sz="900" kern="12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Date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getAllCompanyList.do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호출하여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코드성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데이터로 관리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df3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부서명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dept_nm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Text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Date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df3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usr_id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baseline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df3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이름</a:t>
                      </a:r>
                      <a:endParaRPr lang="en-US" altLang="ko-KR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usr_nm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dg3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회사코드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comp_cd</a:t>
                      </a:r>
                      <a:endParaRPr lang="ko-KR" altLang="en-US" sz="900" kern="12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dg3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회사명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comp_nm</a:t>
                      </a:r>
                      <a:endParaRPr lang="ko-KR" altLang="en-US" sz="900" kern="12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baseline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dg3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usr_id</a:t>
                      </a:r>
                      <a:endParaRPr lang="ko-KR" altLang="en-US" sz="900" kern="12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baseline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dg3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usr_nm</a:t>
                      </a:r>
                      <a:endParaRPr lang="ko-KR" altLang="en-US" sz="900" kern="12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baseline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dg3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부서코드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dept_cd</a:t>
                      </a:r>
                      <a:endParaRPr lang="ko-KR" altLang="en-US" sz="900" kern="12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baseline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dg3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부서명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dept_nm</a:t>
                      </a:r>
                      <a:endParaRPr lang="ko-KR" altLang="en-US" sz="900" kern="12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baseline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kern="12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313935"/>
              </p:ext>
            </p:extLst>
          </p:nvPr>
        </p:nvGraphicFramePr>
        <p:xfrm>
          <a:off x="352425" y="246063"/>
          <a:ext cx="9201151" cy="754062"/>
        </p:xfrm>
        <a:graphic>
          <a:graphicData uri="http://schemas.openxmlformats.org/drawingml/2006/table">
            <a:tbl>
              <a:tblPr/>
              <a:tblGrid>
                <a:gridCol w="1169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57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7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8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화면경로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 제출자 작성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사용자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화면개요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소싱그룹별로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담당자를 추가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삭제하고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대표담당자여부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평가담당자여부를 지정한다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236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208855"/>
              </p:ext>
            </p:extLst>
          </p:nvPr>
        </p:nvGraphicFramePr>
        <p:xfrm>
          <a:off x="352423" y="2651124"/>
          <a:ext cx="9201010" cy="1892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4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10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01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96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887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9407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5587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관련 </a:t>
                      </a: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DB Table </a:t>
                      </a: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정보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5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Table Name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R( Read)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C( Create)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U(Update)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D ( Delete )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Description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ESKRQHD</a:t>
                      </a:r>
                      <a:endParaRPr lang="ko-KR" altLang="en-US" sz="900" kern="12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○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○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○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○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None/>
                      </a:pP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입찰공고헤더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ESKRQDT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○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○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○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○</a:t>
                      </a:r>
                      <a:endParaRPr lang="en-US" altLang="ko-KR" sz="900" kern="1200" baseline="0" smtClean="0">
                        <a:solidFill>
                          <a:schemeClr val="dk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kern="1200" baseline="0" smtClean="0">
                          <a:solidFill>
                            <a:schemeClr val="dk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입찰공고디테일</a:t>
                      </a:r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smtClean="0">
                          <a:solidFill>
                            <a:schemeClr val="dk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품목</a:t>
                      </a:r>
                      <a:r>
                        <a:rPr lang="en-US" altLang="ko-KR" sz="900" kern="1200" baseline="0" smtClean="0">
                          <a:solidFill>
                            <a:schemeClr val="dk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smtClean="0">
                        <a:solidFill>
                          <a:schemeClr val="dk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900" kern="1200" baseline="0" smtClean="0">
                        <a:solidFill>
                          <a:schemeClr val="dk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smtClean="0">
                        <a:solidFill>
                          <a:schemeClr val="dk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900" kern="1200" baseline="0" smtClean="0">
                        <a:solidFill>
                          <a:schemeClr val="dk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12685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smtClean="0">
                        <a:solidFill>
                          <a:schemeClr val="dk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900" kern="1200" baseline="0" smtClean="0">
                        <a:solidFill>
                          <a:schemeClr val="dk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40071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smtClean="0">
                        <a:solidFill>
                          <a:schemeClr val="dk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900" kern="1200" baseline="0" smtClean="0">
                        <a:solidFill>
                          <a:schemeClr val="dk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70557828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75098"/>
              </p:ext>
            </p:extLst>
          </p:nvPr>
        </p:nvGraphicFramePr>
        <p:xfrm>
          <a:off x="352423" y="1108075"/>
          <a:ext cx="9201150" cy="143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767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558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UI Source </a:t>
                      </a: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정보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5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UI Source Path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Description</a:t>
                      </a:r>
                      <a:endParaRPr lang="ko-KR" altLang="en-US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832419"/>
              </p:ext>
            </p:extLst>
          </p:nvPr>
        </p:nvGraphicFramePr>
        <p:xfrm>
          <a:off x="352425" y="246063"/>
          <a:ext cx="9201151" cy="754062"/>
        </p:xfrm>
        <a:graphic>
          <a:graphicData uri="http://schemas.openxmlformats.org/drawingml/2006/table">
            <a:tbl>
              <a:tblPr/>
              <a:tblGrid>
                <a:gridCol w="1169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57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7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8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화면경로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 제출자 작성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사용자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화면개요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527460" y="3152912"/>
            <a:ext cx="331999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pPr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sz="3200" kern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과제 제출자 작성</a:t>
            </a:r>
            <a:endParaRPr kumimoji="0" lang="en-US" altLang="ko-KR" sz="3200" kern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40774" y="1633461"/>
            <a:ext cx="331999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pPr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sz="3200" kern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과제 제출자 작성</a:t>
            </a:r>
            <a:endParaRPr kumimoji="0" lang="en-US" altLang="ko-KR" sz="3200" kern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919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494980"/>
              </p:ext>
            </p:extLst>
          </p:nvPr>
        </p:nvGraphicFramePr>
        <p:xfrm>
          <a:off x="352425" y="1103313"/>
          <a:ext cx="9191625" cy="4252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116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892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871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Event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Controller Method</a:t>
                      </a:r>
                      <a:endParaRPr lang="ko-KR" altLang="en-US" sz="900" b="1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Processing Logic (</a:t>
                      </a:r>
                      <a:r>
                        <a:rPr lang="ko-KR" altLang="en-US" sz="900" baseline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처리로직</a:t>
                      </a: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)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8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ServiceImpl</a:t>
                      </a:r>
                      <a:r>
                        <a:rPr lang="en-US" altLang="ko-KR" sz="900" b="1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 Method</a:t>
                      </a:r>
                      <a:endParaRPr lang="ko-KR" altLang="en-US" sz="900" b="1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8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SQL ID</a:t>
                      </a:r>
                      <a:endParaRPr lang="ko-KR" altLang="en-US" sz="900" b="1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872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1. </a:t>
                      </a: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조회 </a:t>
                      </a: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900" baseline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Btn</a:t>
                      </a: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)</a:t>
                      </a:r>
                      <a:endParaRPr lang="ko-KR" altLang="en-US" sz="9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 baseline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publicpro.bid.BidController.searchBid</a:t>
                      </a:r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()</a:t>
                      </a:r>
                      <a:endParaRPr lang="ko-KR" altLang="en-US" sz="900" kern="12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관련테이블</a:t>
                      </a: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: ESKRQHD, ESKRQDT, ESKBDTM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위 테이블 기준으로</a:t>
                      </a: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본인의 </a:t>
                      </a:r>
                      <a:r>
                        <a:rPr lang="ko-KR" altLang="en-US" sz="900" baseline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구매그룹의</a:t>
                      </a: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공고내역만</a:t>
                      </a: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 조회한다</a:t>
                      </a: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.</a:t>
                      </a:r>
                      <a:endParaRPr lang="en-US" altLang="ko-KR" sz="900" b="1" baseline="0" smtClean="0">
                        <a:solidFill>
                          <a:srgbClr val="FF0000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87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publicpro.bid.BidService.searchBid</a:t>
                      </a:r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(Map)</a:t>
                      </a:r>
                      <a:endParaRPr lang="ko-KR" altLang="en-US" sz="900" kern="12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1636580"/>
                  </a:ext>
                </a:extLst>
              </a:tr>
              <a:tr h="1387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resources/</a:t>
                      </a:r>
                      <a:r>
                        <a:rPr lang="en-US" altLang="ko-KR" sz="900" kern="1200" baseline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smartsuit</a:t>
                      </a:r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/mappers/</a:t>
                      </a:r>
                      <a:r>
                        <a:rPr lang="en-US" altLang="ko-KR" sz="900" kern="1200" baseline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publicpro</a:t>
                      </a:r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/rfx.xml</a:t>
                      </a:r>
                    </a:p>
                    <a:p>
                      <a:pPr latinLnBrk="1"/>
                      <a:r>
                        <a:rPr lang="en-US" altLang="ko-KR" sz="900" kern="1200" baseline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searchRfxList</a:t>
                      </a:r>
                      <a:endParaRPr lang="ko-KR" altLang="en-US" sz="900" kern="12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3219931"/>
                  </a:ext>
                </a:extLst>
              </a:tr>
              <a:tr h="138723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87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8723">
                <a:tc vMerge="1"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52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52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9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26911"/>
              </p:ext>
            </p:extLst>
          </p:nvPr>
        </p:nvGraphicFramePr>
        <p:xfrm>
          <a:off x="352425" y="246063"/>
          <a:ext cx="9201151" cy="754062"/>
        </p:xfrm>
        <a:graphic>
          <a:graphicData uri="http://schemas.openxmlformats.org/drawingml/2006/table">
            <a:tbl>
              <a:tblPr/>
              <a:tblGrid>
                <a:gridCol w="1169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57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7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8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화면경로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 제출자 작성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사용자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화면개요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568403" y="3227974"/>
            <a:ext cx="269591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pPr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sz="2400" kern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과제 제출자 작성</a:t>
            </a:r>
            <a:endParaRPr kumimoji="0" lang="en-US" altLang="ko-KR" sz="2400" kern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cmpsbBGqU46Fdo5ffrkZ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ZRyhUsG8yCO3HMvdJIRw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cmpsbBGqU46Fdo5ffrkZ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ZRyhUsG8yCO3HMvdJIRwU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fvERHROEvLRjc7JhHjrb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fvERHROEvLRjc7JhHjrb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fvERHROEvLRjc7JhHjrb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fvERHROEvLRjc7JhHjrbL"/>
</p:tagLst>
</file>

<file path=ppt/theme/theme1.xml><?xml version="1.0" encoding="utf-8"?>
<a:theme xmlns:a="http://schemas.openxmlformats.org/drawingml/2006/main" name="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22appen">
      <a:majorFont>
        <a:latin typeface="돋움체"/>
        <a:ea typeface="돋움체"/>
        <a:cs typeface=""/>
      </a:majorFont>
      <a:minorFont>
        <a:latin typeface="Arial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CCECFF">
                <a:gamma/>
                <a:tint val="0"/>
                <a:invGamma/>
              </a:srgbClr>
            </a:gs>
            <a:gs pos="100000">
              <a:srgbClr val="CCECFF"/>
            </a:gs>
          </a:gsLst>
          <a:lin ang="2700000" scaled="1"/>
        </a:gra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돋움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CCECFF">
                <a:gamma/>
                <a:tint val="0"/>
                <a:invGamma/>
              </a:srgbClr>
            </a:gs>
            <a:gs pos="100000">
              <a:srgbClr val="CCECFF"/>
            </a:gs>
          </a:gsLst>
          <a:lin ang="2700000" scaled="1"/>
        </a:gra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돋움체" pitchFamily="49" charset="-127"/>
          </a:defRPr>
        </a:defPPr>
      </a:lstStyle>
    </a:lnDef>
  </a:objectDefaults>
  <a:extraClrSchemeLst>
    <a:extraClrScheme>
      <a:clrScheme name="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c:\users\produc~1\posco\it\822appen.ppt</Template>
  <TotalTime>1097661810</TotalTime>
  <Pages>1</Pages>
  <Words>925</Words>
  <Application>Microsoft Office PowerPoint</Application>
  <PresentationFormat>A4 용지(210x297mm)</PresentationFormat>
  <Paragraphs>457</Paragraphs>
  <Slides>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822appen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김광섭</dc:creator>
  <cp:lastModifiedBy>Admin</cp:lastModifiedBy>
  <cp:revision>2066</cp:revision>
  <cp:lastPrinted>2016-01-29T04:25:33Z</cp:lastPrinted>
  <dcterms:created xsi:type="dcterms:W3CDTF">1997-03-11T00:55:36Z</dcterms:created>
  <dcterms:modified xsi:type="dcterms:W3CDTF">2020-04-10T01:56:50Z</dcterms:modified>
</cp:coreProperties>
</file>