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789" r:id="rId2"/>
    <p:sldId id="790" r:id="rId3"/>
    <p:sldId id="894" r:id="rId4"/>
    <p:sldId id="955" r:id="rId5"/>
    <p:sldId id="956" r:id="rId6"/>
    <p:sldId id="953" r:id="rId7"/>
    <p:sldId id="957" r:id="rId8"/>
    <p:sldId id="941" r:id="rId9"/>
    <p:sldId id="895" r:id="rId10"/>
  </p:sldIdLst>
  <p:sldSz cx="9906000" cy="6858000" type="A4"/>
  <p:notesSz cx="6735763" cy="9866313"/>
  <p:kinsoku lang="ko-KR" invalStChars="、。，．：；？！’”）〕］｝〉》」』】°′″℃￠％!%),.:;?]}" invalEndChars="‘“（〔［｛〈《「『【￥＄\￦￡"/>
  <p:defaultTextStyle>
    <a:defPPr>
      <a:defRPr lang="ko-KR"/>
    </a:defPPr>
    <a:lvl1pPr algn="ctr" rtl="0" eaLnBrk="0" fontAlgn="t" hangingPunct="0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1pPr>
    <a:lvl2pPr marL="457200" algn="ctr" rtl="0" eaLnBrk="0" fontAlgn="t" hangingPunct="0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2pPr>
    <a:lvl3pPr marL="914400" algn="ctr" rtl="0" eaLnBrk="0" fontAlgn="t" hangingPunct="0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3pPr>
    <a:lvl4pPr marL="1371600" algn="ctr" rtl="0" eaLnBrk="0" fontAlgn="t" hangingPunct="0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4pPr>
    <a:lvl5pPr marL="1828800" algn="ctr" rtl="0" eaLnBrk="0" fontAlgn="t" hangingPunct="0">
      <a:spcBef>
        <a:spcPct val="50000"/>
      </a:spcBef>
      <a:spcAft>
        <a:spcPct val="0"/>
      </a:spcAft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Arial" panose="020B0604020202020204" pitchFamily="34" charset="0"/>
        <a:ea typeface="돋움체" panose="020B0609000101010101" pitchFamily="49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orient="horz" pos="4153">
          <p15:clr>
            <a:srgbClr val="A4A3A4"/>
          </p15:clr>
        </p15:guide>
        <p15:guide id="3" orient="horz" pos="4311">
          <p15:clr>
            <a:srgbClr val="A4A3A4"/>
          </p15:clr>
        </p15:guide>
        <p15:guide id="4" orient="horz" pos="4210">
          <p15:clr>
            <a:srgbClr val="A4A3A4"/>
          </p15:clr>
        </p15:guide>
        <p15:guide id="5" orient="horz" pos="1427">
          <p15:clr>
            <a:srgbClr val="A4A3A4"/>
          </p15:clr>
        </p15:guide>
        <p15:guide id="6" orient="horz" pos="889">
          <p15:clr>
            <a:srgbClr val="A4A3A4"/>
          </p15:clr>
        </p15:guide>
        <p15:guide id="7" orient="horz" pos="475">
          <p15:clr>
            <a:srgbClr val="A4A3A4"/>
          </p15:clr>
        </p15:guide>
        <p15:guide id="8" pos="6033">
          <p15:clr>
            <a:srgbClr val="A4A3A4"/>
          </p15:clr>
        </p15:guide>
        <p15:guide id="9" pos="775">
          <p15:clr>
            <a:srgbClr val="A4A3A4"/>
          </p15:clr>
        </p15:guide>
        <p15:guide id="10" pos="5548">
          <p15:clr>
            <a:srgbClr val="A4A3A4"/>
          </p15:clr>
        </p15:guide>
        <p15:guide id="11" pos="3126">
          <p15:clr>
            <a:srgbClr val="A4A3A4"/>
          </p15:clr>
        </p15:guide>
        <p15:guide id="12" pos="5914">
          <p15:clr>
            <a:srgbClr val="A4A3A4"/>
          </p15:clr>
        </p15:guide>
        <p15:guide id="13" pos="6047">
          <p15:clr>
            <a:srgbClr val="A4A3A4"/>
          </p15:clr>
        </p15:guide>
        <p15:guide id="14" pos="328">
          <p15:clr>
            <a:srgbClr val="A4A3A4"/>
          </p15:clr>
        </p15:guide>
        <p15:guide id="15" pos="9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8" userDrawn="1">
          <p15:clr>
            <a:srgbClr val="A4A3A4"/>
          </p15:clr>
        </p15:guide>
        <p15:guide id="2" pos="212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B2B2B2"/>
    <a:srgbClr val="FFFF00"/>
    <a:srgbClr val="CC6600"/>
    <a:srgbClr val="99CCFF"/>
    <a:srgbClr val="66FFFF"/>
    <a:srgbClr val="CCECFF"/>
    <a:srgbClr val="3F3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3" autoAdjust="0"/>
    <p:restoredTop sz="99758" autoAdjust="0"/>
  </p:normalViewPr>
  <p:slideViewPr>
    <p:cSldViewPr snapToGrid="0">
      <p:cViewPr>
        <p:scale>
          <a:sx n="110" d="100"/>
          <a:sy n="110" d="100"/>
        </p:scale>
        <p:origin x="-1572" y="-330"/>
      </p:cViewPr>
      <p:guideLst>
        <p:guide orient="horz"/>
        <p:guide orient="horz" pos="4153"/>
        <p:guide orient="horz" pos="4311"/>
        <p:guide orient="horz" pos="4210"/>
        <p:guide orient="horz" pos="1427"/>
        <p:guide orient="horz" pos="889"/>
        <p:guide orient="horz" pos="475"/>
        <p:guide pos="6033"/>
        <p:guide pos="775"/>
        <p:guide pos="5548"/>
        <p:guide pos="3126"/>
        <p:guide pos="5914"/>
        <p:guide pos="6047"/>
        <p:guide pos="328"/>
        <p:guide pos="996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32"/>
    </p:cViewPr>
  </p:sorterViewPr>
  <p:notesViewPr>
    <p:cSldViewPr snapToGrid="0">
      <p:cViewPr varScale="1">
        <p:scale>
          <a:sx n="77" d="100"/>
          <a:sy n="77" d="100"/>
        </p:scale>
        <p:origin x="-3378" y="-108"/>
      </p:cViewPr>
      <p:guideLst>
        <p:guide orient="horz" pos="3108"/>
        <p:guide pos="212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219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7966"/>
            <a:ext cx="4938713" cy="41531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772" tIns="44591" rIns="90772" bIns="445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2083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860425"/>
            <a:ext cx="4995863" cy="3457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14800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4713" y="860425"/>
            <a:ext cx="4994275" cy="3457575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76058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6730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6730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6730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2976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29766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3658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1038" y="758825"/>
            <a:ext cx="5357812" cy="3709988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695902"/>
            <a:ext cx="4906962" cy="446737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363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9591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50097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3088" y="1511300"/>
            <a:ext cx="4262437" cy="4448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87925" y="1511300"/>
            <a:ext cx="4264025" cy="4448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711248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18129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523875"/>
            <a:ext cx="8678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  <a:br>
              <a:rPr lang="ko-KR" altLang="en-US" smtClean="0"/>
            </a:br>
            <a:endParaRPr lang="ko-KR" altLang="en-US" smtClean="0"/>
          </a:p>
        </p:txBody>
      </p:sp>
      <p:sp>
        <p:nvSpPr>
          <p:cNvPr id="1027" name="Rectangle 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3088" y="1511300"/>
            <a:ext cx="8678862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2" name="Rectangle 84"/>
          <p:cNvSpPr>
            <a:spLocks noChangeArrowheads="1"/>
          </p:cNvSpPr>
          <p:nvPr userDrawn="1"/>
        </p:nvSpPr>
        <p:spPr bwMode="auto">
          <a:xfrm>
            <a:off x="4597400" y="6578600"/>
            <a:ext cx="1087438" cy="273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fld id="{73F05A63-9356-4693-8DE3-83F8AF031875}" type="slidenum">
              <a:rPr kumimoji="0" lang="ko-KR" altLang="en-GB">
                <a:solidFill>
                  <a:srgbClr val="FF7A00"/>
                </a:solidFill>
                <a:ea typeface="굴림" panose="020B0600000101010101" pitchFamily="50" charset="-127"/>
              </a:rPr>
              <a:pPr/>
              <a:t>‹#›</a:t>
            </a:fld>
            <a:endParaRPr kumimoji="0" lang="en-GB" altLang="ko-KR">
              <a:solidFill>
                <a:srgbClr val="FF7A00"/>
              </a:solidFill>
              <a:ea typeface="굴림" panose="020B0600000101010101" pitchFamily="50" charset="-127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25" y="6648745"/>
            <a:ext cx="781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5" r:id="rId2"/>
    <p:sldLayoutId id="2147483966" r:id="rId3"/>
    <p:sldLayoutId id="2147483967" r:id="rId4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돋움체" pitchFamily="49" charset="-127"/>
          <a:ea typeface="돋움체" pitchFamily="49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돋움체" pitchFamily="49" charset="-127"/>
          <a:ea typeface="돋움체" pitchFamily="49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돋움체" pitchFamily="49" charset="-127"/>
          <a:ea typeface="돋움체" pitchFamily="49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돋움체" pitchFamily="49" charset="-127"/>
          <a:ea typeface="돋움체" pitchFamily="49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돋움체" pitchFamily="49" charset="-127"/>
          <a:ea typeface="돋움체" pitchFamily="49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돋움체" pitchFamily="49" charset="-127"/>
          <a:ea typeface="돋움체" pitchFamily="49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돋움체" pitchFamily="49" charset="-127"/>
          <a:ea typeface="돋움체" pitchFamily="49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돋움체" pitchFamily="49" charset="-127"/>
          <a:ea typeface="돋움체" pitchFamily="49" charset="-127"/>
        </a:defRPr>
      </a:lvl9pPr>
    </p:titleStyle>
    <p:bodyStyle>
      <a:lvl1pPr marL="117475" indent="-117475" algn="l" rtl="0" eaLnBrk="0" fontAlgn="base" hangingPunct="0">
        <a:spcBef>
          <a:spcPts val="1700"/>
        </a:spcBef>
        <a:spcAft>
          <a:spcPct val="0"/>
        </a:spcAft>
        <a:buSzPct val="120000"/>
        <a:buFont typeface="Wingdings" panose="05000000000000000000" pitchFamily="2" charset="2"/>
        <a:buChar char="§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223838" indent="-95250" algn="l" rtl="0" eaLnBrk="0" fontAlgn="base" hangingPunct="0">
        <a:spcBef>
          <a:spcPts val="200"/>
        </a:spcBef>
        <a:spcAft>
          <a:spcPct val="0"/>
        </a:spcAft>
        <a:buSzPct val="120000"/>
        <a:buChar char="•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2pPr>
      <a:lvl3pPr marL="365125" indent="-122238" algn="l" rtl="0" eaLnBrk="0" fontAlgn="base" hangingPunct="0">
        <a:spcBef>
          <a:spcPts val="200"/>
        </a:spcBef>
        <a:spcAft>
          <a:spcPct val="0"/>
        </a:spcAft>
        <a:buSzPct val="120000"/>
        <a:buChar char="-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3pPr>
      <a:lvl4pPr marL="471488" indent="-87313" algn="l" rtl="0" eaLnBrk="0" fontAlgn="base" hangingPunct="0">
        <a:spcBef>
          <a:spcPts val="200"/>
        </a:spcBef>
        <a:spcAft>
          <a:spcPct val="0"/>
        </a:spcAft>
        <a:buClr>
          <a:schemeClr val="tx1"/>
        </a:buClr>
        <a:buSzPct val="120000"/>
        <a:buChar char="·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ChangeArrowheads="1"/>
          </p:cNvSpPr>
          <p:nvPr/>
        </p:nvSpPr>
        <p:spPr bwMode="auto">
          <a:xfrm>
            <a:off x="2794000" y="1592263"/>
            <a:ext cx="619125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pPr algn="r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 및 명세서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EMRO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Edu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모듈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평가 항목 관리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Version 1.0</a:t>
            </a:r>
            <a:b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ko-KR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Picture 2" descr="E:\! WORK\04.디자인DB관리\041.엠로로고\ecosystem_emro\emro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311" y="5914127"/>
            <a:ext cx="1976438" cy="55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8"/>
          <p:cNvSpPr txBox="1">
            <a:spLocks noChangeArrowheads="1"/>
          </p:cNvSpPr>
          <p:nvPr/>
        </p:nvSpPr>
        <p:spPr bwMode="auto">
          <a:xfrm>
            <a:off x="3803650" y="1111250"/>
            <a:ext cx="2305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kumimoji="0"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사 용 권 한</a:t>
            </a:r>
          </a:p>
        </p:txBody>
      </p:sp>
      <p:graphicFrame>
        <p:nvGraphicFramePr>
          <p:cNvPr id="12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92117"/>
              </p:ext>
            </p:extLst>
          </p:nvPr>
        </p:nvGraphicFramePr>
        <p:xfrm>
          <a:off x="1808163" y="4619625"/>
          <a:ext cx="6264275" cy="1450973"/>
        </p:xfrm>
        <a:graphic>
          <a:graphicData uri="http://schemas.openxmlformats.org/drawingml/2006/table">
            <a:tbl>
              <a:tblPr/>
              <a:tblGrid>
                <a:gridCol w="832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941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88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88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466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66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66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2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1.0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52750" marR="5275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신규 제정</a:t>
                      </a:r>
                    </a:p>
                  </a:txBody>
                  <a:tcPr marL="52750" marR="5275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황호진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52750" marR="5275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2017-03-13</a:t>
                      </a:r>
                      <a:endParaRPr lang="ko-KR" sz="10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52750" marR="5275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66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제.개정 내용</a:t>
                      </a: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marL="70333" marR="70333" marT="71126" marB="71126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131" name="Text Box 31"/>
          <p:cNvSpPr txBox="1">
            <a:spLocks noChangeArrowheads="1"/>
          </p:cNvSpPr>
          <p:nvPr/>
        </p:nvSpPr>
        <p:spPr bwMode="auto">
          <a:xfrm>
            <a:off x="1308100" y="1806575"/>
            <a:ext cx="6553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승인자  : 			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일자 : </a:t>
            </a:r>
          </a:p>
        </p:txBody>
      </p:sp>
      <p:sp>
        <p:nvSpPr>
          <p:cNvPr id="4132" name="Text Box 28"/>
          <p:cNvSpPr txBox="1">
            <a:spLocks noChangeArrowheads="1"/>
          </p:cNvSpPr>
          <p:nvPr/>
        </p:nvSpPr>
        <p:spPr bwMode="auto">
          <a:xfrm>
            <a:off x="1765300" y="1452563"/>
            <a:ext cx="15351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Approval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3" name="Text Box 28"/>
          <p:cNvSpPr txBox="1">
            <a:spLocks noChangeArrowheads="1"/>
          </p:cNvSpPr>
          <p:nvPr/>
        </p:nvSpPr>
        <p:spPr bwMode="auto">
          <a:xfrm>
            <a:off x="1765300" y="2747963"/>
            <a:ext cx="15351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수행사 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Approval</a:t>
            </a:r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34" name="Text Box 33"/>
          <p:cNvSpPr txBox="1">
            <a:spLocks noChangeArrowheads="1"/>
          </p:cNvSpPr>
          <p:nvPr/>
        </p:nvSpPr>
        <p:spPr bwMode="auto">
          <a:xfrm>
            <a:off x="1308100" y="2325688"/>
            <a:ext cx="65516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검토자  :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           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일자 :</a:t>
            </a:r>
          </a:p>
        </p:txBody>
      </p:sp>
      <p:grpSp>
        <p:nvGrpSpPr>
          <p:cNvPr id="4135" name="그룹 14"/>
          <p:cNvGrpSpPr>
            <a:grpSpLocks/>
          </p:cNvGrpSpPr>
          <p:nvPr/>
        </p:nvGrpSpPr>
        <p:grpSpPr bwMode="auto">
          <a:xfrm>
            <a:off x="1846263" y="1776413"/>
            <a:ext cx="6191250" cy="1882775"/>
            <a:chOff x="569913" y="2354263"/>
            <a:chExt cx="6553200" cy="1882542"/>
          </a:xfrm>
        </p:grpSpPr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569913" y="2354263"/>
              <a:ext cx="65532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5344" tIns="52673" rIns="105344" bIns="52673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569913" y="2903470"/>
              <a:ext cx="65532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5344" tIns="52673" rIns="105344" bIns="52673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569913" y="3687598"/>
              <a:ext cx="65532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5344" tIns="52673" rIns="105344" bIns="52673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>
              <a:off x="569913" y="4236805"/>
              <a:ext cx="655320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105344" tIns="52673" rIns="105344" bIns="52673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</p:grpSp>
      <p:sp>
        <p:nvSpPr>
          <p:cNvPr id="4136" name="Text Box 28"/>
          <p:cNvSpPr txBox="1">
            <a:spLocks noChangeArrowheads="1"/>
          </p:cNvSpPr>
          <p:nvPr/>
        </p:nvSpPr>
        <p:spPr bwMode="auto">
          <a:xfrm>
            <a:off x="3798888" y="4183063"/>
            <a:ext cx="2305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kumimoji="0"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kumimoji="0"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개정 이력</a:t>
            </a:r>
          </a:p>
        </p:txBody>
      </p:sp>
      <p:sp>
        <p:nvSpPr>
          <p:cNvPr id="4141" name="Text Box 31"/>
          <p:cNvSpPr txBox="1">
            <a:spLocks noChangeArrowheads="1"/>
          </p:cNvSpPr>
          <p:nvPr/>
        </p:nvSpPr>
        <p:spPr bwMode="auto">
          <a:xfrm>
            <a:off x="1279525" y="3140075"/>
            <a:ext cx="6553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승인자  : 	 		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일자 : </a:t>
            </a:r>
          </a:p>
        </p:txBody>
      </p:sp>
      <p:sp>
        <p:nvSpPr>
          <p:cNvPr id="4142" name="Text Box 33"/>
          <p:cNvSpPr txBox="1">
            <a:spLocks noChangeArrowheads="1"/>
          </p:cNvSpPr>
          <p:nvPr/>
        </p:nvSpPr>
        <p:spPr bwMode="auto">
          <a:xfrm>
            <a:off x="1279525" y="3659188"/>
            <a:ext cx="655161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44" tIns="52673" rIns="105344" bIns="52673">
            <a:spAutoFit/>
          </a:bodyPr>
          <a:lstStyle>
            <a:lvl1pPr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1pPr>
            <a:lvl2pPr marL="742950" indent="-28575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2pPr>
            <a:lvl3pPr marL="11430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3pPr>
            <a:lvl4pPr marL="16002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4pPr>
            <a:lvl5pPr marL="2057400" indent="-228600"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돋움체" panose="020B0609000101010101" pitchFamily="49" charset="-127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검토자  :      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김광섭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              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일자 :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24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6336475"/>
              </p:ext>
            </p:extLst>
          </p:nvPr>
        </p:nvGraphicFramePr>
        <p:xfrm>
          <a:off x="358775" y="1112838"/>
          <a:ext cx="9166225" cy="5620707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08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5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화 면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화면 명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평가항목목록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주요 처리 사항 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257">
                <a:tc gridSpan="4">
                  <a:txBody>
                    <a:bodyPr/>
                    <a:lstStyle/>
                    <a:p>
                      <a:pPr marL="457200" marR="0" lvl="0" indent="-457200" algn="just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71997" marB="71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1.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화면 개요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171450" marR="0" lvl="0" indent="-17145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등록된 평가 항목을 조회하는 화면 입니다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2.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주요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Event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조회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입력된 조회 조건에 따라 평가 항목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목록을 조회합니다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</a:p>
                    <a:p>
                      <a:pPr marL="468000" marR="0" lvl="1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SRM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운영단위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평가업무구분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평가종류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평가항목유형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확정여부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468000" marR="0" lvl="1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평가종류는 평가업무구분의 선택 값에 따라 동적으로 구성합니다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접기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펼치기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트리 데이터를 접고 펼칩니다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항목순서변경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하나의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내의 항목 간 정렬 순서를 변경합니다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한번에 하나의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내의 정렬 순서만 변경할 수 있도록 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항목군추가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레벨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데이터를 추가하기 위한 팝업을 호출합니다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항목추가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레벨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데이터를 추가합니다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버튼 클릭 시 평가항목등록 페이지로 전환합니다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복사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선택한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및 항목을 복사하여 새로운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및 항목을 생성합니다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선택한 항목만 복사가 되며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항목군을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선택하지 않고 항목만 선택 시 항목군도 함께 복사됩니다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삭제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또는 항목 데이터를 삭제합니다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여러 데이터를 선택하여 삭제할 수 있으며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선택 시 하위 항목도 일괄 삭제 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선택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및 항목을 선택할 수 있는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selection bar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입니다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레벨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선택 및 해제 시 하위 항목이 전체 선택 및 해제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평가항목명 클릭 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항목군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레벨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인 경우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팝업을 호출하고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평가항목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(2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레벨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인 경우 평가항목상세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페이지로 전환합니다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71997" marB="71997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2" y="1437218"/>
            <a:ext cx="6143580" cy="455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2163662" y="2482523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dg1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111860" y="1510207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4116556" y="1945318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4646027" y="1818496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5091530" y="1815480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4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492216" y="1810107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5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1775114" y="1544836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df1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18342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평가항목 관리자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각종 평가 유형에 대한 평가 항목 기준 정보를 관리하는 화면 입니다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 항목은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으로 구성된 계층구조의 데이터입니다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 bwMode="auto">
          <a:xfrm>
            <a:off x="5854033" y="1810107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6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151942" y="1818733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7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cxnSp>
        <p:nvCxnSpPr>
          <p:cNvPr id="6" name="꺾인 연결선 5"/>
          <p:cNvCxnSpPr>
            <a:stCxn id="24" idx="2"/>
            <a:endCxn id="26" idx="0"/>
          </p:cNvCxnSpPr>
          <p:nvPr/>
        </p:nvCxnSpPr>
        <p:spPr bwMode="auto">
          <a:xfrm rot="16200000" flipH="1">
            <a:off x="4350613" y="2881148"/>
            <a:ext cx="2176863" cy="474897"/>
          </a:xfrm>
          <a:prstGeom prst="bentConnector3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직사각형 35"/>
          <p:cNvSpPr/>
          <p:nvPr/>
        </p:nvSpPr>
        <p:spPr>
          <a:xfrm>
            <a:off x="730127" y="3270127"/>
            <a:ext cx="1321212" cy="22164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>
            <a:defPPr>
              <a:defRPr lang="ko-KR"/>
            </a:defPPr>
            <a:lvl1pPr algn="ctr" rtl="0" eaLnBrk="0" fontAlgn="t" hangingPunct="0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t" hangingPunct="0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t" hangingPunct="0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t" hangingPunct="0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t" hangingPunct="0">
              <a:spcBef>
                <a:spcPct val="50000"/>
              </a:spcBef>
              <a:spcAft>
                <a:spcPct val="0"/>
              </a:spcAft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80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163" y="4311804"/>
            <a:ext cx="3051862" cy="12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모서리가 둥근 직사각형 25"/>
          <p:cNvSpPr/>
          <p:nvPr/>
        </p:nvSpPr>
        <p:spPr bwMode="auto">
          <a:xfrm>
            <a:off x="5325256" y="4207029"/>
            <a:ext cx="702473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popup2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584514" y="3001267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8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1836224" y="3162784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9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682" y="2866374"/>
            <a:ext cx="2860848" cy="1246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모서리가 둥근 직사각형 30"/>
          <p:cNvSpPr/>
          <p:nvPr/>
        </p:nvSpPr>
        <p:spPr bwMode="auto">
          <a:xfrm>
            <a:off x="3155113" y="2782484"/>
            <a:ext cx="702473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popup1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cxnSp>
        <p:nvCxnSpPr>
          <p:cNvPr id="32" name="꺾인 연결선 31"/>
          <p:cNvCxnSpPr>
            <a:stCxn id="23" idx="2"/>
            <a:endCxn id="31" idx="0"/>
          </p:cNvCxnSpPr>
          <p:nvPr/>
        </p:nvCxnSpPr>
        <p:spPr bwMode="auto">
          <a:xfrm rot="5400000">
            <a:off x="3756571" y="1782962"/>
            <a:ext cx="749302" cy="1249743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15" y="2303090"/>
            <a:ext cx="1220145" cy="17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24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5567842"/>
              </p:ext>
            </p:extLst>
          </p:nvPr>
        </p:nvGraphicFramePr>
        <p:xfrm>
          <a:off x="358775" y="1112838"/>
          <a:ext cx="9166225" cy="5276850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08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5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화 면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화면 명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평가항목등록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주요 처리 사항 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257">
                <a:tc gridSpan="4">
                  <a:txBody>
                    <a:bodyPr/>
                    <a:lstStyle/>
                    <a:p>
                      <a:pPr marL="457200" marR="0" lvl="0" indent="-457200" algn="just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71997" marB="71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1.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화면 개요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171450" marR="0" lvl="0" indent="-17145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평가 항목을 등록하고 확정하는 화면 입니다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2.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주요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Event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복사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평가 항목의 복사본을 동일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내에 복사 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신규 데이터의 경우에는 복사할 수 없습니다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저장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확정된 평가항목인 경우에만 버튼을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display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확정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평가 항목을 확정합니다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확정 이후에는 변경이 불가능 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저장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평가 항목을 저장합니다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확정 전에는 항목 내용에 대한 수정이 가능합니다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닫기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화면을 닫고 평가항목목록 화면으로 돌아갑니다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추가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평가 항목의 세부 항목을 추가할 수 있습니다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삭제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평가 항목의 세부 항목을 삭제할 수 있습니다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버튼 클릭 시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그리드에서만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삭제하고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확정 및 저장 시에 데이터를 저장합니다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71997" marB="71997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38" y="1458452"/>
            <a:ext cx="6139609" cy="451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4166863" y="4038447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dg2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098436" y="1377283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5455808" y="1382376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5770801" y="1377283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98013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평가항목 관리자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각종 평가 유형에 대한 평가 항목 기준 정보를 관리하는 화면 입니다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 항목은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으로 구성된 계층구조의 데이터입니다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 bwMode="auto">
          <a:xfrm>
            <a:off x="6133083" y="1377283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4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5813907" y="3238831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5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2613749" y="1938944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df2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6144104" y="3207276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6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92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roup 24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3337557"/>
              </p:ext>
            </p:extLst>
          </p:nvPr>
        </p:nvGraphicFramePr>
        <p:xfrm>
          <a:off x="358775" y="1112838"/>
          <a:ext cx="9166225" cy="5276850"/>
        </p:xfrm>
        <a:graphic>
          <a:graphicData uri="http://schemas.openxmlformats.org/drawingml/2006/table">
            <a:tbl>
              <a:tblPr/>
              <a:tblGrid>
                <a:gridCol w="1165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08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25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화 면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화면 명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평가항목상세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주요 처리 사항 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1257">
                <a:tc gridSpan="4">
                  <a:txBody>
                    <a:bodyPr/>
                    <a:lstStyle/>
                    <a:p>
                      <a:pPr marL="457200" marR="0" lvl="0" indent="-457200" algn="just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71997" marB="719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1.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화면 개요</a:t>
                      </a:r>
                      <a:endParaRPr kumimoji="0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171450" marR="0" lvl="0" indent="-17145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평가 항목이 확정된 후 항목의 상세를 조회하는 화면 입니다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2.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주요 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Event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확정취소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확정된 평가 항목을 확정 취소 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확정취소 후에는 내용을 변경 가능합니다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복사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평가 항목의 복사본을 동일 </a:t>
                      </a:r>
                      <a:r>
                        <a:rPr kumimoji="0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항목군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내에 복사 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복사 후에는 저장 상태가 되어 복사된 데이터는 내용 변경 가능합니다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닫기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화면을 닫고 평가항목목록 화면으로 돌아갑니다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71997" marB="71997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76" y="1452446"/>
            <a:ext cx="6139041" cy="4508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 bwMode="auto">
          <a:xfrm>
            <a:off x="3804553" y="3917677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dg2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366871" y="1378989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1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5778252" y="1378989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6152389" y="1378370"/>
            <a:ext cx="220131" cy="214686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3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3104766" y="1983705"/>
            <a:ext cx="552450" cy="209550"/>
          </a:xfrm>
          <a:prstGeom prst="roundRect">
            <a:avLst/>
          </a:prstGeom>
          <a:gradFill rotWithShape="0">
            <a:gsLst>
              <a:gs pos="0">
                <a:srgbClr val="CCECFF">
                  <a:gamma/>
                  <a:tint val="0"/>
                  <a:invGamma/>
                </a:srgbClr>
              </a:gs>
              <a:gs pos="100000">
                <a:srgbClr val="CCECFF"/>
              </a:gs>
            </a:gsLst>
            <a:lin ang="2700000" scaled="1"/>
          </a:gra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t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돋움체" pitchFamily="49" charset="-127"/>
              </a:rPr>
              <a:t>df2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돋움체" pitchFamily="49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95722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평가항목 관리자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각종 평가 유형에 대한 평가 항목 기준 정보를 관리하는 화면 입니다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 항목은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으로 구성된 계층구조의 데이터입니다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8829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72966"/>
              </p:ext>
            </p:extLst>
          </p:nvPr>
        </p:nvGraphicFramePr>
        <p:xfrm>
          <a:off x="352425" y="1032881"/>
          <a:ext cx="9201151" cy="4964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6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66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xmlns="" val="3900844298"/>
                    </a:ext>
                  </a:extLst>
                </a:gridCol>
                <a:gridCol w="9225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2620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5587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UI Field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및 속성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그룹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Field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Bind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Type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Data Type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필수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정렬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SRM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운영단위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oper_org_cd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findListOperOrgByUser.do</a:t>
                      </a:r>
                    </a:p>
                    <a:p>
                      <a:pPr algn="l"/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body : ‘SO’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display-field :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org_nm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value-field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oper_org_cd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평가업무구분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eval_typ_cd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R704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평가종류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eval_kind_cd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R717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상세코드 속성 값과 평가업무구분 코드가 일치하는 평가종류 목록만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list up.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df1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정량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정성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qtt_qlt_cls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R001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평가항목명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eval_factor_nm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확정여부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use_yn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R716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평가항목명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eval_factor_nm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링크 </a:t>
                      </a:r>
                      <a:r>
                        <a:rPr lang="ko-KR" altLang="en-US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컬럼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형태로 표현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SRM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운영단위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oper_org_cd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findListOperOrgByUser.do</a:t>
                      </a:r>
                    </a:p>
                    <a:p>
                      <a:pPr algn="l"/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body : ‘SO’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display-field :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org_nm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value-field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oper_org_cd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평가업무구분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eval_typ_cd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R704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정렬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sort_ord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정량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정성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qtt_qlt_cls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R001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가감점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ef_kind_cd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EVKD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확정구분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use_yn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R716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항목설명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eval_factor_desc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수정자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mod_nm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수정일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mod_dt</a:t>
                      </a: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YYYY/MM/DD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18224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평가항목 관리자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각종 평가 유형에 대한 평가 항목 기준 정보를 관리하는 화면 입니다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 항목은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으로 구성된 계층구조의 데이터입니다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90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2992"/>
              </p:ext>
            </p:extLst>
          </p:nvPr>
        </p:nvGraphicFramePr>
        <p:xfrm>
          <a:off x="352425" y="1032881"/>
          <a:ext cx="9201151" cy="571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6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66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xmlns="" val="3900844298"/>
                    </a:ext>
                  </a:extLst>
                </a:gridCol>
                <a:gridCol w="9225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270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82620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5587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UI Field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및 속성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그룹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Field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Bind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명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Type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Data Type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필수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정렬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평가항목명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eval_factor_nm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poup1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정렬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sort_ord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SRM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운영단위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oper_org_cd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url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: findListOperOrgByUser.do</a:t>
                      </a:r>
                    </a:p>
                    <a:p>
                      <a:pPr algn="l"/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body : ‘SO’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display-field :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org_nm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value-field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oper_org_cd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평가업무구분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eval_typ_cd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R704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평가종류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eval_kind_cd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Object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R717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상세코드 속성 값과 평가업무구분 코드가 일치하는 평가종류 목록만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list up.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항목유형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ef_kind_cd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EVKD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그룹명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eval_factor_nm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popup2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그룹설명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eval_factor_desc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SRM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운영단위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oper_org_cd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평가업무구분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eval_typ_cd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항목군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eval_factor_grp_nm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평가항목명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eval_factor_nm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확정 전이면 입력 가능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정량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정성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qtt_qlt_cls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R001,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확정 전이면 선택 가능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항목유형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가감점여부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ef_kind_cd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공통코드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EVKD,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확정 전이면 선택 가능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평가자의견입력여부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eval_opn_input_yn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확정 전이면 입력 가능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Y, N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값으로 입력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항목설명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eval_factor_desc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확정 전이면 입력 가능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064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df2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평가자의견입력여부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eval_opn_input_yn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확정 전이면 입력 가능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Y, N </a:t>
                      </a: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값으로 입력</a:t>
                      </a:r>
                      <a:endParaRPr lang="en-US" altLang="ko-KR" sz="800" kern="1200" baseline="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선택항목명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scal_nm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확정 전이면 입력 가능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배점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확정 전이면 입력 가능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dg2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정렬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sort_ord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확정 전이면 입력 가능</a:t>
                      </a:r>
                      <a:r>
                        <a:rPr lang="en-US" altLang="ko-KR" sz="800" kern="12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0109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평가항목 관리자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각종 평가 유형에 대한 평가 항목 기준 정보를 관리하는 화면 입니다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 항목은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으로 구성된 계층구조의 데이터입니다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05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08855"/>
              </p:ext>
            </p:extLst>
          </p:nvPr>
        </p:nvGraphicFramePr>
        <p:xfrm>
          <a:off x="352423" y="2651124"/>
          <a:ext cx="9201010" cy="1892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10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01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96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87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9407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5587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관련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DB Table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Table Name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R( Read)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C( Create)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U(Update)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D ( Delete )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Description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ESKRQHD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None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None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입찰공고헤더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ESKRQDT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/>
                        </a:rPr>
                        <a:t>○</a:t>
                      </a:r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입찰공고디테일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품목</a:t>
                      </a:r>
                      <a:r>
                        <a:rPr lang="en-US" altLang="ko-KR" sz="9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2392">
                <a:tc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268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0071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kern="1200" baseline="0" dirty="0" smtClean="0">
                        <a:solidFill>
                          <a:schemeClr val="dk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0557828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75098"/>
              </p:ext>
            </p:extLst>
          </p:nvPr>
        </p:nvGraphicFramePr>
        <p:xfrm>
          <a:off x="352423" y="1108075"/>
          <a:ext cx="9201150" cy="1435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767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558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UI Source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정보</a:t>
                      </a: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UI Source Path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Description</a:t>
                      </a: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T="45716" marB="457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02416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평가항목 관리자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각종 평가 유형에 대한 평가 항목 기준 정보를 관리하는 화면 입니다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 항목은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으로 구성된 계층구조의 데이터입니다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527460" y="3152912"/>
            <a:ext cx="3319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32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과제 제출자 작성</a:t>
            </a:r>
            <a:endParaRPr kumimoji="0" lang="en-US" altLang="ko-KR" sz="3200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40774" y="1633461"/>
            <a:ext cx="3319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32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과제 제출자 작성</a:t>
            </a:r>
            <a:endParaRPr kumimoji="0" lang="en-US" altLang="ko-KR" sz="3200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1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94980"/>
              </p:ext>
            </p:extLst>
          </p:nvPr>
        </p:nvGraphicFramePr>
        <p:xfrm>
          <a:off x="352425" y="1103313"/>
          <a:ext cx="9191625" cy="425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1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892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87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Event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Controller Method</a:t>
                      </a:r>
                      <a:endParaRPr lang="ko-KR" altLang="en-US" sz="900" b="1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Processing Logic (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처리로직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8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ServiceImpl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Method</a:t>
                      </a:r>
                      <a:endParaRPr lang="ko-KR" altLang="en-US" sz="900" b="1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8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SQL ID</a:t>
                      </a:r>
                      <a:endParaRPr lang="ko-KR" altLang="en-US" sz="900" b="1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5" marB="45725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872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1.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조회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Btn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)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publicpro.bid.BidController.searchBid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()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관련테이블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: ESKRQHD, ESKRQDT, ESKBDTM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위 테이블 기준으로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본인의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구매그룹의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공고내역만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 조회한다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</a:rPr>
                        <a:t>.</a:t>
                      </a:r>
                      <a:endParaRPr lang="en-US" altLang="ko-KR" sz="900" b="1" baseline="0" dirty="0" smtClean="0">
                        <a:solidFill>
                          <a:srgbClr val="FF0000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8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publicpro.bid.BidService.searchBid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(Map)</a:t>
                      </a: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1636580"/>
                  </a:ext>
                </a:extLst>
              </a:tr>
              <a:tr h="138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resources/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smartsuit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/mappers/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publicpro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/rfx.xml</a:t>
                      </a:r>
                    </a:p>
                    <a:p>
                      <a:pPr latinLnBrk="1"/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itchFamily="50" charset="-127"/>
                          <a:cs typeface="+mn-cs"/>
                        </a:rPr>
                        <a:t>searchRfxList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3219931"/>
                  </a:ext>
                </a:extLst>
              </a:tr>
              <a:tr h="138723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8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8723">
                <a:tc vMerge="1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2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52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900" baseline="0" dirty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  <a:cs typeface="+mn-cs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900" baseline="0" dirty="0" smtClean="0">
                        <a:solidFill>
                          <a:schemeClr val="tx1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marL="91439" marR="91439" marT="45728" marB="4572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11091"/>
              </p:ext>
            </p:extLst>
          </p:nvPr>
        </p:nvGraphicFramePr>
        <p:xfrm>
          <a:off x="352425" y="246063"/>
          <a:ext cx="9201151" cy="754062"/>
        </p:xfrm>
        <a:graphic>
          <a:graphicData uri="http://schemas.openxmlformats.org/drawingml/2006/table">
            <a:tbl>
              <a:tblPr/>
              <a:tblGrid>
                <a:gridCol w="11696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157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2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7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87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화면경로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 제출자 작성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사용자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평가항목 관리자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itchFamily="50" charset="-127"/>
                          <a:cs typeface="Times New Roman" pitchFamily="18" charset="0"/>
                        </a:rPr>
                        <a:t>화면개요</a:t>
                      </a:r>
                    </a:p>
                  </a:txBody>
                  <a:tcPr marL="62865" marR="62865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각종 평가 유형에 대한 평가 항목 기준 정보를 관리하는 화면 입니다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 항목은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항목군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레벨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으로 구성된 계층구조의 데이터입니다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62865" marR="6286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568403" y="3227974"/>
            <a:ext cx="2695919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b="1" kern="1200">
                <a:solidFill>
                  <a:schemeClr val="tx1"/>
                </a:solidFill>
                <a:latin typeface="아리따M" pitchFamily="18" charset="-127"/>
                <a:ea typeface="아리따M" pitchFamily="18" charset="-127"/>
                <a:cs typeface="+mn-cs"/>
              </a:defRPr>
            </a:lvl9pPr>
          </a:lstStyle>
          <a:p>
            <a:pPr defTabSz="1001908" eaLnBrk="1" fontAlgn="ctr" hangingPunct="1">
              <a:spcBef>
                <a:spcPts val="0"/>
              </a:spcBef>
              <a:spcAft>
                <a:spcPts val="300"/>
              </a:spcAft>
              <a:buSzPct val="100000"/>
              <a:defRPr/>
            </a:pPr>
            <a:r>
              <a:rPr kumimoji="0" lang="ko-KR" altLang="en-US" sz="2400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과제 제출자 작성</a:t>
            </a:r>
            <a:endParaRPr kumimoji="0" lang="en-US" altLang="ko-KR" sz="2400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cmpsbBGqU46Fdo5ffrkZ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vERHROEvLRjc7JhHjrb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RyhUsG8yCO3HMvdJIRw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cmpsbBGqU46Fdo5ffrkZ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RyhUsG8yCO3HMvdJIRw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cmpsbBGqU46Fdo5ffrkZ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ZRyhUsG8yCO3HMvdJIRw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vERHROEvLRjc7JhHjrb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vERHROEvLRjc7JhHjrb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fvERHROEvLRjc7JhHjrbL"/>
</p:tagLst>
</file>

<file path=ppt/theme/theme1.xml><?xml version="1.0" encoding="utf-8"?>
<a:theme xmlns:a="http://schemas.openxmlformats.org/drawingml/2006/main" name="822appe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822appen">
      <a:majorFont>
        <a:latin typeface="돋움체"/>
        <a:ea typeface="돋움체"/>
        <a:cs typeface=""/>
      </a:majorFont>
      <a:minorFont>
        <a:latin typeface="Arial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2700000" scaled="1"/>
        </a:gra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돋움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CCECFF">
                <a:gamma/>
                <a:tint val="0"/>
                <a:invGamma/>
              </a:srgbClr>
            </a:gs>
            <a:gs pos="100000">
              <a:srgbClr val="CCECFF"/>
            </a:gs>
          </a:gsLst>
          <a:lin ang="2700000" scaled="1"/>
        </a:gra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t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돋움체" pitchFamily="49" charset="-127"/>
          </a:defRPr>
        </a:defPPr>
      </a:lstStyle>
    </a:lnDef>
  </a:objectDefaults>
  <a:extraClrSchemeLst>
    <a:extraClrScheme>
      <a:clrScheme name="822app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22app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22app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c:\users\produc~1\posco\it\822appen.ppt</Template>
  <TotalTime>1097660850</TotalTime>
  <Pages>1</Pages>
  <Words>1299</Words>
  <Application>Microsoft Office PowerPoint</Application>
  <PresentationFormat>A4 용지(210x297mm)</PresentationFormat>
  <Paragraphs>485</Paragraphs>
  <Slides>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822appen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김광섭</dc:creator>
  <cp:lastModifiedBy>Windows 사용자</cp:lastModifiedBy>
  <cp:revision>2072</cp:revision>
  <cp:lastPrinted>2016-01-29T04:25:33Z</cp:lastPrinted>
  <dcterms:created xsi:type="dcterms:W3CDTF">1997-03-11T00:55:36Z</dcterms:created>
  <dcterms:modified xsi:type="dcterms:W3CDTF">2018-02-07T06:54:06Z</dcterms:modified>
</cp:coreProperties>
</file>