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notesSlides/notesSlide12.xml" ContentType="application/vnd.openxmlformats-officedocument.presentationml.notes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789" r:id="rId2"/>
    <p:sldId id="790" r:id="rId3"/>
    <p:sldId id="894" r:id="rId4"/>
    <p:sldId id="955" r:id="rId5"/>
    <p:sldId id="958" r:id="rId6"/>
    <p:sldId id="957" r:id="rId7"/>
    <p:sldId id="959" r:id="rId8"/>
    <p:sldId id="953" r:id="rId9"/>
    <p:sldId id="954" r:id="rId10"/>
    <p:sldId id="960" r:id="rId11"/>
    <p:sldId id="961" r:id="rId12"/>
    <p:sldId id="962" r:id="rId13"/>
    <p:sldId id="941" r:id="rId14"/>
    <p:sldId id="895" r:id="rId15"/>
    <p:sldId id="956" r:id="rId16"/>
  </p:sldIdLst>
  <p:sldSz cx="9906000" cy="6858000" type="A4"/>
  <p:notesSz cx="6735763" cy="9866313"/>
  <p:kinsoku lang="ko-KR" invalStChars="、。，．：；？！’”）〕］｝〉》」』】°′″℃￠％!%),.:;?]}" invalEndChars="‘“（〔［｛〈《「『【￥＄\￦￡"/>
  <p:defaultTextStyle>
    <a:defPPr>
      <a:defRPr lang="ko-KR"/>
    </a:defPPr>
    <a:lvl1pPr algn="ctr" rtl="0" eaLnBrk="0" fontAlgn="t" hangingPunct="0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anose="020B0604020202020204" pitchFamily="34" charset="0"/>
        <a:ea typeface="돋움체" panose="020B0609000101010101" pitchFamily="49" charset="-127"/>
        <a:cs typeface="+mn-cs"/>
      </a:defRPr>
    </a:lvl1pPr>
    <a:lvl2pPr marL="457200" algn="ctr" rtl="0" eaLnBrk="0" fontAlgn="t" hangingPunct="0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anose="020B0604020202020204" pitchFamily="34" charset="0"/>
        <a:ea typeface="돋움체" panose="020B0609000101010101" pitchFamily="49" charset="-127"/>
        <a:cs typeface="+mn-cs"/>
      </a:defRPr>
    </a:lvl2pPr>
    <a:lvl3pPr marL="914400" algn="ctr" rtl="0" eaLnBrk="0" fontAlgn="t" hangingPunct="0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anose="020B0604020202020204" pitchFamily="34" charset="0"/>
        <a:ea typeface="돋움체" panose="020B0609000101010101" pitchFamily="49" charset="-127"/>
        <a:cs typeface="+mn-cs"/>
      </a:defRPr>
    </a:lvl3pPr>
    <a:lvl4pPr marL="1371600" algn="ctr" rtl="0" eaLnBrk="0" fontAlgn="t" hangingPunct="0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anose="020B0604020202020204" pitchFamily="34" charset="0"/>
        <a:ea typeface="돋움체" panose="020B0609000101010101" pitchFamily="49" charset="-127"/>
        <a:cs typeface="+mn-cs"/>
      </a:defRPr>
    </a:lvl4pPr>
    <a:lvl5pPr marL="1828800" algn="ctr" rtl="0" eaLnBrk="0" fontAlgn="t" hangingPunct="0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anose="020B0604020202020204" pitchFamily="34" charset="0"/>
        <a:ea typeface="돋움체" panose="020B0609000101010101" pitchFamily="49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Arial" panose="020B0604020202020204" pitchFamily="34" charset="0"/>
        <a:ea typeface="돋움체" panose="020B0609000101010101" pitchFamily="49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Arial" panose="020B0604020202020204" pitchFamily="34" charset="0"/>
        <a:ea typeface="돋움체" panose="020B0609000101010101" pitchFamily="49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Arial" panose="020B0604020202020204" pitchFamily="34" charset="0"/>
        <a:ea typeface="돋움체" panose="020B0609000101010101" pitchFamily="49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Arial" panose="020B0604020202020204" pitchFamily="34" charset="0"/>
        <a:ea typeface="돋움체" panose="020B0609000101010101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orient="horz" pos="4153">
          <p15:clr>
            <a:srgbClr val="A4A3A4"/>
          </p15:clr>
        </p15:guide>
        <p15:guide id="3" orient="horz" pos="4311">
          <p15:clr>
            <a:srgbClr val="A4A3A4"/>
          </p15:clr>
        </p15:guide>
        <p15:guide id="4" orient="horz" pos="4210">
          <p15:clr>
            <a:srgbClr val="A4A3A4"/>
          </p15:clr>
        </p15:guide>
        <p15:guide id="5" orient="horz" pos="1427">
          <p15:clr>
            <a:srgbClr val="A4A3A4"/>
          </p15:clr>
        </p15:guide>
        <p15:guide id="6" orient="horz" pos="889">
          <p15:clr>
            <a:srgbClr val="A4A3A4"/>
          </p15:clr>
        </p15:guide>
        <p15:guide id="7" orient="horz" pos="475">
          <p15:clr>
            <a:srgbClr val="A4A3A4"/>
          </p15:clr>
        </p15:guide>
        <p15:guide id="8" pos="6033">
          <p15:clr>
            <a:srgbClr val="A4A3A4"/>
          </p15:clr>
        </p15:guide>
        <p15:guide id="9" pos="775">
          <p15:clr>
            <a:srgbClr val="A4A3A4"/>
          </p15:clr>
        </p15:guide>
        <p15:guide id="10" pos="5548">
          <p15:clr>
            <a:srgbClr val="A4A3A4"/>
          </p15:clr>
        </p15:guide>
        <p15:guide id="11" pos="3126">
          <p15:clr>
            <a:srgbClr val="A4A3A4"/>
          </p15:clr>
        </p15:guide>
        <p15:guide id="12" pos="5914">
          <p15:clr>
            <a:srgbClr val="A4A3A4"/>
          </p15:clr>
        </p15:guide>
        <p15:guide id="13" pos="6047">
          <p15:clr>
            <a:srgbClr val="A4A3A4"/>
          </p15:clr>
        </p15:guide>
        <p15:guide id="14" pos="328">
          <p15:clr>
            <a:srgbClr val="A4A3A4"/>
          </p15:clr>
        </p15:guide>
        <p15:guide id="15" pos="9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8" userDrawn="1">
          <p15:clr>
            <a:srgbClr val="A4A3A4"/>
          </p15:clr>
        </p15:guide>
        <p15:guide id="2" pos="212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FF"/>
    <a:srgbClr val="B2B2B2"/>
    <a:srgbClr val="FFFF00"/>
    <a:srgbClr val="CC6600"/>
    <a:srgbClr val="99CCFF"/>
    <a:srgbClr val="66FFFF"/>
    <a:srgbClr val="CCECFF"/>
    <a:srgbClr val="3F3F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03" autoAdjust="0"/>
    <p:restoredTop sz="99758" autoAdjust="0"/>
  </p:normalViewPr>
  <p:slideViewPr>
    <p:cSldViewPr snapToGrid="0">
      <p:cViewPr>
        <p:scale>
          <a:sx n="125" d="100"/>
          <a:sy n="125" d="100"/>
        </p:scale>
        <p:origin x="-1290" y="30"/>
      </p:cViewPr>
      <p:guideLst>
        <p:guide orient="horz"/>
        <p:guide orient="horz" pos="4153"/>
        <p:guide orient="horz" pos="4311"/>
        <p:guide orient="horz" pos="4210"/>
        <p:guide orient="horz" pos="1427"/>
        <p:guide orient="horz" pos="889"/>
        <p:guide orient="horz" pos="475"/>
        <p:guide pos="6033"/>
        <p:guide pos="775"/>
        <p:guide pos="5548"/>
        <p:guide pos="3126"/>
        <p:guide pos="5914"/>
        <p:guide pos="6047"/>
        <p:guide pos="328"/>
        <p:guide pos="996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132"/>
    </p:cViewPr>
  </p:sorterViewPr>
  <p:notesViewPr>
    <p:cSldViewPr snapToGrid="0">
      <p:cViewPr varScale="1">
        <p:scale>
          <a:sx n="77" d="100"/>
          <a:sy n="77" d="100"/>
        </p:scale>
        <p:origin x="-3378" y="-108"/>
      </p:cViewPr>
      <p:guideLst>
        <p:guide orient="horz" pos="3108"/>
        <p:guide pos="21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2219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7966"/>
            <a:ext cx="4938713" cy="41531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772" tIns="44591" rIns="90772" bIns="445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2083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860425"/>
            <a:ext cx="4995863" cy="3457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8148005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4713" y="860425"/>
            <a:ext cx="4994275" cy="3457575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760582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1038" y="758825"/>
            <a:ext cx="5357812" cy="3709988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5902"/>
            <a:ext cx="4906962" cy="446737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070689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1038" y="758825"/>
            <a:ext cx="5357812" cy="3709988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5902"/>
            <a:ext cx="4906962" cy="446737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070689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1038" y="758825"/>
            <a:ext cx="5357812" cy="3709988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5902"/>
            <a:ext cx="4906962" cy="446737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036582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1038" y="758825"/>
            <a:ext cx="5357812" cy="3709988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5902"/>
            <a:ext cx="4906962" cy="446737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83633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1038" y="758825"/>
            <a:ext cx="5357812" cy="3709988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5902"/>
            <a:ext cx="4906962" cy="446737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83633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1038" y="758825"/>
            <a:ext cx="5357812" cy="3709988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5902"/>
            <a:ext cx="4906962" cy="446737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967308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1038" y="758825"/>
            <a:ext cx="5357812" cy="3709988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5902"/>
            <a:ext cx="4906962" cy="446737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139067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1038" y="758825"/>
            <a:ext cx="5357812" cy="3709988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5902"/>
            <a:ext cx="4906962" cy="446737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139067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1038" y="758825"/>
            <a:ext cx="5357812" cy="3709988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5902"/>
            <a:ext cx="4906962" cy="446737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13906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1038" y="758825"/>
            <a:ext cx="5357812" cy="3709988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5902"/>
            <a:ext cx="4906962" cy="446737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139067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1038" y="758825"/>
            <a:ext cx="5357812" cy="3709988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5902"/>
            <a:ext cx="4906962" cy="446737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529766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1038" y="758825"/>
            <a:ext cx="5357812" cy="3709988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5902"/>
            <a:ext cx="4906962" cy="446737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070689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1038" y="758825"/>
            <a:ext cx="5357812" cy="3709988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5902"/>
            <a:ext cx="4906962" cy="446737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070689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995912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150097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3088" y="1511300"/>
            <a:ext cx="4262437" cy="4448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87925" y="1511300"/>
            <a:ext cx="4264025" cy="4448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711248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181298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73088" y="523875"/>
            <a:ext cx="8678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  <a:br>
              <a:rPr lang="ko-KR" altLang="en-US" smtClean="0"/>
            </a:br>
            <a:endParaRPr lang="ko-KR" altLang="en-US" smtClean="0"/>
          </a:p>
        </p:txBody>
      </p:sp>
      <p:sp>
        <p:nvSpPr>
          <p:cNvPr id="1027" name="Rectangle 3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3088" y="1511300"/>
            <a:ext cx="8678862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2" name="Rectangle 84"/>
          <p:cNvSpPr>
            <a:spLocks noChangeArrowheads="1"/>
          </p:cNvSpPr>
          <p:nvPr userDrawn="1"/>
        </p:nvSpPr>
        <p:spPr bwMode="auto">
          <a:xfrm>
            <a:off x="4597400" y="6578600"/>
            <a:ext cx="1087438" cy="273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fld id="{73F05A63-9356-4693-8DE3-83F8AF031875}" type="slidenum">
              <a:rPr kumimoji="0" lang="ko-KR" altLang="en-GB">
                <a:solidFill>
                  <a:srgbClr val="FF7A00"/>
                </a:solidFill>
                <a:ea typeface="굴림" panose="020B0600000101010101" pitchFamily="50" charset="-127"/>
              </a:rPr>
              <a:pPr/>
              <a:t>‹#›</a:t>
            </a:fld>
            <a:endParaRPr kumimoji="0" lang="en-GB" altLang="ko-KR">
              <a:solidFill>
                <a:srgbClr val="FF7A00"/>
              </a:solidFill>
              <a:ea typeface="굴림" panose="020B0600000101010101" pitchFamily="50" charset="-127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425" y="6648745"/>
            <a:ext cx="781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5" r:id="rId2"/>
    <p:sldLayoutId id="2147483966" r:id="rId3"/>
    <p:sldLayoutId id="2147483967" r:id="rId4"/>
  </p:sldLayoutIdLst>
  <p:transition advClick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돋움체" pitchFamily="49" charset="-127"/>
          <a:ea typeface="돋움체" pitchFamily="49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돋움체" pitchFamily="49" charset="-127"/>
          <a:ea typeface="돋움체" pitchFamily="49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돋움체" pitchFamily="49" charset="-127"/>
          <a:ea typeface="돋움체" pitchFamily="49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돋움체" pitchFamily="49" charset="-127"/>
          <a:ea typeface="돋움체" pitchFamily="49" charset="-127"/>
        </a:defRPr>
      </a:lvl5pPr>
      <a:lvl6pPr marL="457200" algn="l" rtl="0" fontAlgn="base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돋움체" pitchFamily="49" charset="-127"/>
          <a:ea typeface="돋움체" pitchFamily="49" charset="-127"/>
        </a:defRPr>
      </a:lvl6pPr>
      <a:lvl7pPr marL="914400" algn="l" rtl="0" fontAlgn="base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돋움체" pitchFamily="49" charset="-127"/>
          <a:ea typeface="돋움체" pitchFamily="49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돋움체" pitchFamily="49" charset="-127"/>
          <a:ea typeface="돋움체" pitchFamily="49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돋움체" pitchFamily="49" charset="-127"/>
          <a:ea typeface="돋움체" pitchFamily="49" charset="-127"/>
        </a:defRPr>
      </a:lvl9pPr>
    </p:titleStyle>
    <p:bodyStyle>
      <a:lvl1pPr marL="117475" indent="-117475" algn="l" rtl="0" eaLnBrk="0" fontAlgn="base" hangingPunct="0">
        <a:spcBef>
          <a:spcPts val="1700"/>
        </a:spcBef>
        <a:spcAft>
          <a:spcPct val="0"/>
        </a:spcAft>
        <a:buSzPct val="120000"/>
        <a:buFont typeface="Wingdings" panose="05000000000000000000" pitchFamily="2" charset="2"/>
        <a:buChar char="§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223838" indent="-95250" algn="l" rtl="0" eaLnBrk="0" fontAlgn="base" hangingPunct="0">
        <a:spcBef>
          <a:spcPts val="200"/>
        </a:spcBef>
        <a:spcAft>
          <a:spcPct val="0"/>
        </a:spcAft>
        <a:buSzPct val="120000"/>
        <a:buChar char="•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2pPr>
      <a:lvl3pPr marL="365125" indent="-122238" algn="l" rtl="0" eaLnBrk="0" fontAlgn="base" hangingPunct="0">
        <a:spcBef>
          <a:spcPts val="200"/>
        </a:spcBef>
        <a:spcAft>
          <a:spcPct val="0"/>
        </a:spcAft>
        <a:buSzPct val="120000"/>
        <a:buChar char="-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3pPr>
      <a:lvl4pPr marL="471488" indent="-87313" algn="l" rtl="0" eaLnBrk="0" fontAlgn="base" hangingPunct="0">
        <a:spcBef>
          <a:spcPts val="200"/>
        </a:spcBef>
        <a:spcAft>
          <a:spcPct val="0"/>
        </a:spcAft>
        <a:buClr>
          <a:schemeClr val="tx1"/>
        </a:buClr>
        <a:buSzPct val="120000"/>
        <a:buChar char="·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ChangeArrowheads="1"/>
          </p:cNvSpPr>
          <p:nvPr/>
        </p:nvSpPr>
        <p:spPr bwMode="auto">
          <a:xfrm>
            <a:off x="2794000" y="1592263"/>
            <a:ext cx="619125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pPr algn="r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 및 명세서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EMRO </a:t>
            </a: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Edu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모듈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품목 등록 요청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Version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3.0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ko-KR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Picture 2" descr="E:\! WORK\04.디자인DB관리\041.엠로로고\ecosystem_emro\emro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311" y="5914127"/>
            <a:ext cx="1976438" cy="55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194228"/>
              </p:ext>
            </p:extLst>
          </p:nvPr>
        </p:nvGraphicFramePr>
        <p:xfrm>
          <a:off x="352425" y="1098940"/>
          <a:ext cx="9201151" cy="5208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65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48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66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6814">
                  <a:extLst>
                    <a:ext uri="{9D8B030D-6E8A-4147-A177-3AD203B41FA5}">
                      <a16:colId xmlns:a16="http://schemas.microsoft.com/office/drawing/2014/main" xmlns="" val="3900844298"/>
                    </a:ext>
                  </a:extLst>
                </a:gridCol>
                <a:gridCol w="9225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270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82620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55587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UI Field 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및 속성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5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그룹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Field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명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Bind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명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Type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Data Type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필수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정렬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Dpf1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등록요청일자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Oper_org_cd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Combo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: findListOperOrgByUser.do</a:t>
                      </a:r>
                    </a:p>
                    <a:p>
                      <a:pPr algn="l"/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body : ‘IO’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display-field :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org_nm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value-field :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oper_org_cd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element : cc-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operorg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combobox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-field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Dpf1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요청자아이디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Req_id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요청자아이디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요청자명 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다국어안함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Dpf1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요청자명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Req_nm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요청자아이디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요청자명 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다국어안함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Dpf1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Cate1_cd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Combo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Cc-cate-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combobox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-field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Dpf1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Cate2_cd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Combo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위와동일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Dpf1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Cate3_cd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Combo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위와동일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Dpf1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Cate4_cd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Combo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위와동일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Dpf1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품목코드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Item_cd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공통기능을 사용하여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채번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문서번호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:IC)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문서번호채번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 : </a:t>
                      </a:r>
                      <a:r>
                        <a:rPr lang="en-US" altLang="ko-KR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sharedService.generateDocNo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문서번호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Dpf1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item_nm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Dpf1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등록요청번호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Reg_req_no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공통기능을 사용하여 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채번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dpf1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진행상태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Prog_sts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combo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공통코드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:MT002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52392"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40664728"/>
                  </a:ext>
                </a:extLst>
              </a:tr>
              <a:tr h="21151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151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151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151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550066"/>
              </p:ext>
            </p:extLst>
          </p:nvPr>
        </p:nvGraphicFramePr>
        <p:xfrm>
          <a:off x="352425" y="246063"/>
          <a:ext cx="9201151" cy="754062"/>
        </p:xfrm>
        <a:graphic>
          <a:graphicData uri="http://schemas.openxmlformats.org/drawingml/2006/table">
            <a:tbl>
              <a:tblPr/>
              <a:tblGrid>
                <a:gridCol w="11696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157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57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87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화면경로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 제출자 작성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사용자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모든사용자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화면개요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품목등록요청현황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품목복사팝업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0186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02705"/>
              </p:ext>
            </p:extLst>
          </p:nvPr>
        </p:nvGraphicFramePr>
        <p:xfrm>
          <a:off x="352425" y="1098940"/>
          <a:ext cx="9201151" cy="521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65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48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66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6814">
                  <a:extLst>
                    <a:ext uri="{9D8B030D-6E8A-4147-A177-3AD203B41FA5}">
                      <a16:colId xmlns:a16="http://schemas.microsoft.com/office/drawing/2014/main" xmlns="" val="3900844298"/>
                    </a:ext>
                  </a:extLst>
                </a:gridCol>
                <a:gridCol w="9225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270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82620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55587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UI Field 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및 속성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5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그룹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Field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명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Bind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명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Type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Data Type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필수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정렬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Dpg1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진행상태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Prog_sts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combo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공통코드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:MT002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Dpg1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등록요청번호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Reg_req_no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공통기능을 사용하여 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채번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Dpg1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품목코드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Item_cd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 코드는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PROG_STS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)]C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인경우에만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채번</a:t>
                      </a:r>
                      <a:endParaRPr lang="en-US" altLang="ko-KR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 코드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채번은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(CATE1_CD)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첫번째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코드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altLang="ko-KR" sz="800" dirty="0" smtClean="0"/>
                        <a:t>00000000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일련번호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1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씩 증가하여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채번</a:t>
                      </a:r>
                      <a:endParaRPr lang="en-US" altLang="ko-KR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(ex: T</a:t>
                      </a:r>
                      <a:r>
                        <a:rPr lang="en-US" altLang="ko-KR" sz="800" dirty="0" smtClean="0"/>
                        <a:t>00000012)</a:t>
                      </a:r>
                      <a:endParaRPr lang="en-US" altLang="ko-KR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Dpg1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item_nm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Dpg1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제조사명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Maker_nm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Dpg1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모델명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MOD_NM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Dpg1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요청자아이디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Req_id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요청자아이디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요청자명 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다국어안함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Dpg1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요청자명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Req_nm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요청자아이디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요청자명 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다국어안함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Dpg1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Cate1_cd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Combo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Cc-cate-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combobox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-field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Dpg1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Cate2_cd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Combo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위와동일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Dpg1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Cate3_cd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Combo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위와동일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Dpg1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Cate4_cd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Combo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위와동일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Dpg1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요청자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req_nm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Dpg1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등록요청일자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Req_dt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/MM/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dd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151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151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151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151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133441"/>
              </p:ext>
            </p:extLst>
          </p:nvPr>
        </p:nvGraphicFramePr>
        <p:xfrm>
          <a:off x="352425" y="246063"/>
          <a:ext cx="9201151" cy="754062"/>
        </p:xfrm>
        <a:graphic>
          <a:graphicData uri="http://schemas.openxmlformats.org/drawingml/2006/table">
            <a:tbl>
              <a:tblPr/>
              <a:tblGrid>
                <a:gridCol w="11696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157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57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87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화면경로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 제출자 작성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사용자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모든사용자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화면개요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품목등록요청현황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품목복사팝업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5540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241135"/>
              </p:ext>
            </p:extLst>
          </p:nvPr>
        </p:nvGraphicFramePr>
        <p:xfrm>
          <a:off x="352425" y="1098940"/>
          <a:ext cx="9201151" cy="4974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65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48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66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6814">
                  <a:extLst>
                    <a:ext uri="{9D8B030D-6E8A-4147-A177-3AD203B41FA5}">
                      <a16:colId xmlns:a16="http://schemas.microsoft.com/office/drawing/2014/main" xmlns="" val="3900844298"/>
                    </a:ext>
                  </a:extLst>
                </a:gridCol>
                <a:gridCol w="9225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270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82620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55587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UI Field 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및 속성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5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그룹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Field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명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Bind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명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Type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Data Type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필수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정렬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dpf2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반려사유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reject_cause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textarea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52392"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40664728"/>
                  </a:ext>
                </a:extLst>
              </a:tr>
              <a:tr h="21151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151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151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151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851926"/>
              </p:ext>
            </p:extLst>
          </p:nvPr>
        </p:nvGraphicFramePr>
        <p:xfrm>
          <a:off x="352425" y="246063"/>
          <a:ext cx="9201151" cy="754062"/>
        </p:xfrm>
        <a:graphic>
          <a:graphicData uri="http://schemas.openxmlformats.org/drawingml/2006/table">
            <a:tbl>
              <a:tblPr/>
              <a:tblGrid>
                <a:gridCol w="11696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157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57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87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화면경로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 제출자 작성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사용자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모든사용자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화면개요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품목등록요청현황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품목복사팝업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1761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208855"/>
              </p:ext>
            </p:extLst>
          </p:nvPr>
        </p:nvGraphicFramePr>
        <p:xfrm>
          <a:off x="352423" y="2651124"/>
          <a:ext cx="9201010" cy="1892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4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10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01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96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887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9407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55587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관련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DB Table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정보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5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Table Name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R( Read)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C( Create)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U(Update)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D ( Delete )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Description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ESKRQHD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○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○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○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None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○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None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입찰공고헤더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ESKRQDT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○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○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○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○</a:t>
                      </a:r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입찰공고디테일</a:t>
                      </a:r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품목</a:t>
                      </a:r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52392">
                <a:tc>
                  <a:txBody>
                    <a:bodyPr/>
                    <a:lstStyle/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12685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40071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70557828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875098"/>
              </p:ext>
            </p:extLst>
          </p:nvPr>
        </p:nvGraphicFramePr>
        <p:xfrm>
          <a:off x="352423" y="1108075"/>
          <a:ext cx="9201150" cy="143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767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558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UI Source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정보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5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UI Source Path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Description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363725"/>
              </p:ext>
            </p:extLst>
          </p:nvPr>
        </p:nvGraphicFramePr>
        <p:xfrm>
          <a:off x="352425" y="246063"/>
          <a:ext cx="9201151" cy="754062"/>
        </p:xfrm>
        <a:graphic>
          <a:graphicData uri="http://schemas.openxmlformats.org/drawingml/2006/table">
            <a:tbl>
              <a:tblPr/>
              <a:tblGrid>
                <a:gridCol w="11696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157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57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87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화면경로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 제출자 작성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사용자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모든사용자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화면개요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품목등록요청현황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527460" y="3152912"/>
            <a:ext cx="331999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9pPr>
          </a:lstStyle>
          <a:p>
            <a:pPr defTabSz="1001908" eaLnBrk="1" fontAlgn="ctr" hangingPunct="1"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ko-KR" altLang="en-US" sz="3200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과제 제출자 작성</a:t>
            </a:r>
            <a:endParaRPr kumimoji="0" lang="en-US" altLang="ko-KR" sz="3200" kern="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40774" y="1633461"/>
            <a:ext cx="331999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9pPr>
          </a:lstStyle>
          <a:p>
            <a:pPr defTabSz="1001908" eaLnBrk="1" fontAlgn="ctr" hangingPunct="1"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ko-KR" altLang="en-US" sz="3200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과제 제출자 작성</a:t>
            </a:r>
            <a:endParaRPr kumimoji="0" lang="en-US" altLang="ko-KR" sz="3200" kern="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919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494980"/>
              </p:ext>
            </p:extLst>
          </p:nvPr>
        </p:nvGraphicFramePr>
        <p:xfrm>
          <a:off x="352425" y="1103313"/>
          <a:ext cx="9191625" cy="4252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6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116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892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3871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Event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5" marB="4572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Controller Method</a:t>
                      </a:r>
                      <a:endParaRPr lang="ko-KR" altLang="en-US" sz="900" b="1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5" marB="4572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Processing Logic (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처리로직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)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5" marB="4572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87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ServiceImpl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 Method</a:t>
                      </a:r>
                      <a:endParaRPr lang="ko-KR" altLang="en-US" sz="900" b="1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5" marB="4572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8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5" marB="4572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SQL ID</a:t>
                      </a:r>
                      <a:endParaRPr lang="ko-KR" altLang="en-US" sz="900" b="1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5" marB="4572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5" marB="4572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872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1.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조회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Btn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)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publicpro.bid.BidController.searchBid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()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관련테이블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: ESKRQHD, ESKRQDT, ESKBDTM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위 테이블 기준으로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본인의 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구매그룹의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공고내역만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 조회한다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.</a:t>
                      </a:r>
                      <a:endParaRPr lang="en-US" altLang="ko-KR" sz="900" b="1" baseline="0" dirty="0" smtClean="0">
                        <a:solidFill>
                          <a:srgbClr val="FF0000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87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publicpro.bid.BidService.searchBid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(Map)</a:t>
                      </a:r>
                      <a:endParaRPr lang="ko-KR" altLang="en-US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1636580"/>
                  </a:ext>
                </a:extLst>
              </a:tr>
              <a:tr h="1387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resources/</a:t>
                      </a:r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smartsuit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/mappers/</a:t>
                      </a:r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publicpro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/rfx.xml</a:t>
                      </a:r>
                    </a:p>
                    <a:p>
                      <a:pPr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searchRfxList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3219931"/>
                  </a:ext>
                </a:extLst>
              </a:tr>
              <a:tr h="138723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87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38723">
                <a:tc vMerge="1">
                  <a:txBody>
                    <a:bodyPr/>
                    <a:lstStyle/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52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52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451752"/>
              </p:ext>
            </p:extLst>
          </p:nvPr>
        </p:nvGraphicFramePr>
        <p:xfrm>
          <a:off x="352425" y="246063"/>
          <a:ext cx="9201151" cy="754062"/>
        </p:xfrm>
        <a:graphic>
          <a:graphicData uri="http://schemas.openxmlformats.org/drawingml/2006/table">
            <a:tbl>
              <a:tblPr/>
              <a:tblGrid>
                <a:gridCol w="11696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157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57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87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화면경로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 제출자 작성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사용자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모든 사용자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화면개요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품목등록요청현황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리스트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568403" y="3227974"/>
            <a:ext cx="269591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9pPr>
          </a:lstStyle>
          <a:p>
            <a:pPr defTabSz="1001908" eaLnBrk="1" fontAlgn="ctr" hangingPunct="1"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ko-KR" altLang="en-US" sz="2400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과제 제출자 작성</a:t>
            </a:r>
            <a:endParaRPr kumimoji="0" lang="en-US" altLang="ko-KR" sz="2400" kern="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521883"/>
              </p:ext>
            </p:extLst>
          </p:nvPr>
        </p:nvGraphicFramePr>
        <p:xfrm>
          <a:off x="352425" y="1103313"/>
          <a:ext cx="9191625" cy="4252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6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116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892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3871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Event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5" marB="4572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Controller Method</a:t>
                      </a:r>
                      <a:endParaRPr lang="ko-KR" altLang="en-US" sz="900" b="1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5" marB="4572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Processing Logic (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처리로직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)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5" marB="4572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87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ServiceImpl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 Method</a:t>
                      </a:r>
                      <a:endParaRPr lang="ko-KR" altLang="en-US" sz="900" b="1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5" marB="4572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8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5" marB="4572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SQL ID</a:t>
                      </a:r>
                      <a:endParaRPr lang="ko-KR" altLang="en-US" sz="900" b="1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5" marB="4572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5" marB="4572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872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1.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조회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Btn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)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publicpro.bid.BidController.searchBid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()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관련테이블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: ESKRQHD, ESKRQDT, ESKBDTM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위 테이블 기준으로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본인의 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구매그룹의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공고내역만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 조회한다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.</a:t>
                      </a:r>
                      <a:endParaRPr lang="en-US" altLang="ko-KR" sz="900" b="1" baseline="0" dirty="0" smtClean="0">
                        <a:solidFill>
                          <a:srgbClr val="FF0000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87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publicpro.bid.BidService.searchBid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(Map)</a:t>
                      </a:r>
                      <a:endParaRPr lang="ko-KR" altLang="en-US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1636580"/>
                  </a:ext>
                </a:extLst>
              </a:tr>
              <a:tr h="1387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resources/</a:t>
                      </a:r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smartsuit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/mappers/</a:t>
                      </a:r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publicpro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/rfx.xml</a:t>
                      </a:r>
                    </a:p>
                    <a:p>
                      <a:pPr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searchRfxList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3219931"/>
                  </a:ext>
                </a:extLst>
              </a:tr>
              <a:tr h="138723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87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38723">
                <a:tc vMerge="1">
                  <a:txBody>
                    <a:bodyPr/>
                    <a:lstStyle/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52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52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722015"/>
              </p:ext>
            </p:extLst>
          </p:nvPr>
        </p:nvGraphicFramePr>
        <p:xfrm>
          <a:off x="352425" y="246063"/>
          <a:ext cx="9201151" cy="754062"/>
        </p:xfrm>
        <a:graphic>
          <a:graphicData uri="http://schemas.openxmlformats.org/drawingml/2006/table">
            <a:tbl>
              <a:tblPr/>
              <a:tblGrid>
                <a:gridCol w="11696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157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57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87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화면경로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 제출자 작성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사용자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모든 사용자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화면개요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품목등록요청현황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상세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568403" y="3227974"/>
            <a:ext cx="269591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9pPr>
          </a:lstStyle>
          <a:p>
            <a:pPr defTabSz="1001908" eaLnBrk="1" fontAlgn="ctr" hangingPunct="1"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ko-KR" altLang="en-US" sz="2400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과제 제출자 작성</a:t>
            </a:r>
            <a:endParaRPr kumimoji="0" lang="en-US" altLang="ko-KR" sz="2400" kern="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89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8"/>
          <p:cNvSpPr txBox="1">
            <a:spLocks noChangeArrowheads="1"/>
          </p:cNvSpPr>
          <p:nvPr/>
        </p:nvSpPr>
        <p:spPr bwMode="auto">
          <a:xfrm>
            <a:off x="3803650" y="1111250"/>
            <a:ext cx="2305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r>
              <a:rPr kumimoji="0"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사 용 권 한</a:t>
            </a:r>
          </a:p>
        </p:txBody>
      </p:sp>
      <p:graphicFrame>
        <p:nvGraphicFramePr>
          <p:cNvPr id="12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297218"/>
              </p:ext>
            </p:extLst>
          </p:nvPr>
        </p:nvGraphicFramePr>
        <p:xfrm>
          <a:off x="1808163" y="4619625"/>
          <a:ext cx="6264275" cy="1450973"/>
        </p:xfrm>
        <a:graphic>
          <a:graphicData uri="http://schemas.openxmlformats.org/drawingml/2006/table">
            <a:tbl>
              <a:tblPr/>
              <a:tblGrid>
                <a:gridCol w="8324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941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88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688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466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466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김연우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2020-04-08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466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김연우</a:t>
                      </a: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2018-02-07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2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hangingPunct="0">
                        <a:spcBef>
                          <a:spcPts val="275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1.0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52750" marR="5275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신규 제정</a:t>
                      </a:r>
                    </a:p>
                  </a:txBody>
                  <a:tcPr marL="52750" marR="5275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김연우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52750" marR="5275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2017-03-13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52750" marR="5275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466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제.개정 내용</a:t>
                      </a: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131" name="Text Box 31"/>
          <p:cNvSpPr txBox="1">
            <a:spLocks noChangeArrowheads="1"/>
          </p:cNvSpPr>
          <p:nvPr/>
        </p:nvSpPr>
        <p:spPr bwMode="auto">
          <a:xfrm>
            <a:off x="1308100" y="1806575"/>
            <a:ext cx="65532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5344" tIns="52673" rIns="105344" bIns="52673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승인자  : 			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일자 : </a:t>
            </a:r>
          </a:p>
        </p:txBody>
      </p:sp>
      <p:sp>
        <p:nvSpPr>
          <p:cNvPr id="4132" name="Text Box 28"/>
          <p:cNvSpPr txBox="1">
            <a:spLocks noChangeArrowheads="1"/>
          </p:cNvSpPr>
          <p:nvPr/>
        </p:nvSpPr>
        <p:spPr bwMode="auto">
          <a:xfrm>
            <a:off x="1765300" y="1452563"/>
            <a:ext cx="1535113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5344" tIns="52673" rIns="105344" bIns="52673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Approval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33" name="Text Box 28"/>
          <p:cNvSpPr txBox="1">
            <a:spLocks noChangeArrowheads="1"/>
          </p:cNvSpPr>
          <p:nvPr/>
        </p:nvSpPr>
        <p:spPr bwMode="auto">
          <a:xfrm>
            <a:off x="1765300" y="2747963"/>
            <a:ext cx="1535113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5344" tIns="52673" rIns="105344" bIns="52673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수행사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Approval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34" name="Text Box 33"/>
          <p:cNvSpPr txBox="1">
            <a:spLocks noChangeArrowheads="1"/>
          </p:cNvSpPr>
          <p:nvPr/>
        </p:nvSpPr>
        <p:spPr bwMode="auto">
          <a:xfrm>
            <a:off x="1308100" y="2325688"/>
            <a:ext cx="6551613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5344" tIns="52673" rIns="105344" bIns="52673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검토자  :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               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일자 :</a:t>
            </a:r>
          </a:p>
        </p:txBody>
      </p:sp>
      <p:grpSp>
        <p:nvGrpSpPr>
          <p:cNvPr id="4135" name="그룹 14"/>
          <p:cNvGrpSpPr>
            <a:grpSpLocks/>
          </p:cNvGrpSpPr>
          <p:nvPr/>
        </p:nvGrpSpPr>
        <p:grpSpPr bwMode="auto">
          <a:xfrm>
            <a:off x="1846263" y="1776413"/>
            <a:ext cx="6191250" cy="1882775"/>
            <a:chOff x="569913" y="2354263"/>
            <a:chExt cx="6553200" cy="1882542"/>
          </a:xfrm>
        </p:grpSpPr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569913" y="2354263"/>
              <a:ext cx="655320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105344" tIns="52673" rIns="105344" bIns="52673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21" name="Line 32"/>
            <p:cNvSpPr>
              <a:spLocks noChangeShapeType="1"/>
            </p:cNvSpPr>
            <p:nvPr/>
          </p:nvSpPr>
          <p:spPr bwMode="auto">
            <a:xfrm>
              <a:off x="569913" y="2903470"/>
              <a:ext cx="655320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105344" tIns="52673" rIns="105344" bIns="52673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>
              <a:off x="569913" y="3687598"/>
              <a:ext cx="655320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105344" tIns="52673" rIns="105344" bIns="52673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23" name="Line 32"/>
            <p:cNvSpPr>
              <a:spLocks noChangeShapeType="1"/>
            </p:cNvSpPr>
            <p:nvPr/>
          </p:nvSpPr>
          <p:spPr bwMode="auto">
            <a:xfrm>
              <a:off x="569913" y="4236805"/>
              <a:ext cx="655320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105344" tIns="52673" rIns="105344" bIns="52673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</p:grpSp>
      <p:sp>
        <p:nvSpPr>
          <p:cNvPr id="4136" name="Text Box 28"/>
          <p:cNvSpPr txBox="1">
            <a:spLocks noChangeArrowheads="1"/>
          </p:cNvSpPr>
          <p:nvPr/>
        </p:nvSpPr>
        <p:spPr bwMode="auto">
          <a:xfrm>
            <a:off x="3798888" y="4183063"/>
            <a:ext cx="2305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r>
              <a:rPr kumimoji="0"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kumimoji="0"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개정 이력</a:t>
            </a:r>
          </a:p>
        </p:txBody>
      </p:sp>
      <p:sp>
        <p:nvSpPr>
          <p:cNvPr id="4141" name="Text Box 31"/>
          <p:cNvSpPr txBox="1">
            <a:spLocks noChangeArrowheads="1"/>
          </p:cNvSpPr>
          <p:nvPr/>
        </p:nvSpPr>
        <p:spPr bwMode="auto">
          <a:xfrm>
            <a:off x="1279525" y="3140075"/>
            <a:ext cx="65532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5344" tIns="52673" rIns="105344" bIns="52673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승인자  : 	 		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일자 : </a:t>
            </a:r>
          </a:p>
        </p:txBody>
      </p:sp>
      <p:sp>
        <p:nvSpPr>
          <p:cNvPr id="4142" name="Text Box 33"/>
          <p:cNvSpPr txBox="1">
            <a:spLocks noChangeArrowheads="1"/>
          </p:cNvSpPr>
          <p:nvPr/>
        </p:nvSpPr>
        <p:spPr bwMode="auto">
          <a:xfrm>
            <a:off x="1279525" y="3659188"/>
            <a:ext cx="6551613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5344" tIns="52673" rIns="105344" bIns="52673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검토자  :      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김광섭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               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일자 :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3" y="1744980"/>
            <a:ext cx="6062334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3" name="Group 241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45619095"/>
              </p:ext>
            </p:extLst>
          </p:nvPr>
        </p:nvGraphicFramePr>
        <p:xfrm>
          <a:off x="382856" y="1114359"/>
          <a:ext cx="9166225" cy="5276850"/>
        </p:xfrm>
        <a:graphic>
          <a:graphicData uri="http://schemas.openxmlformats.org/drawingml/2006/table">
            <a:tbl>
              <a:tblPr/>
              <a:tblGrid>
                <a:gridCol w="116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083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255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 면 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ID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UI-ID-0110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 명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품목등록요청현황 리스트 화면 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주요 처리 사항 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1257">
                <a:tc gridSpan="4">
                  <a:txBody>
                    <a:bodyPr/>
                    <a:lstStyle/>
                    <a:p>
                      <a:pPr marL="457200" marR="0" lvl="0" indent="-457200" algn="just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71997" marB="719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1.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주요 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Event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조회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입력된 조회 조건에 따라 품목등록리스트를 조회한다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 </a:t>
                      </a: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신규품목등록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신규 품목을 등록한다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버튼 클릭 시 품목등록요청현황 상세화면 페이지로 전환한다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삭제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진행상태가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작성중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반려 건에 한하여 리스트에서 체크하여 삭제한다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품목요청번호 클릭 시 품목등록요청현황 상세화면 페이지로 전환한다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71997" marB="71997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모서리가 둥근 직사각형 14"/>
          <p:cNvSpPr/>
          <p:nvPr/>
        </p:nvSpPr>
        <p:spPr bwMode="auto">
          <a:xfrm>
            <a:off x="1311282" y="2323773"/>
            <a:ext cx="552450" cy="209550"/>
          </a:xfrm>
          <a:prstGeom prst="roundRect">
            <a:avLst/>
          </a:prstGeom>
          <a:gradFill rotWithShape="0">
            <a:gsLst>
              <a:gs pos="0">
                <a:srgbClr val="CCECFF">
                  <a:gamma/>
                  <a:tint val="0"/>
                  <a:invGamma/>
                </a:srgbClr>
              </a:gs>
              <a:gs pos="100000">
                <a:srgbClr val="CCECFF"/>
              </a:gs>
            </a:gsLst>
            <a:lin ang="2700000" scaled="1"/>
          </a:gra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돋움체" pitchFamily="49" charset="-127"/>
              </a:rPr>
              <a:t>df1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168113"/>
              </p:ext>
            </p:extLst>
          </p:nvPr>
        </p:nvGraphicFramePr>
        <p:xfrm>
          <a:off x="352425" y="246063"/>
          <a:ext cx="9201151" cy="754062"/>
        </p:xfrm>
        <a:graphic>
          <a:graphicData uri="http://schemas.openxmlformats.org/drawingml/2006/table">
            <a:tbl>
              <a:tblPr/>
              <a:tblGrid>
                <a:gridCol w="11696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157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57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87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화면경로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 제출자 작성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사용자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모든 사용자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화면개요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품목등록요청현황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리스트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4" name="모서리가 둥근 직사각형 23"/>
          <p:cNvSpPr/>
          <p:nvPr/>
        </p:nvSpPr>
        <p:spPr bwMode="auto">
          <a:xfrm>
            <a:off x="5757783" y="2425980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1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5534986" y="2893034"/>
            <a:ext cx="220131" cy="21468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돋움체" pitchFamily="49" charset="-127"/>
              </a:rPr>
              <a:t>2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924991" y="2979029"/>
            <a:ext cx="552450" cy="209550"/>
          </a:xfrm>
          <a:prstGeom prst="roundRect">
            <a:avLst/>
          </a:prstGeom>
          <a:gradFill rotWithShape="0">
            <a:gsLst>
              <a:gs pos="0">
                <a:srgbClr val="CCECFF">
                  <a:gamma/>
                  <a:tint val="0"/>
                  <a:invGamma/>
                </a:srgbClr>
              </a:gs>
              <a:gs pos="100000">
                <a:srgbClr val="CCECFF"/>
              </a:gs>
            </a:gsLst>
            <a:lin ang="2700000" scaled="1"/>
          </a:gra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돋움체" pitchFamily="49" charset="-127"/>
              </a:rPr>
              <a:t>dg1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6312416" y="2826152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돋움체" pitchFamily="49" charset="-127"/>
              </a:rPr>
              <a:t>3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2678016" y="3226326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4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6" y="1693610"/>
            <a:ext cx="5750029" cy="419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3" name="Group 241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5178971"/>
              </p:ext>
            </p:extLst>
          </p:nvPr>
        </p:nvGraphicFramePr>
        <p:xfrm>
          <a:off x="358775" y="1112838"/>
          <a:ext cx="9166225" cy="5276850"/>
        </p:xfrm>
        <a:graphic>
          <a:graphicData uri="http://schemas.openxmlformats.org/drawingml/2006/table">
            <a:tbl>
              <a:tblPr/>
              <a:tblGrid>
                <a:gridCol w="116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083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255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 면 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ID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UI-ID-0110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 명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품목등록요청현황 신규 상세화면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주요 처리 사항 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1257">
                <a:tc gridSpan="4">
                  <a:txBody>
                    <a:bodyPr/>
                    <a:lstStyle/>
                    <a:p>
                      <a:pPr marL="457200" marR="0" lvl="0" indent="-457200" algn="just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71997" marB="719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1.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화면 개요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171450" marR="0" lvl="0" indent="-17145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품목 등록 요청을 위한 신규상세 페이지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진행상태가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작성중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(T)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이거나 신규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일때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나타난다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요청자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정보는 기본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셋팅으로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나타난다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2.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주요 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Event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데이터초기화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신규 데이터 일 때만 나타난다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작성한 데이터를 초기화한다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진행상태가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작성중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(T)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인 상태 일 때 만 표시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품목복사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기등록된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 품목요청정보 팝업을 호출한다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.(dpf1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참고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저장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신규작성이거나 진행상태가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작성중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(T)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상태에서만 표시된다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진행상태를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작성중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(T)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상태로 저장한다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등록요청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신규작성이거나 진행상태가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작성중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(T)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상태에서만 표시된다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현재 입력된 데이터를 진행상태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요청중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(P)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상태로 저장한다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등록승인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신규작성건을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 바로 저장하면서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등록승인처리한다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닫기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현재 품목등록요청현황 상세화면을 닫고 품목등록요청현황 리스트 화면 페이지로 전환한다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62865" marR="62865" marT="71997" marB="71997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660" y="1724029"/>
            <a:ext cx="3844091" cy="26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936069"/>
              </p:ext>
            </p:extLst>
          </p:nvPr>
        </p:nvGraphicFramePr>
        <p:xfrm>
          <a:off x="352425" y="246063"/>
          <a:ext cx="9201151" cy="754062"/>
        </p:xfrm>
        <a:graphic>
          <a:graphicData uri="http://schemas.openxmlformats.org/drawingml/2006/table">
            <a:tbl>
              <a:tblPr/>
              <a:tblGrid>
                <a:gridCol w="11696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157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57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87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화면경로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 제출자 작성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사용자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모든사용자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화면개요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품목등록요청현황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신규상세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/>
        </p:nvSpPr>
        <p:spPr bwMode="auto">
          <a:xfrm>
            <a:off x="4419835" y="1586267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3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3059854" y="1586267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1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3836987" y="1586267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2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4849008" y="1586267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4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5407373" y="1586267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5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5351279" y="2540528"/>
            <a:ext cx="552450" cy="209550"/>
          </a:xfrm>
          <a:prstGeom prst="roundRect">
            <a:avLst/>
          </a:prstGeom>
          <a:gradFill rotWithShape="0">
            <a:gsLst>
              <a:gs pos="0">
                <a:srgbClr val="CCECFF">
                  <a:gamma/>
                  <a:tint val="0"/>
                  <a:invGamma/>
                </a:srgbClr>
              </a:gs>
              <a:gs pos="100000">
                <a:srgbClr val="CCECFF"/>
              </a:gs>
            </a:gsLst>
            <a:lin ang="2700000" scaled="1"/>
          </a:gra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돋움체" pitchFamily="49" charset="-127"/>
              </a:rPr>
              <a:t>df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2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5917913" y="1586267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6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475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241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1473083"/>
              </p:ext>
            </p:extLst>
          </p:nvPr>
        </p:nvGraphicFramePr>
        <p:xfrm>
          <a:off x="358775" y="1112838"/>
          <a:ext cx="9166225" cy="5276850"/>
        </p:xfrm>
        <a:graphic>
          <a:graphicData uri="http://schemas.openxmlformats.org/drawingml/2006/table">
            <a:tbl>
              <a:tblPr/>
              <a:tblGrid>
                <a:gridCol w="116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083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255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 면 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ID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UI-ID-0110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 명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품목등록요청현황  품목복사 팝업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주요 처리 사항 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1257">
                <a:tc gridSpan="4">
                  <a:txBody>
                    <a:bodyPr/>
                    <a:lstStyle/>
                    <a:p>
                      <a:pPr marL="457200" marR="0" lvl="0" indent="-457200" algn="just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71997" marB="719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1.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화면 개요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171450" marR="0" lvl="0" indent="-17145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품목복사 버튼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클릭시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호출되는 팝업페이지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기등록된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품목등록리스트를 보여주고 해당 품목등록리스트에서 선택하여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데이타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내용을 복사한다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같은 운영단위에 있는 품목요청리스트를 보여준다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2.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주요 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Event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조회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기등록된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 품목 리스트 조회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복사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그리드에서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한건을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 선택하여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부모창에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데이타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 내용을 복사한다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단 품목번호는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복사하지않는다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71997" marB="71997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14" y="1572031"/>
            <a:ext cx="5914536" cy="402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332182"/>
              </p:ext>
            </p:extLst>
          </p:nvPr>
        </p:nvGraphicFramePr>
        <p:xfrm>
          <a:off x="352425" y="246063"/>
          <a:ext cx="9201151" cy="754062"/>
        </p:xfrm>
        <a:graphic>
          <a:graphicData uri="http://schemas.openxmlformats.org/drawingml/2006/table">
            <a:tbl>
              <a:tblPr/>
              <a:tblGrid>
                <a:gridCol w="11696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157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57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87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화면경로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 제출자 작성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사용자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모든사용자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화면개요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품목등록요청현황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신규상세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모서리가 둥근 직사각형 17"/>
          <p:cNvSpPr/>
          <p:nvPr/>
        </p:nvSpPr>
        <p:spPr bwMode="auto">
          <a:xfrm>
            <a:off x="6102408" y="2331122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1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5738749" y="1925506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2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2458074" y="2228915"/>
            <a:ext cx="552450" cy="209550"/>
          </a:xfrm>
          <a:prstGeom prst="roundRect">
            <a:avLst/>
          </a:prstGeom>
          <a:gradFill rotWithShape="0">
            <a:gsLst>
              <a:gs pos="0">
                <a:srgbClr val="CCECFF">
                  <a:gamma/>
                  <a:tint val="0"/>
                  <a:invGamma/>
                </a:srgbClr>
              </a:gs>
              <a:gs pos="100000">
                <a:srgbClr val="CCECFF"/>
              </a:gs>
            </a:gsLst>
            <a:lin ang="2700000" scaled="1"/>
          </a:gra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dpf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1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515598" y="2844295"/>
            <a:ext cx="552450" cy="209550"/>
          </a:xfrm>
          <a:prstGeom prst="roundRect">
            <a:avLst/>
          </a:prstGeom>
          <a:gradFill rotWithShape="0">
            <a:gsLst>
              <a:gs pos="0">
                <a:srgbClr val="CCECFF">
                  <a:gamma/>
                  <a:tint val="0"/>
                  <a:invGamma/>
                </a:srgbClr>
              </a:gs>
              <a:gs pos="100000">
                <a:srgbClr val="CCECFF"/>
              </a:gs>
            </a:gsLst>
            <a:lin ang="2700000" scaled="1"/>
          </a:gra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dpg1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985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9" y="1693610"/>
            <a:ext cx="6026939" cy="3624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3" name="Group 241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37469796"/>
              </p:ext>
            </p:extLst>
          </p:nvPr>
        </p:nvGraphicFramePr>
        <p:xfrm>
          <a:off x="358775" y="1112838"/>
          <a:ext cx="9166225" cy="5276850"/>
        </p:xfrm>
        <a:graphic>
          <a:graphicData uri="http://schemas.openxmlformats.org/drawingml/2006/table">
            <a:tbl>
              <a:tblPr/>
              <a:tblGrid>
                <a:gridCol w="116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083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255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 면 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ID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UI-ID-0110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 명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품목등록요청현황 등록요청 상세화면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주요 처리 사항 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1257">
                <a:tc gridSpan="4">
                  <a:txBody>
                    <a:bodyPr/>
                    <a:lstStyle/>
                    <a:p>
                      <a:pPr marL="457200" marR="0" lvl="0" indent="-457200" algn="just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71997" marB="719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1.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화면 개요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171450" marR="0" lvl="0" indent="-17145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품목 등록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요청중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(P)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상태의 상세 페이지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 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2.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주요 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Event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저장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요청중인 내용을 저장한다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반려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관리자의 경우에 나타난다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요청중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(P)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상태에만 나타난다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현재 입력된 데이터를 진행상태 반려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(R)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상태로 저장한다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 </a:t>
                      </a: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등록승인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관리자의 경우에 나타난다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요청중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(P)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인 경우에만 나타난다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해당 품목요청을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등록승인한다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닫기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현재 품목등록요청현황 상세화면을 닫고 품목등록요청현황 리스트 화면 페이지로 전환한다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62865" marR="62865" marT="71997" marB="71997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324816"/>
              </p:ext>
            </p:extLst>
          </p:nvPr>
        </p:nvGraphicFramePr>
        <p:xfrm>
          <a:off x="352425" y="246063"/>
          <a:ext cx="9201151" cy="754062"/>
        </p:xfrm>
        <a:graphic>
          <a:graphicData uri="http://schemas.openxmlformats.org/drawingml/2006/table">
            <a:tbl>
              <a:tblPr/>
              <a:tblGrid>
                <a:gridCol w="11696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157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57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87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화면경로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 제출자 작성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사용자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모든사용자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화면개요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품목등록요청현황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등록요청상세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/>
        </p:nvSpPr>
        <p:spPr bwMode="auto">
          <a:xfrm>
            <a:off x="5974315" y="1595194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3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4959073" y="1672057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1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5513387" y="1574948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2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6376932" y="1586267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4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116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241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16783220"/>
              </p:ext>
            </p:extLst>
          </p:nvPr>
        </p:nvGraphicFramePr>
        <p:xfrm>
          <a:off x="358775" y="1112838"/>
          <a:ext cx="9166225" cy="5276850"/>
        </p:xfrm>
        <a:graphic>
          <a:graphicData uri="http://schemas.openxmlformats.org/drawingml/2006/table">
            <a:tbl>
              <a:tblPr/>
              <a:tblGrid>
                <a:gridCol w="116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083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255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 면 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ID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UI-ID-0110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 명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품목등록요청현황 반려 팝업화면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주요 처리 사항 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1257">
                <a:tc gridSpan="4">
                  <a:txBody>
                    <a:bodyPr/>
                    <a:lstStyle/>
                    <a:p>
                      <a:pPr marL="457200" marR="0" lvl="0" indent="-457200" algn="just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71997" marB="719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1.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화면 개요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171450" marR="0" lvl="0" indent="-17145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반려 버튼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클릭시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반려 사유를 입력하는 화면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2.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주요 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Event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반려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반려 버튼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클릭시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 반려 사유를 적고 반려상태로 변경한다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62865" marR="62865" marT="71997" marB="71997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60" y="1595194"/>
            <a:ext cx="6067337" cy="3681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221811"/>
              </p:ext>
            </p:extLst>
          </p:nvPr>
        </p:nvGraphicFramePr>
        <p:xfrm>
          <a:off x="352425" y="246063"/>
          <a:ext cx="9201151" cy="754062"/>
        </p:xfrm>
        <a:graphic>
          <a:graphicData uri="http://schemas.openxmlformats.org/drawingml/2006/table">
            <a:tbl>
              <a:tblPr/>
              <a:tblGrid>
                <a:gridCol w="11696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157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57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87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화면경로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 제출자 작성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사용자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모든사용자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화면개요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품목등록요청현황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등록요청상세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모서리가 둥근 직사각형 17"/>
          <p:cNvSpPr/>
          <p:nvPr/>
        </p:nvSpPr>
        <p:spPr bwMode="auto">
          <a:xfrm>
            <a:off x="4357093" y="2413843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1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2252334" y="2628529"/>
            <a:ext cx="552450" cy="209550"/>
          </a:xfrm>
          <a:prstGeom prst="roundRect">
            <a:avLst/>
          </a:prstGeom>
          <a:gradFill rotWithShape="0">
            <a:gsLst>
              <a:gs pos="0">
                <a:srgbClr val="CCECFF">
                  <a:gamma/>
                  <a:tint val="0"/>
                  <a:invGamma/>
                </a:srgbClr>
              </a:gs>
              <a:gs pos="100000">
                <a:srgbClr val="CCECFF"/>
              </a:gs>
            </a:gsLst>
            <a:lin ang="2700000" scaled="1"/>
          </a:gra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돋움체" pitchFamily="49" charset="-127"/>
              </a:rPr>
              <a:t>dpf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2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843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940466"/>
              </p:ext>
            </p:extLst>
          </p:nvPr>
        </p:nvGraphicFramePr>
        <p:xfrm>
          <a:off x="367665" y="1024573"/>
          <a:ext cx="9201151" cy="572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65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48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66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6814">
                  <a:extLst>
                    <a:ext uri="{9D8B030D-6E8A-4147-A177-3AD203B41FA5}">
                      <a16:colId xmlns:a16="http://schemas.microsoft.com/office/drawing/2014/main" xmlns="" val="3900844298"/>
                    </a:ext>
                  </a:extLst>
                </a:gridCol>
                <a:gridCol w="9225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270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82620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55587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UI Field 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및 속성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5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그룹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Field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명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Bind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명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Type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Data Type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필수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정렬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9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df1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품목운영단위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oper_org_cd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Combo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Object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: findListOperOrgByUser.do</a:t>
                      </a:r>
                    </a:p>
                    <a:p>
                      <a:pPr algn="l"/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body : ‘IO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’ 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품목운영조직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display-field :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org_nm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value-field :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oper_org_cd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element : cc-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operorg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combobox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-field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df1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등록요청일자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req_dt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Calenda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Date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현재날짜에서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 전 날짜를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default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값으로 처리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df1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요청자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req_id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Search text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Object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 검색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 연동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element : cc-user-search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df1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품목코드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Item_cd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Multi text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Object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df1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품목명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Item_nm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Object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df1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등록요청번호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Reg_req_no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Multi text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Object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df1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진행상태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Prog_sts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combo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공통코드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MT002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Df1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분류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Cate1_cd,cate2_cd,cate3_cd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combo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element : Cc-cate-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combobox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-field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dg1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품목운영단위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oper_org_cd</a:t>
                      </a:r>
                      <a:endParaRPr lang="ko-KR" altLang="en-US" sz="900" kern="12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combo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: findListOperOrgByUser.do</a:t>
                      </a:r>
                    </a:p>
                    <a:p>
                      <a:pPr algn="l"/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body : ‘IO’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display-field :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org_nm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value-field :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oper_org_cd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element : cc-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operorg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combobox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-field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dg1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진행상태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Prog_sts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combo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공통코드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:MT002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dg1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등록요청번호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Reg_req_no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dg1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품목코드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Item_cd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dg1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품목명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Item_nm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dg1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제조사명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Maker_nm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dg1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모델명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MOD_NM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Dg1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요청자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req_nm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Dg1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등록요청일자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Req_dt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/MM/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dd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11163"/>
              </p:ext>
            </p:extLst>
          </p:nvPr>
        </p:nvGraphicFramePr>
        <p:xfrm>
          <a:off x="352425" y="246063"/>
          <a:ext cx="9201151" cy="754062"/>
        </p:xfrm>
        <a:graphic>
          <a:graphicData uri="http://schemas.openxmlformats.org/drawingml/2006/table">
            <a:tbl>
              <a:tblPr/>
              <a:tblGrid>
                <a:gridCol w="11696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157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57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87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화면경로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 제출자 작성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사용자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모든사용자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화면개요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품목등록요청현황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리스트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90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307156"/>
              </p:ext>
            </p:extLst>
          </p:nvPr>
        </p:nvGraphicFramePr>
        <p:xfrm>
          <a:off x="352425" y="1098940"/>
          <a:ext cx="9201151" cy="537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65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48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66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6814">
                  <a:extLst>
                    <a:ext uri="{9D8B030D-6E8A-4147-A177-3AD203B41FA5}">
                      <a16:colId xmlns:a16="http://schemas.microsoft.com/office/drawing/2014/main" xmlns="" val="3900844298"/>
                    </a:ext>
                  </a:extLst>
                </a:gridCol>
                <a:gridCol w="9225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270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82620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55587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UI Field 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및 속성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5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그룹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Field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명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Bind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명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Type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Data Type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필수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정렬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Df2</a:t>
                      </a:r>
                      <a:endParaRPr lang="ko-KR" altLang="en-US" sz="75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품목운영조직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Oper_org_cd</a:t>
                      </a:r>
                      <a:endParaRPr lang="ko-KR" altLang="en-US" sz="75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Combo</a:t>
                      </a:r>
                      <a:endParaRPr lang="ko-KR" altLang="en-US" sz="75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75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5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r>
                        <a:rPr lang="en-US" altLang="ko-KR" sz="7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: findListOperOrgByUser.do</a:t>
                      </a:r>
                    </a:p>
                    <a:p>
                      <a:pPr algn="l"/>
                      <a:r>
                        <a:rPr lang="en-US" altLang="ko-KR" sz="7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body : ‘IO’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display-field : </a:t>
                      </a:r>
                      <a:r>
                        <a:rPr lang="en-US" altLang="ko-KR" sz="75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org_nm</a:t>
                      </a:r>
                      <a:endParaRPr lang="en-US" altLang="ko-KR" sz="75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value-field : </a:t>
                      </a:r>
                      <a:r>
                        <a:rPr lang="en-US" altLang="ko-KR" sz="75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oper_org_cd</a:t>
                      </a:r>
                      <a:endParaRPr lang="en-US" altLang="ko-KR" sz="75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 </a:t>
                      </a:r>
                      <a:r>
                        <a:rPr lang="en-US" altLang="ko-KR" sz="7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element: cc-</a:t>
                      </a:r>
                      <a:r>
                        <a:rPr lang="en-US" altLang="ko-KR" sz="75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operorg</a:t>
                      </a:r>
                      <a:r>
                        <a:rPr lang="en-US" altLang="ko-KR" sz="7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en-US" altLang="ko-KR" sz="75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combobox</a:t>
                      </a:r>
                      <a:r>
                        <a:rPr lang="en-US" altLang="ko-KR" sz="7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-field</a:t>
                      </a:r>
                      <a:endParaRPr lang="en-US" altLang="ko-KR" sz="75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7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Df2</a:t>
                      </a:r>
                      <a:endParaRPr lang="ko-KR" altLang="en-US" sz="75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요청자소속</a:t>
                      </a:r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1</a:t>
                      </a:r>
                      <a:endParaRPr lang="ko-KR" altLang="en-US" sz="75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5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Req_comp_nm</a:t>
                      </a:r>
                      <a:endParaRPr lang="ko-KR" altLang="en-US" sz="75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  <a:endParaRPr lang="ko-KR" altLang="en-US" sz="75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75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7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en-US" altLang="ko-KR" sz="75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요청자소속</a:t>
                      </a:r>
                      <a:r>
                        <a:rPr lang="en-US" altLang="ko-KR" sz="7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1/</a:t>
                      </a:r>
                      <a:r>
                        <a:rPr lang="ko-KR" altLang="en-US" sz="75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요청자소속</a:t>
                      </a:r>
                      <a:r>
                        <a:rPr lang="en-US" altLang="ko-KR" sz="7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 </a:t>
                      </a:r>
                      <a:r>
                        <a:rPr lang="ko-KR" altLang="en-US" sz="75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다국어안함</a:t>
                      </a:r>
                      <a:endParaRPr lang="en-US" altLang="ko-KR" sz="75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7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Df2</a:t>
                      </a:r>
                      <a:endParaRPr lang="ko-KR" altLang="en-US" sz="75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요청자소속</a:t>
                      </a:r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2</a:t>
                      </a:r>
                      <a:endParaRPr lang="ko-KR" altLang="en-US" sz="75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5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Req_dept_nm</a:t>
                      </a:r>
                      <a:endParaRPr lang="ko-KR" altLang="en-US" sz="75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  <a:endParaRPr lang="ko-KR" altLang="en-US" sz="75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75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7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en-US" altLang="ko-KR" sz="75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요청자소속</a:t>
                      </a:r>
                      <a:r>
                        <a:rPr lang="en-US" altLang="ko-KR" sz="7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1/</a:t>
                      </a:r>
                      <a:r>
                        <a:rPr lang="ko-KR" altLang="en-US" sz="75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요청자소속</a:t>
                      </a:r>
                      <a:r>
                        <a:rPr lang="en-US" altLang="ko-KR" sz="7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 </a:t>
                      </a:r>
                      <a:r>
                        <a:rPr lang="ko-KR" altLang="en-US" sz="75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다국어안함</a:t>
                      </a:r>
                      <a:endParaRPr lang="en-US" altLang="ko-KR" sz="75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7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Df2</a:t>
                      </a:r>
                      <a:endParaRPr lang="ko-KR" altLang="en-US" sz="75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요청자아이디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5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Req_id</a:t>
                      </a:r>
                      <a:endParaRPr lang="ko-KR" altLang="en-US" sz="75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  <a:endParaRPr lang="ko-KR" altLang="en-US" sz="75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75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7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en-US" altLang="ko-KR" sz="75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요청자아이디</a:t>
                      </a:r>
                      <a:r>
                        <a:rPr lang="en-US" altLang="ko-KR" sz="7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7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요청자명 </a:t>
                      </a:r>
                      <a:r>
                        <a:rPr lang="ko-KR" altLang="en-US" sz="75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다국어안함</a:t>
                      </a:r>
                      <a:endParaRPr lang="en-US" altLang="ko-KR" sz="75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7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Df2</a:t>
                      </a:r>
                      <a:endParaRPr lang="ko-KR" altLang="en-US" sz="75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요청자명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5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Req_nm</a:t>
                      </a:r>
                      <a:endParaRPr lang="ko-KR" altLang="en-US" sz="75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  <a:endParaRPr lang="ko-KR" altLang="en-US" sz="75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75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7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en-US" altLang="ko-KR" sz="75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요청자아이디</a:t>
                      </a:r>
                      <a:r>
                        <a:rPr lang="en-US" altLang="ko-KR" sz="7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7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요청자명 </a:t>
                      </a:r>
                      <a:r>
                        <a:rPr lang="ko-KR" altLang="en-US" sz="75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다국어안함</a:t>
                      </a:r>
                      <a:endParaRPr lang="en-US" altLang="ko-KR" sz="75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7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Df2</a:t>
                      </a:r>
                      <a:endParaRPr lang="ko-KR" altLang="en-US" sz="75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등록요청번호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5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Reg_req_no</a:t>
                      </a:r>
                      <a:endParaRPr lang="ko-KR" altLang="en-US" sz="75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  <a:endParaRPr lang="ko-KR" altLang="en-US" sz="75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75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7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en-US" altLang="ko-KR" sz="75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공통기능을 사용하여 </a:t>
                      </a:r>
                      <a:r>
                        <a:rPr lang="ko-KR" altLang="en-US" sz="75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채번</a:t>
                      </a:r>
                      <a:r>
                        <a:rPr lang="ko-KR" altLang="en-US" sz="7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7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7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문서번호</a:t>
                      </a:r>
                      <a:r>
                        <a:rPr lang="en-US" altLang="ko-KR" sz="7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RM)</a:t>
                      </a:r>
                    </a:p>
                    <a:p>
                      <a:pPr algn="l"/>
                      <a:r>
                        <a:rPr lang="ko-KR" altLang="en-US" sz="7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문서번호 </a:t>
                      </a:r>
                      <a:r>
                        <a:rPr lang="ko-KR" altLang="en-US" sz="75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채번</a:t>
                      </a:r>
                      <a:r>
                        <a:rPr lang="ko-KR" altLang="en-US" sz="7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7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API : </a:t>
                      </a:r>
                      <a:r>
                        <a:rPr lang="en-US" altLang="ko-KR" sz="75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sharedService.generateDocNo</a:t>
                      </a:r>
                      <a:r>
                        <a:rPr lang="en-US" altLang="ko-KR" sz="7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7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문서번호</a:t>
                      </a:r>
                      <a:r>
                        <a:rPr lang="en-US" altLang="ko-KR" sz="7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75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7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Df2</a:t>
                      </a:r>
                      <a:endParaRPr lang="ko-KR" altLang="en-US" sz="75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품목코드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5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Item_cd</a:t>
                      </a:r>
                      <a:endParaRPr lang="ko-KR" altLang="en-US" sz="75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  <a:endParaRPr lang="ko-KR" altLang="en-US" sz="75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75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7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en-US" altLang="ko-KR" sz="75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7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공통기능을 사용하여 </a:t>
                      </a:r>
                      <a:r>
                        <a:rPr lang="ko-KR" altLang="en-US" sz="7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채번</a:t>
                      </a:r>
                      <a:r>
                        <a:rPr lang="en-US" altLang="ko-KR" sz="7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문서번호</a:t>
                      </a:r>
                      <a:r>
                        <a:rPr lang="en-US" altLang="ko-KR" sz="7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:IC)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ko-KR" altLang="en-US" sz="7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문서번호채번</a:t>
                      </a:r>
                      <a:r>
                        <a:rPr lang="ko-KR" altLang="en-US" sz="7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 : </a:t>
                      </a:r>
                      <a:r>
                        <a:rPr lang="en-US" altLang="ko-KR" sz="7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sharedService.generateDocNo</a:t>
                      </a:r>
                      <a:r>
                        <a:rPr lang="en-US" altLang="ko-KR" sz="7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문서번호</a:t>
                      </a:r>
                      <a:r>
                        <a:rPr lang="en-US" altLang="ko-KR" sz="7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7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7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Df2</a:t>
                      </a:r>
                      <a:endParaRPr lang="ko-KR" altLang="en-US" sz="75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5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item_nm</a:t>
                      </a:r>
                      <a:endParaRPr lang="ko-KR" altLang="en-US" sz="75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75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75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7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en-US" altLang="ko-KR" sz="75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5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7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Df2</a:t>
                      </a:r>
                      <a:endParaRPr lang="ko-KR" altLang="en-US" sz="75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동의어</a:t>
                      </a:r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유사어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SYN_TXT</a:t>
                      </a:r>
                      <a:endParaRPr lang="ko-KR" altLang="en-US" sz="75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75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75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7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en-US" altLang="ko-KR" sz="75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5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7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Df2</a:t>
                      </a:r>
                      <a:endParaRPr lang="ko-KR" altLang="en-US" sz="75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제조사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MAKER_NM</a:t>
                      </a:r>
                      <a:endParaRPr lang="ko-KR" altLang="en-US" sz="75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75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75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7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en-US" altLang="ko-KR" sz="75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5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5239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7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Df2</a:t>
                      </a:r>
                      <a:endParaRPr lang="ko-KR" altLang="en-US" sz="75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모델명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MOD_NM</a:t>
                      </a:r>
                      <a:endParaRPr lang="ko-KR" altLang="en-US" sz="75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75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75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7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en-US" altLang="ko-KR" sz="75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5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40664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7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Df2</a:t>
                      </a:r>
                      <a:endParaRPr lang="ko-KR" altLang="en-US" sz="75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5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Cate1_cd</a:t>
                      </a:r>
                      <a:endParaRPr lang="ko-KR" altLang="en-US" sz="75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Combo</a:t>
                      </a:r>
                      <a:endParaRPr lang="ko-KR" altLang="en-US" sz="75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75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7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en-US" altLang="ko-KR" sz="75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Cc-cate-</a:t>
                      </a:r>
                      <a:r>
                        <a:rPr lang="en-US" altLang="ko-KR" sz="75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combobox</a:t>
                      </a:r>
                      <a:r>
                        <a:rPr lang="en-US" altLang="ko-KR" sz="7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-field</a:t>
                      </a:r>
                      <a:r>
                        <a:rPr lang="ko-KR" altLang="en-US" sz="7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  <a:endParaRPr lang="en-US" altLang="ko-KR" sz="75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87786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Df2</a:t>
                      </a:r>
                      <a:endParaRPr lang="ko-KR" altLang="en-US" sz="75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5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Cate2_cd</a:t>
                      </a:r>
                      <a:endParaRPr lang="ko-KR" altLang="en-US" sz="75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Combo</a:t>
                      </a:r>
                      <a:endParaRPr lang="ko-KR" altLang="en-US" sz="75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75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5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위와동일</a:t>
                      </a:r>
                      <a:endParaRPr lang="en-US" altLang="ko-KR" sz="75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Df2</a:t>
                      </a:r>
                      <a:endParaRPr lang="ko-KR" altLang="en-US" sz="75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5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Cate3_cd</a:t>
                      </a:r>
                      <a:endParaRPr lang="ko-KR" altLang="en-US" sz="75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Combo</a:t>
                      </a:r>
                      <a:endParaRPr lang="ko-KR" altLang="en-US" sz="75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75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5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위와동일</a:t>
                      </a:r>
                      <a:endParaRPr lang="en-US" altLang="ko-KR" sz="75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Df2</a:t>
                      </a:r>
                      <a:endParaRPr lang="ko-KR" altLang="en-US" sz="75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5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Cate4_cd</a:t>
                      </a:r>
                      <a:endParaRPr lang="ko-KR" altLang="en-US" sz="75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Combo</a:t>
                      </a:r>
                      <a:endParaRPr lang="ko-KR" altLang="en-US" sz="75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75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5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위와동일</a:t>
                      </a:r>
                      <a:endParaRPr lang="en-US" altLang="ko-KR" sz="75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1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Df2</a:t>
                      </a:r>
                      <a:endParaRPr lang="ko-KR" altLang="en-US" sz="75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기본단위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5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Bas_unit_cd</a:t>
                      </a:r>
                      <a:endParaRPr lang="ko-KR" altLang="en-US" sz="75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Search</a:t>
                      </a:r>
                      <a:endParaRPr lang="ko-KR" altLang="en-US" sz="75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75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Cc-</a:t>
                      </a:r>
                      <a:r>
                        <a:rPr lang="en-US" altLang="ko-KR" sz="75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amt</a:t>
                      </a:r>
                      <a:r>
                        <a:rPr lang="en-US" altLang="ko-KR" sz="7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-unit-search </a:t>
                      </a:r>
                      <a:r>
                        <a:rPr lang="ko-KR" altLang="en-US" sz="7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  <a:endParaRPr lang="en-US" altLang="ko-KR" sz="75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1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Df2</a:t>
                      </a:r>
                      <a:endParaRPr lang="ko-KR" altLang="en-US" sz="75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Rem</a:t>
                      </a:r>
                      <a:endParaRPr lang="ko-KR" altLang="en-US" sz="75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Textarea</a:t>
                      </a:r>
                      <a:endParaRPr lang="ko-KR" altLang="en-US" sz="75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75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5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1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Df2</a:t>
                      </a:r>
                      <a:endParaRPr lang="ko-KR" altLang="en-US" sz="75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5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Att_no</a:t>
                      </a:r>
                      <a:endParaRPr lang="ko-KR" altLang="en-US" sz="75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Upload</a:t>
                      </a:r>
                      <a:endParaRPr lang="ko-KR" altLang="en-US" sz="75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75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5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1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Df2</a:t>
                      </a:r>
                      <a:endParaRPr lang="ko-KR" altLang="en-US" sz="75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이미지파일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5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Img_att_no</a:t>
                      </a:r>
                      <a:endParaRPr lang="ko-KR" altLang="en-US" sz="75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Upload</a:t>
                      </a:r>
                      <a:endParaRPr lang="ko-KR" altLang="en-US" sz="75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75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5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730024"/>
              </p:ext>
            </p:extLst>
          </p:nvPr>
        </p:nvGraphicFramePr>
        <p:xfrm>
          <a:off x="352425" y="246063"/>
          <a:ext cx="9201151" cy="754062"/>
        </p:xfrm>
        <a:graphic>
          <a:graphicData uri="http://schemas.openxmlformats.org/drawingml/2006/table">
            <a:tbl>
              <a:tblPr/>
              <a:tblGrid>
                <a:gridCol w="11696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157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57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87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화면경로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 제출자 작성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사용자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모든사용자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화면개요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품목등록요청현황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상세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6331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cmpsbBGqU46Fdo5ffrkZN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ZRyhUsG8yCO3HMvdJIRwU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fvERHROEvLRjc7JhHjrb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fvERHROEvLRjc7JhHjrb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fvERHROEvLRjc7JhHjrb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fvERHROEvLRjc7JhHjrb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fvERHROEvLRjc7JhHjrb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fvERHROEvLRjc7JhHjrb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fvERHROEvLRjc7JhHjrb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fvERHROEvLRjc7JhHjrb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ZRyhUsG8yCO3HMvdJIRwU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cmpsbBGqU46Fdo5ffrkZ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ZRyhUsG8yCO3HMvdJIRwU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cmpsbBGqU46Fdo5ffrkZ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ZRyhUsG8yCO3HMvdJIRwU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cmpsbBGqU46Fdo5ffrkZ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ZRyhUsG8yCO3HMvdJIRwU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cmpsbBGqU46Fdo5ffrkZN"/>
</p:tagLst>
</file>

<file path=ppt/theme/theme1.xml><?xml version="1.0" encoding="utf-8"?>
<a:theme xmlns:a="http://schemas.openxmlformats.org/drawingml/2006/main" name="822app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822appen">
      <a:majorFont>
        <a:latin typeface="돋움체"/>
        <a:ea typeface="돋움체"/>
        <a:cs typeface=""/>
      </a:majorFont>
      <a:minorFont>
        <a:latin typeface="Arial"/>
        <a:ea typeface="돋움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CCECFF">
                <a:gamma/>
                <a:tint val="0"/>
                <a:invGamma/>
              </a:srgbClr>
            </a:gs>
            <a:gs pos="100000">
              <a:srgbClr val="CCECFF"/>
            </a:gs>
          </a:gsLst>
          <a:lin ang="2700000" scaled="1"/>
        </a:gra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돋움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CCECFF">
                <a:gamma/>
                <a:tint val="0"/>
                <a:invGamma/>
              </a:srgbClr>
            </a:gs>
            <a:gs pos="100000">
              <a:srgbClr val="CCECFF"/>
            </a:gs>
          </a:gsLst>
          <a:lin ang="2700000" scaled="1"/>
        </a:gra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돋움체" pitchFamily="49" charset="-127"/>
          </a:defRPr>
        </a:defPPr>
      </a:lstStyle>
    </a:lnDef>
  </a:objectDefaults>
  <a:extraClrSchemeLst>
    <a:extraClrScheme>
      <a:clrScheme name="822app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22app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22app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22app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22app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22app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22app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c:\users\produc~1\posco\it\822appen.ppt</Template>
  <TotalTime>1097659732</TotalTime>
  <Pages>1</Pages>
  <Words>1502</Words>
  <Application>Microsoft Office PowerPoint</Application>
  <PresentationFormat>A4 용지(210x297mm)</PresentationFormat>
  <Paragraphs>793</Paragraphs>
  <Slides>15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822appen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김광섭</dc:creator>
  <cp:lastModifiedBy>emro</cp:lastModifiedBy>
  <cp:revision>2170</cp:revision>
  <cp:lastPrinted>2016-01-29T04:25:33Z</cp:lastPrinted>
  <dcterms:created xsi:type="dcterms:W3CDTF">1997-03-11T00:55:36Z</dcterms:created>
  <dcterms:modified xsi:type="dcterms:W3CDTF">2020-04-08T05:58:32Z</dcterms:modified>
</cp:coreProperties>
</file>