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58585"/>
    <a:srgbClr val="FF004C"/>
    <a:srgbClr val="01628D"/>
    <a:srgbClr val="ABCDCC"/>
    <a:srgbClr val="FFF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0" y="-222"/>
      </p:cViewPr>
      <p:guideLst>
        <p:guide orient="horz" pos="2160"/>
        <p:guide orient="horz" pos="1026"/>
        <p:guide pos="2880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2087" y="3035348"/>
            <a:ext cx="528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01</a:t>
            </a:r>
            <a:r>
              <a:rPr lang="en-US" altLang="ko-KR" sz="4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4400" dirty="0" err="1" smtClean="0">
                <a:latin typeface="나눔스퀘어 Bold" pitchFamily="50" charset="-127"/>
                <a:ea typeface="나눔스퀘어 Bold" pitchFamily="50" charset="-127"/>
              </a:rPr>
              <a:t>SMART</a:t>
            </a:r>
            <a:r>
              <a:rPr lang="en-US" altLang="ko-KR" sz="3600" i="1" dirty="0" err="1" smtClean="0">
                <a:latin typeface="나눔스퀘어 Bold" pitchFamily="50" charset="-127"/>
                <a:ea typeface="나눔스퀘어 Bold" pitchFamily="50" charset="-127"/>
              </a:rPr>
              <a:t>framework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Layered </a:t>
            </a:r>
            <a:r>
              <a:rPr lang="ko-KR" altLang="en-US" dirty="0" smtClean="0"/>
              <a:t>소프트웨어 아키텍처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40755" y="1628801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34222" y="1628800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UI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5" y="1628800"/>
            <a:ext cx="1332641" cy="164973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클라이언트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서브시스템</a:t>
            </a:r>
            <a:endParaRPr lang="ko-KR" altLang="en-US" sz="1100" b="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0755" y="2506340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5" y="2506339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프레젠테이션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40755" y="4297040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40755" y="3399119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40755" y="5192390"/>
            <a:ext cx="6033871" cy="772190"/>
          </a:xfrm>
          <a:prstGeom prst="rect">
            <a:avLst/>
          </a:prstGeom>
          <a:noFill/>
          <a:ln w="19050">
            <a:solidFill>
              <a:srgbClr val="01628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4222" y="3399118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비즈니스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로직</a:t>
            </a:r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8384" y="4297039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자원접근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4222" y="5211439"/>
            <a:ext cx="961577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데이터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레이어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80625"/>
              </p:ext>
            </p:extLst>
          </p:nvPr>
        </p:nvGraphicFramePr>
        <p:xfrm>
          <a:off x="1858231" y="1671996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&lt;&lt;standard&gt;&gt;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HTML5/</a:t>
                      </a:r>
                      <a:r>
                        <a:rPr lang="en-US" altLang="ko-KR" sz="900" baseline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 CSS3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Javascript</a:t>
                      </a:r>
                      <a:endParaRPr lang="ko-KR" altLang="en-US" sz="900" b="1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3331"/>
              </p:ext>
            </p:extLst>
          </p:nvPr>
        </p:nvGraphicFramePr>
        <p:xfrm>
          <a:off x="3401281" y="1671996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Web Component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81775"/>
              </p:ext>
            </p:extLst>
          </p:nvPr>
        </p:nvGraphicFramePr>
        <p:xfrm>
          <a:off x="3401281" y="2225065"/>
          <a:ext cx="11874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Json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 Object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96347"/>
              </p:ext>
            </p:extLst>
          </p:nvPr>
        </p:nvGraphicFramePr>
        <p:xfrm>
          <a:off x="4934806" y="1710096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웹브라우저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11351"/>
              </p:ext>
            </p:extLst>
          </p:nvPr>
        </p:nvGraphicFramePr>
        <p:xfrm>
          <a:off x="1858231" y="2549535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Command Object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JSP/</a:t>
                      </a:r>
                      <a:r>
                        <a:rPr lang="en-US" altLang="ko-KR" sz="900" baseline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 Servlet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13739"/>
              </p:ext>
            </p:extLst>
          </p:nvPr>
        </p:nvGraphicFramePr>
        <p:xfrm>
          <a:off x="3401281" y="2549535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Spring</a:t>
                      </a:r>
                      <a:r>
                        <a:rPr lang="en-US" altLang="ko-KR" sz="900" baseline="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 MVC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Spring Security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70564"/>
              </p:ext>
            </p:extLst>
          </p:nvPr>
        </p:nvGraphicFramePr>
        <p:xfrm>
          <a:off x="6449281" y="3099414"/>
          <a:ext cx="118745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웹 컨테이너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JVM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42660"/>
              </p:ext>
            </p:extLst>
          </p:nvPr>
        </p:nvGraphicFramePr>
        <p:xfrm>
          <a:off x="4925281" y="3049930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Spring DI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20467"/>
              </p:ext>
            </p:extLst>
          </p:nvPr>
        </p:nvGraphicFramePr>
        <p:xfrm>
          <a:off x="3410806" y="3556614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Service / DAO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909"/>
              </p:ext>
            </p:extLst>
          </p:nvPr>
        </p:nvGraphicFramePr>
        <p:xfrm>
          <a:off x="1867756" y="3556613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&lt;&lt;undefined&gt;&gt;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Service Object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2847"/>
              </p:ext>
            </p:extLst>
          </p:nvPr>
        </p:nvGraphicFramePr>
        <p:xfrm>
          <a:off x="3410806" y="4454534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&lt;&lt;framework&gt;&gt;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Mybatis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80514"/>
              </p:ext>
            </p:extLst>
          </p:nvPr>
        </p:nvGraphicFramePr>
        <p:xfrm>
          <a:off x="3410806" y="4996175"/>
          <a:ext cx="118745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JDBC Driver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56711"/>
              </p:ext>
            </p:extLst>
          </p:nvPr>
        </p:nvGraphicFramePr>
        <p:xfrm>
          <a:off x="1877281" y="5368934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&lt;&lt;platform&gt;&gt;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RDMBS</a:t>
                      </a:r>
                      <a:endParaRPr lang="ko-KR" altLang="en-US" sz="9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79514" y="3399119"/>
            <a:ext cx="1332641" cy="164973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서비스</a:t>
            </a:r>
            <a:endParaRPr lang="en-US" altLang="ko-KR" sz="1100" b="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서브시스템</a:t>
            </a:r>
            <a:endParaRPr lang="ko-KR" altLang="en-US" sz="1100" b="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9512" y="5192390"/>
            <a:ext cx="1332641" cy="772190"/>
          </a:xfrm>
          <a:prstGeom prst="rect">
            <a:avLst/>
          </a:prstGeom>
          <a:noFill/>
          <a:ln w="9525"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b="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데이터 서브시스템</a:t>
            </a:r>
            <a:endParaRPr lang="ko-KR" altLang="en-US" sz="1100" b="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1" name="직선 화살표 연결선 30"/>
          <p:cNvCxnSpPr>
            <a:stCxn id="16" idx="3"/>
          </p:cNvCxnSpPr>
          <p:nvPr/>
        </p:nvCxnSpPr>
        <p:spPr>
          <a:xfrm>
            <a:off x="3045681" y="2014896"/>
            <a:ext cx="333375" cy="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91002" y="2014896"/>
            <a:ext cx="333375" cy="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56568"/>
              </p:ext>
            </p:extLst>
          </p:nvPr>
        </p:nvGraphicFramePr>
        <p:xfrm>
          <a:off x="252107" y="2172391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클라이언트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화살표 연결선 33"/>
          <p:cNvCxnSpPr>
            <a:stCxn id="33" idx="3"/>
            <a:endCxn id="16" idx="1"/>
          </p:cNvCxnSpPr>
          <p:nvPr/>
        </p:nvCxnSpPr>
        <p:spPr>
          <a:xfrm flipV="1">
            <a:off x="1439557" y="2014896"/>
            <a:ext cx="418674" cy="386095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3" idx="3"/>
            <a:endCxn id="20" idx="1"/>
          </p:cNvCxnSpPr>
          <p:nvPr/>
        </p:nvCxnSpPr>
        <p:spPr>
          <a:xfrm>
            <a:off x="1439557" y="2400991"/>
            <a:ext cx="418674" cy="491444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45681" y="2886100"/>
            <a:ext cx="333375" cy="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1" idx="3"/>
            <a:endCxn id="23" idx="1"/>
          </p:cNvCxnSpPr>
          <p:nvPr/>
        </p:nvCxnSpPr>
        <p:spPr>
          <a:xfrm>
            <a:off x="4588731" y="2892435"/>
            <a:ext cx="336550" cy="386095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4" idx="3"/>
            <a:endCxn id="23" idx="1"/>
          </p:cNvCxnSpPr>
          <p:nvPr/>
        </p:nvCxnSpPr>
        <p:spPr>
          <a:xfrm flipV="1">
            <a:off x="4598256" y="3278530"/>
            <a:ext cx="327025" cy="506684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6" idx="3"/>
            <a:endCxn id="23" idx="1"/>
          </p:cNvCxnSpPr>
          <p:nvPr/>
        </p:nvCxnSpPr>
        <p:spPr>
          <a:xfrm flipV="1">
            <a:off x="4598256" y="3278530"/>
            <a:ext cx="327025" cy="1404604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5" idx="3"/>
            <a:endCxn id="24" idx="1"/>
          </p:cNvCxnSpPr>
          <p:nvPr/>
        </p:nvCxnSpPr>
        <p:spPr>
          <a:xfrm>
            <a:off x="3055206" y="3785213"/>
            <a:ext cx="355600" cy="1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102012" y="3446744"/>
            <a:ext cx="355600" cy="1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53101"/>
              </p:ext>
            </p:extLst>
          </p:nvPr>
        </p:nvGraphicFramePr>
        <p:xfrm>
          <a:off x="252107" y="3927213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서비스 서버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9605"/>
              </p:ext>
            </p:extLst>
          </p:nvPr>
        </p:nvGraphicFramePr>
        <p:xfrm>
          <a:off x="252107" y="5440040"/>
          <a:ext cx="11874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&lt;&lt;sub-system&gt;&gt;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데이터 서버</a:t>
                      </a:r>
                      <a:endParaRPr lang="ko-KR" altLang="en-US" sz="900" dirty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>
            <a:stCxn id="42" idx="3"/>
            <a:endCxn id="25" idx="1"/>
          </p:cNvCxnSpPr>
          <p:nvPr/>
        </p:nvCxnSpPr>
        <p:spPr>
          <a:xfrm flipV="1">
            <a:off x="1439557" y="3785213"/>
            <a:ext cx="428199" cy="37060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4" idx="2"/>
            <a:endCxn id="26" idx="0"/>
          </p:cNvCxnSpPr>
          <p:nvPr/>
        </p:nvCxnSpPr>
        <p:spPr>
          <a:xfrm>
            <a:off x="4004531" y="4013814"/>
            <a:ext cx="0" cy="440720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3" idx="3"/>
            <a:endCxn id="28" idx="1"/>
          </p:cNvCxnSpPr>
          <p:nvPr/>
        </p:nvCxnSpPr>
        <p:spPr>
          <a:xfrm flipV="1">
            <a:off x="1439557" y="5597534"/>
            <a:ext cx="437724" cy="71106"/>
          </a:xfrm>
          <a:prstGeom prst="straightConnector1">
            <a:avLst/>
          </a:prstGeom>
          <a:ln w="19050"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소프트웨어 아키텍처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22950"/>
              </p:ext>
            </p:extLst>
          </p:nvPr>
        </p:nvGraphicFramePr>
        <p:xfrm>
          <a:off x="672829" y="1636931"/>
          <a:ext cx="5385830" cy="123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360"/>
                <a:gridCol w="812183"/>
                <a:gridCol w="2977287"/>
              </a:tblGrid>
              <a:tr h="22259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프레임워크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구분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제공처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321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Polymer 1.0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UI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Open source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Google </a:t>
                      </a: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webcomponent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 framework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Spring 3.2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Server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Open Source</a:t>
                      </a:r>
                      <a:b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</a:b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https://projects.spring.io/spring-framework/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Mybatis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 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DB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Open Source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http://www.mybatis.org/mybatis-3/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10150"/>
              </p:ext>
            </p:extLst>
          </p:nvPr>
        </p:nvGraphicFramePr>
        <p:xfrm>
          <a:off x="684213" y="3730972"/>
          <a:ext cx="5833506" cy="1321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896"/>
                <a:gridCol w="977696"/>
                <a:gridCol w="2735914"/>
              </a:tblGrid>
              <a:tr h="22860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구현 대상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역할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예시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21324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Html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View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em-org.html, es-org-list.html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Controller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Control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OrgController.class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419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Service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Model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OrgService.class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8002"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Transfer Object (Value Object)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Map </a:t>
                      </a:r>
                      <a:r>
                        <a:rPr lang="ko-KR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구현클래스 사용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OrgMapper.xml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71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Mybatis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 Mapper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나눔스퀘어 Bold" pitchFamily="50" charset="-127"/>
                        <a:ea typeface="나눔스퀘어 Bold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1418" y="119372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사용 프레임워크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29" y="3213973"/>
            <a:ext cx="346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설계패턴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(Spring MVC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패턴 적용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4213" y="5257685"/>
            <a:ext cx="9191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>Spring framework </a:t>
            </a:r>
            <a:r>
              <a:rPr lang="ko-KR" altLang="ko-KR" sz="1400" b="0" dirty="0">
                <a:latin typeface="나눔스퀘어" pitchFamily="50" charset="-127"/>
                <a:ea typeface="나눔스퀘어" pitchFamily="50" charset="-127"/>
              </a:rPr>
              <a:t>을 사용하는 경우 가장 일반적인 패턴은</a:t>
            </a: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>Model(Value Object) - Controller – Service Interface – </a:t>
            </a:r>
            <a:r>
              <a:rPr lang="en-US" altLang="ko-KR" sz="1400" b="0" dirty="0" err="1">
                <a:latin typeface="나눔스퀘어" pitchFamily="50" charset="-127"/>
                <a:ea typeface="나눔스퀘어" pitchFamily="50" charset="-127"/>
              </a:rPr>
              <a:t>ServiceImpl</a:t>
            </a: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> – DAO – Mapper </a:t>
            </a:r>
            <a:r>
              <a:rPr lang="ko-KR" altLang="ko-KR" sz="1400" b="0" dirty="0">
                <a:latin typeface="나눔스퀘어" pitchFamily="50" charset="-127"/>
                <a:ea typeface="나눔스퀘어" pitchFamily="50" charset="-127"/>
              </a:rPr>
              <a:t>구조를 </a:t>
            </a:r>
            <a:r>
              <a:rPr lang="ko-KR" altLang="ko-KR" sz="1400" b="0" dirty="0" smtClean="0">
                <a:latin typeface="나눔스퀘어" pitchFamily="50" charset="-127"/>
                <a:ea typeface="나눔스퀘어" pitchFamily="50" charset="-127"/>
              </a:rPr>
              <a:t>사용</a:t>
            </a:r>
            <a: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400" b="0" dirty="0">
                <a:latin typeface="나눔스퀘어" pitchFamily="50" charset="-127"/>
                <a:ea typeface="나눔스퀘어" pitchFamily="50" charset="-127"/>
              </a:rPr>
            </a:br>
            <a:r>
              <a:rPr lang="ko-KR" altLang="ko-KR" sz="1400" b="0" dirty="0">
                <a:latin typeface="나눔스퀘어" pitchFamily="50" charset="-127"/>
                <a:ea typeface="나눔스퀘어" pitchFamily="50" charset="-127"/>
              </a:rPr>
              <a:t>솔루션 구현에 불필요하다고 판단되는 요소를 제거하고 최소한의 구현요소만 </a:t>
            </a:r>
            <a:r>
              <a:rPr lang="ko-KR" altLang="ko-KR" sz="1400" b="0" dirty="0" smtClean="0">
                <a:latin typeface="나눔스퀘어" pitchFamily="50" charset="-127"/>
                <a:ea typeface="나눔스퀘어" pitchFamily="50" charset="-127"/>
              </a:rPr>
              <a:t>사용</a:t>
            </a:r>
            <a:endParaRPr lang="ko-KR" altLang="ko-KR" sz="1400" b="0" dirty="0">
              <a:latin typeface="나눔스퀘어" pitchFamily="50" charset="-127"/>
              <a:ea typeface="나눔스퀘어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ko-KR" sz="1400" b="0" dirty="0">
                <a:latin typeface="나눔스퀘어 Bold" pitchFamily="50" charset="-127"/>
                <a:ea typeface="나눔스퀘어 Bold" pitchFamily="50" charset="-127"/>
              </a:rPr>
              <a:t>적용 안 </a:t>
            </a:r>
            <a:r>
              <a:rPr lang="en-US" altLang="ko-KR" sz="1400" b="0" dirty="0">
                <a:latin typeface="나눔스퀘어 Bold" pitchFamily="50" charset="-127"/>
                <a:ea typeface="나눔스퀘어 Bold" pitchFamily="50" charset="-127"/>
              </a:rPr>
              <a:t>: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Model(Value Object, Map) – Controller – </a:t>
            </a:r>
            <a:r>
              <a:rPr lang="en-US" altLang="ko-KR" sz="1400" dirty="0" err="1">
                <a:latin typeface="나눔스퀘어 Bold" pitchFamily="50" charset="-127"/>
                <a:ea typeface="나눔스퀘어 Bold" pitchFamily="50" charset="-127"/>
              </a:rPr>
              <a:t>ServiceImpl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 - Mapper</a:t>
            </a:r>
            <a:endParaRPr lang="ko-KR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4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MDI </a:t>
            </a:r>
            <a:r>
              <a:rPr lang="ko-KR" altLang="en-US" dirty="0" smtClean="0"/>
              <a:t>방식의 업무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2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solidFill>
            <a:srgbClr val="01628D"/>
          </a:solidFill>
        </p:spPr>
        <p:txBody>
          <a:bodyPr anchor="ctr"/>
          <a:lstStyle/>
          <a:p>
            <a:r>
              <a:rPr lang="ko-KR" altLang="en-US" dirty="0" smtClean="0"/>
              <a:t>포탈 개인화</a:t>
            </a:r>
            <a:endParaRPr lang="ko-KR" altLang="en-US" dirty="0">
              <a:solidFill>
                <a:srgbClr val="F9F9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조회 화면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0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 화면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187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12</cp:revision>
  <dcterms:created xsi:type="dcterms:W3CDTF">2020-04-09T01:50:25Z</dcterms:created>
  <dcterms:modified xsi:type="dcterms:W3CDTF">2020-04-09T06:04:24Z</dcterms:modified>
</cp:coreProperties>
</file>