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9" r:id="rId4"/>
    <p:sldId id="270" r:id="rId5"/>
    <p:sldId id="271" r:id="rId6"/>
    <p:sldId id="272" r:id="rId7"/>
    <p:sldId id="266" r:id="rId8"/>
    <p:sldId id="273" r:id="rId9"/>
    <p:sldId id="274" r:id="rId10"/>
    <p:sldId id="275" r:id="rId11"/>
    <p:sldId id="261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pos="2880">
          <p15:clr>
            <a:srgbClr val="A4A3A4"/>
          </p15:clr>
        </p15:guide>
        <p15:guide id="4" pos="431">
          <p15:clr>
            <a:srgbClr val="A4A3A4"/>
          </p15:clr>
        </p15:guide>
        <p15:guide id="5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28D"/>
    <a:srgbClr val="FF004C"/>
    <a:srgbClr val="ABCDCC"/>
    <a:srgbClr val="FFF2CD"/>
    <a:srgbClr val="858585"/>
    <a:srgbClr val="F3F3F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60824" autoAdjust="0"/>
  </p:normalViewPr>
  <p:slideViewPr>
    <p:cSldViewPr>
      <p:cViewPr varScale="1">
        <p:scale>
          <a:sx n="65" d="100"/>
          <a:sy n="65" d="100"/>
        </p:scale>
        <p:origin x="2892" y="78"/>
      </p:cViewPr>
      <p:guideLst>
        <p:guide orient="horz" pos="2160"/>
        <p:guide orient="horz" pos="754"/>
        <p:guide pos="2880"/>
        <p:guide pos="431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44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53C1D-25FF-4C1B-B79E-8047CA691A69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8D39-4D53-4ABF-870C-70BC023266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파일을 작성하여 개발</a:t>
            </a:r>
            <a:endParaRPr lang="en-US" altLang="ko-KR" dirty="0"/>
          </a:p>
          <a:p>
            <a:r>
              <a:rPr lang="ko-KR" altLang="en-US" dirty="0"/>
              <a:t>생성되는 </a:t>
            </a:r>
            <a:r>
              <a:rPr lang="en-US" altLang="ko-KR" dirty="0"/>
              <a:t>html </a:t>
            </a:r>
            <a:r>
              <a:rPr lang="ko-KR" altLang="en-US" dirty="0"/>
              <a:t>파일명에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prefix 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조회화면</a:t>
            </a:r>
            <a:r>
              <a:rPr lang="en-US" altLang="ko-KR" dirty="0"/>
              <a:t>, </a:t>
            </a:r>
            <a:r>
              <a:rPr lang="ko-KR" altLang="en-US" dirty="0"/>
              <a:t>상세화면이 해당 소스에서 개발을 하게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Cc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공통컴포넌트로</a:t>
            </a:r>
            <a:r>
              <a:rPr lang="ko-KR" altLang="en-US" dirty="0"/>
              <a:t> 제공하되 커스텀으로 작성했다는 의미를 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내부적으로 라이프사이클</a:t>
            </a:r>
            <a:r>
              <a:rPr lang="en-US" altLang="ko-KR" dirty="0"/>
              <a:t>, </a:t>
            </a:r>
            <a:r>
              <a:rPr lang="ko-KR" altLang="en-US" dirty="0"/>
              <a:t>유효성 검증 및 데이터 초기화 관련 해서 몇가지 기능을 자동화 처리 하고 있기때문에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49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메시지처리는 </a:t>
            </a:r>
            <a:r>
              <a:rPr lang="en-US" altLang="ko-KR" dirty="0"/>
              <a:t>UT.ALERT </a:t>
            </a:r>
            <a:r>
              <a:rPr lang="ko-KR" altLang="en-US" dirty="0"/>
              <a:t>을 사용하는데 이는 내부적으로 다국어 처리를 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내부에 등록된 코드를 명시하면 지정된 메시지가 출력됨을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ko-KR" altLang="en-US" dirty="0" err="1"/>
              <a:t>메세지안에도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를 포함시켜야 할 경우에는 </a:t>
            </a:r>
            <a:endParaRPr lang="en-US" altLang="ko-KR" dirty="0"/>
          </a:p>
          <a:p>
            <a:r>
              <a:rPr lang="ko-KR" altLang="en-US" dirty="0"/>
              <a:t>라벨과 마찬가지로 여기 운영조직과 같은 포함되는 </a:t>
            </a:r>
            <a:r>
              <a:rPr lang="en-US" altLang="ko-KR" dirty="0"/>
              <a:t>DATA </a:t>
            </a:r>
            <a:r>
              <a:rPr lang="ko-KR" altLang="en-US" dirty="0"/>
              <a:t>가 </a:t>
            </a:r>
            <a:r>
              <a:rPr lang="ko-KR" altLang="en-US" dirty="0" err="1"/>
              <a:t>변경될때</a:t>
            </a:r>
            <a:r>
              <a:rPr lang="ko-KR" altLang="en-US" dirty="0"/>
              <a:t> 새로운 키로</a:t>
            </a:r>
            <a:r>
              <a:rPr lang="en-US" altLang="ko-KR" dirty="0"/>
              <a:t> </a:t>
            </a:r>
            <a:r>
              <a:rPr lang="ko-KR" altLang="en-US" dirty="0"/>
              <a:t>다국어데이터가 생성되기때문에</a:t>
            </a:r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UT.ALERT </a:t>
            </a:r>
            <a:r>
              <a:rPr lang="ko-KR" altLang="en-US" dirty="0"/>
              <a:t>세번째 인자인</a:t>
            </a:r>
            <a:r>
              <a:rPr lang="en-US" altLang="ko-KR" dirty="0"/>
              <a:t>I18N </a:t>
            </a:r>
            <a:r>
              <a:rPr lang="ko-KR" altLang="en-US" dirty="0"/>
              <a:t>속성을 </a:t>
            </a:r>
            <a:r>
              <a:rPr lang="en-US" altLang="ko-KR" dirty="0"/>
              <a:t>TRUE </a:t>
            </a:r>
            <a:r>
              <a:rPr lang="ko-KR" altLang="en-US" dirty="0"/>
              <a:t>로 명시해서 다국어 대상에서 제외하고</a:t>
            </a:r>
            <a:endParaRPr lang="en-US" altLang="ko-KR" dirty="0"/>
          </a:p>
          <a:p>
            <a:r>
              <a:rPr lang="en-US" altLang="ko-KR" dirty="0"/>
              <a:t>TRANSELATE </a:t>
            </a:r>
            <a:r>
              <a:rPr lang="ko-KR" altLang="en-US" dirty="0"/>
              <a:t>를 통해 다국어 처리를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여기 까지 </a:t>
            </a:r>
            <a:r>
              <a:rPr lang="en-US" altLang="ko-KR" dirty="0"/>
              <a:t>SMARTSUITE9.1 </a:t>
            </a:r>
            <a:r>
              <a:rPr lang="ko-KR" altLang="en-US" dirty="0"/>
              <a:t>개발에 필요한 몇가지 규약에 </a:t>
            </a:r>
            <a:r>
              <a:rPr lang="ko-KR" altLang="en-US" dirty="0" err="1"/>
              <a:t>살표보았구요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다음영상에서는 개발을 하기 위한 메뉴를 등록 하고 소스를 생성해보도록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51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화면</a:t>
            </a:r>
            <a:endParaRPr lang="en-US" altLang="ko-KR" dirty="0"/>
          </a:p>
          <a:p>
            <a:r>
              <a:rPr lang="ko-KR" altLang="en-US" dirty="0"/>
              <a:t>조회화면과 상세화면의 데이터 전달 및 화면 전환에 대한 역할을 담당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4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</a:t>
            </a:r>
            <a:r>
              <a:rPr lang="en-US" altLang="ko-KR" dirty="0"/>
              <a:t>- code –group </a:t>
            </a:r>
            <a:r>
              <a:rPr lang="ko-KR" altLang="en-US" dirty="0"/>
              <a:t>은 이러한 코드 데이터를 그룹 으로 묶어서 하나의 트랜잭션으로 요청 </a:t>
            </a:r>
            <a:r>
              <a:rPr lang="ko-KR" altLang="en-US" dirty="0" err="1"/>
              <a:t>할때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대부분의 화면은 복수개의 코드데이터를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ko-KR" altLang="en-US" dirty="0" err="1"/>
              <a:t>엘리먼트별로</a:t>
            </a:r>
            <a:r>
              <a:rPr lang="ko-KR" altLang="en-US" dirty="0"/>
              <a:t> </a:t>
            </a:r>
            <a:r>
              <a:rPr lang="ko-KR" altLang="en-US" dirty="0" err="1"/>
              <a:t>호출하는것은</a:t>
            </a:r>
            <a:r>
              <a:rPr lang="ko-KR" altLang="en-US" dirty="0"/>
              <a:t> 번거롭기 때문에 </a:t>
            </a:r>
            <a:r>
              <a:rPr lang="en-US" altLang="ko-KR" dirty="0" err="1"/>
              <a:t>sc</a:t>
            </a:r>
            <a:r>
              <a:rPr lang="en-US" altLang="ko-KR" dirty="0"/>
              <a:t>-code-group </a:t>
            </a:r>
            <a:r>
              <a:rPr lang="ko-KR" altLang="en-US" dirty="0"/>
              <a:t>을 사용하여</a:t>
            </a:r>
            <a:endParaRPr lang="en-US" altLang="ko-KR" dirty="0"/>
          </a:p>
          <a:p>
            <a:r>
              <a:rPr lang="ko-KR" altLang="en-US" dirty="0"/>
              <a:t>한번의 요청으로 복수개의 코드데이터를 조회 </a:t>
            </a:r>
            <a:r>
              <a:rPr lang="ko-KR" altLang="en-US" dirty="0" err="1"/>
              <a:t>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</a:t>
            </a:r>
            <a:r>
              <a:rPr lang="en-US" altLang="ko-KR" dirty="0" err="1"/>
              <a:t>sc</a:t>
            </a:r>
            <a:r>
              <a:rPr lang="en-US" altLang="ko-KR" dirty="0"/>
              <a:t>-code-group </a:t>
            </a:r>
            <a:r>
              <a:rPr lang="ko-KR" altLang="en-US" dirty="0"/>
              <a:t>의 </a:t>
            </a:r>
            <a:r>
              <a:rPr lang="en-US" altLang="ko-KR" dirty="0"/>
              <a:t>request() </a:t>
            </a:r>
            <a:r>
              <a:rPr lang="ko-KR" altLang="en-US" dirty="0"/>
              <a:t>함수를 통해서 요청을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45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 err="1"/>
              <a:t>sc</a:t>
            </a:r>
            <a:r>
              <a:rPr lang="en-US" altLang="ko-KR" dirty="0"/>
              <a:t>-request-group </a:t>
            </a:r>
            <a:r>
              <a:rPr lang="ko-KR" altLang="en-US" dirty="0"/>
              <a:t>은 </a:t>
            </a:r>
            <a:r>
              <a:rPr lang="en-US" altLang="ko-KR" dirty="0"/>
              <a:t>ajax </a:t>
            </a:r>
            <a:r>
              <a:rPr lang="ko-KR" altLang="en-US" dirty="0"/>
              <a:t>요청과 이러한 코드데이터 요청과 같은</a:t>
            </a:r>
            <a:endParaRPr lang="en-US" altLang="ko-KR" dirty="0"/>
          </a:p>
          <a:p>
            <a:r>
              <a:rPr lang="ko-KR" altLang="en-US" dirty="0"/>
              <a:t>서버 요청에 대해서 하나의 메소드로 </a:t>
            </a:r>
            <a:r>
              <a:rPr lang="ko-KR" altLang="en-US" dirty="0" err="1"/>
              <a:t>호출할때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얘기한 </a:t>
            </a:r>
            <a:r>
              <a:rPr lang="en-US" altLang="ko-KR" dirty="0"/>
              <a:t>code-group </a:t>
            </a:r>
            <a:r>
              <a:rPr lang="ko-KR" altLang="en-US" dirty="0"/>
              <a:t>과 차이점은 트랜잭션은 나뉘어서 발생한다는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 err="1"/>
              <a:t>sc</a:t>
            </a:r>
            <a:r>
              <a:rPr lang="en-US" altLang="ko-KR" dirty="0"/>
              <a:t>-request-group </a:t>
            </a:r>
            <a:r>
              <a:rPr lang="ko-KR" altLang="en-US" dirty="0"/>
              <a:t>은 화면구성에 필요한 초기 데이터 및 코드 데이터를 조회 할 때 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Auto </a:t>
            </a:r>
            <a:r>
              <a:rPr lang="ko-KR" altLang="en-US" dirty="0"/>
              <a:t>속성을 통해서 별도의 호출 로직 없이 화면 기동 시에 자동 조회 되도록 구현합니다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7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다국어 정책에 대해서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3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기존에는 소스코드나 화면에서 개발자가 일일이 다국어 대상을 </a:t>
            </a:r>
            <a:r>
              <a:rPr lang="ko-KR" altLang="en-US" dirty="0" err="1"/>
              <a:t>수집했었는데</a:t>
            </a:r>
            <a:endParaRPr lang="en-US" altLang="ko-KR" dirty="0"/>
          </a:p>
          <a:p>
            <a:r>
              <a:rPr lang="en-US" altLang="ko-KR" dirty="0"/>
              <a:t>Smartsuite9.1 </a:t>
            </a:r>
            <a:r>
              <a:rPr lang="ko-KR" altLang="en-US" dirty="0"/>
              <a:t>에서는 브라우저에서 화면이 </a:t>
            </a:r>
            <a:r>
              <a:rPr lang="ko-KR" altLang="en-US" dirty="0" err="1"/>
              <a:t>기동되면</a:t>
            </a:r>
            <a:r>
              <a:rPr lang="ko-KR" altLang="en-US" dirty="0"/>
              <a:t> 자동으로 추출 해서 </a:t>
            </a:r>
            <a:r>
              <a:rPr lang="en-US" altLang="ko-KR" dirty="0" err="1"/>
              <a:t>db</a:t>
            </a:r>
            <a:r>
              <a:rPr lang="ko-KR" altLang="en-US" dirty="0"/>
              <a:t>에 등록 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전반적인 사이클 살펴보면</a:t>
            </a:r>
            <a:r>
              <a:rPr lang="en-US" altLang="ko-KR" dirty="0"/>
              <a:t>, </a:t>
            </a:r>
            <a:r>
              <a:rPr lang="ko-KR" altLang="en-US" dirty="0"/>
              <a:t>이렇게 데이터베이스에 등록된 다국어 데이터는 </a:t>
            </a:r>
            <a:r>
              <a:rPr lang="en-US" altLang="ko-KR" dirty="0"/>
              <a:t>was </a:t>
            </a:r>
            <a:r>
              <a:rPr lang="ko-KR" altLang="en-US" dirty="0" err="1"/>
              <a:t>기동시</a:t>
            </a:r>
            <a:r>
              <a:rPr lang="ko-KR" altLang="en-US" dirty="0"/>
              <a:t> 에 메모리에 적재가 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저희 솔루션에 접속이 되면 적재된 데이터가 브라우저의 로컬 스토리지에 등록이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그래서 화면이 로드가 되면 다국어 처리가 필요한 각 컴포넌트들은 해당 스토리지에서 </a:t>
            </a:r>
            <a:r>
              <a:rPr lang="ko-KR" altLang="en-US" dirty="0" err="1"/>
              <a:t>등록여부판단하여</a:t>
            </a:r>
            <a:endParaRPr lang="en-US" altLang="ko-KR" dirty="0"/>
          </a:p>
          <a:p>
            <a:r>
              <a:rPr lang="ko-KR" altLang="en-US" dirty="0"/>
              <a:t>존재데이터라면 다국어 처리를 하고</a:t>
            </a:r>
            <a:r>
              <a:rPr lang="en-US" altLang="ko-KR" dirty="0"/>
              <a:t>, </a:t>
            </a:r>
            <a:r>
              <a:rPr lang="ko-KR" altLang="en-US" dirty="0"/>
              <a:t>신규 다국어 데이터라면 </a:t>
            </a:r>
            <a:r>
              <a:rPr lang="en-US" altLang="ko-KR" dirty="0" err="1"/>
              <a:t>db</a:t>
            </a:r>
            <a:r>
              <a:rPr lang="ko-KR" altLang="en-US" dirty="0"/>
              <a:t>에 저장을 하는 방식입니다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0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다국어 데이터는 자동으로 수집되기 때문에 </a:t>
            </a:r>
            <a:r>
              <a:rPr lang="en-US" altLang="ko-KR" dirty="0"/>
              <a:t>key</a:t>
            </a:r>
            <a:r>
              <a:rPr lang="ko-KR" altLang="en-US" dirty="0"/>
              <a:t>값의 기준 및 관리가 중요하게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왜냐면 보시는 바와 같이 구매요청이라는 하나의 단어가 공백의 유무로 여러 </a:t>
            </a:r>
            <a:r>
              <a:rPr lang="ko-KR" altLang="en-US" dirty="0" err="1"/>
              <a:t>키값으로</a:t>
            </a:r>
            <a:r>
              <a:rPr lang="ko-KR" altLang="en-US" dirty="0"/>
              <a:t> 등록 </a:t>
            </a:r>
            <a:r>
              <a:rPr lang="ko-KR" altLang="en-US" dirty="0" err="1"/>
              <a:t>될수</a:t>
            </a:r>
            <a:r>
              <a:rPr lang="ko-KR" altLang="en-US" dirty="0"/>
              <a:t> 있기때문에 </a:t>
            </a:r>
            <a:endParaRPr lang="en-US" altLang="ko-KR" dirty="0"/>
          </a:p>
          <a:p>
            <a:r>
              <a:rPr lang="ko-KR" altLang="en-US" dirty="0"/>
              <a:t>라벨형식의 텍스트는 공백없이 사용을 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04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메시지는 하나의 의미를 같는 문장이라고 해도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한글의 특성상 다양하게 </a:t>
            </a:r>
            <a:r>
              <a:rPr lang="ko-KR" altLang="en-US" dirty="0" err="1"/>
              <a:t>표현될수</a:t>
            </a:r>
            <a:r>
              <a:rPr lang="ko-KR" altLang="en-US" dirty="0"/>
              <a:t> 있기때문에 </a:t>
            </a:r>
            <a:endParaRPr lang="en-US" altLang="ko-KR" dirty="0"/>
          </a:p>
          <a:p>
            <a:r>
              <a:rPr lang="ko-KR" altLang="en-US" dirty="0"/>
              <a:t>메시지 형식은 문장은 </a:t>
            </a:r>
            <a:r>
              <a:rPr lang="en-US" altLang="ko-KR" dirty="0"/>
              <a:t>STD.</a:t>
            </a:r>
            <a:r>
              <a:rPr lang="ko-KR" altLang="en-US" dirty="0"/>
              <a:t> 업무코드 그리고 일련번호로 이루어진 코드로 관리하여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3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ko-KR" altLang="en-US" dirty="0" err="1"/>
              <a:t>코딩시</a:t>
            </a:r>
            <a:r>
              <a:rPr lang="ko-KR" altLang="en-US" dirty="0"/>
              <a:t> 사용법을 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라벨인 경우에는 </a:t>
            </a:r>
            <a:r>
              <a:rPr lang="ko-KR" altLang="en-US" dirty="0" err="1"/>
              <a:t>라벨값그대로</a:t>
            </a:r>
            <a:r>
              <a:rPr lang="ko-KR" altLang="en-US" dirty="0"/>
              <a:t> 공백없이 </a:t>
            </a:r>
            <a:r>
              <a:rPr lang="en-US" altLang="ko-KR" dirty="0"/>
              <a:t>TEXT</a:t>
            </a:r>
            <a:r>
              <a:rPr lang="ko-KR" altLang="en-US" dirty="0"/>
              <a:t>나 </a:t>
            </a:r>
            <a:r>
              <a:rPr lang="en-US" altLang="ko-KR" dirty="0"/>
              <a:t>TITLE </a:t>
            </a:r>
            <a:r>
              <a:rPr lang="ko-KR" altLang="en-US" dirty="0"/>
              <a:t>속성에 </a:t>
            </a:r>
            <a:r>
              <a:rPr lang="ko-KR" altLang="en-US" dirty="0" err="1"/>
              <a:t>사용을하고요</a:t>
            </a:r>
            <a:endParaRPr lang="en-US" altLang="ko-KR" dirty="0"/>
          </a:p>
          <a:p>
            <a:r>
              <a:rPr lang="ko-KR" altLang="en-US" dirty="0"/>
              <a:t>만약 특정 데이터도 함께 라벨영역에 </a:t>
            </a:r>
            <a:r>
              <a:rPr lang="ko-KR" altLang="en-US" dirty="0" err="1"/>
              <a:t>보여져야할</a:t>
            </a:r>
            <a:r>
              <a:rPr lang="ko-KR" altLang="en-US" dirty="0"/>
              <a:t> 경우에는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수집이기때문에 이처럼 업무</a:t>
            </a:r>
            <a:r>
              <a:rPr lang="en-US" altLang="ko-KR" dirty="0"/>
              <a:t>KEY </a:t>
            </a:r>
            <a:r>
              <a:rPr lang="ko-KR" altLang="en-US" dirty="0"/>
              <a:t>가 들어가게 되면 업무키에 따라</a:t>
            </a:r>
            <a:endParaRPr lang="en-US" altLang="ko-KR" dirty="0"/>
          </a:p>
          <a:p>
            <a:r>
              <a:rPr lang="ko-KR" altLang="en-US" dirty="0"/>
              <a:t>다른 데이터로 인식되어 불필요하게 다국어데이터가 적재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먼저 </a:t>
            </a:r>
            <a:r>
              <a:rPr lang="en-US" altLang="ko-KR" dirty="0"/>
              <a:t>I18 </a:t>
            </a:r>
            <a:r>
              <a:rPr lang="ko-KR" altLang="en-US" dirty="0"/>
              <a:t>속성을 명시해서 수집 되지 않도록 설정하고 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다국어 처리대상인 구매요청번호 라벨만 </a:t>
            </a:r>
            <a:r>
              <a:rPr lang="en-US" altLang="ko-KR" dirty="0"/>
              <a:t>TRANSLATE </a:t>
            </a:r>
            <a:r>
              <a:rPr lang="ko-KR" altLang="en-US" dirty="0"/>
              <a:t>함수로 처리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대괄호 두개는 </a:t>
            </a:r>
            <a:r>
              <a:rPr lang="en-US" altLang="ko-KR" dirty="0"/>
              <a:t>POLYMER </a:t>
            </a:r>
            <a:r>
              <a:rPr lang="ko-KR" altLang="en-US" dirty="0"/>
              <a:t>영상에서 </a:t>
            </a:r>
            <a:r>
              <a:rPr lang="ko-KR" altLang="en-US" dirty="0" err="1"/>
              <a:t>가이드했던</a:t>
            </a:r>
            <a:r>
              <a:rPr lang="ko-KR" altLang="en-US" dirty="0"/>
              <a:t> </a:t>
            </a:r>
            <a:r>
              <a:rPr lang="en-US" altLang="ko-KR" dirty="0"/>
              <a:t>COMPUTED </a:t>
            </a:r>
            <a:r>
              <a:rPr lang="ko-KR" altLang="en-US" dirty="0" err="1"/>
              <a:t>바인딩으로서</a:t>
            </a:r>
            <a:r>
              <a:rPr lang="ko-KR" altLang="en-US" dirty="0"/>
              <a:t> 해당</a:t>
            </a:r>
            <a:r>
              <a:rPr lang="en-US" altLang="ko-KR" dirty="0"/>
              <a:t>TRANSELATE </a:t>
            </a:r>
            <a:r>
              <a:rPr lang="ko-KR" altLang="en-US" dirty="0"/>
              <a:t>함수의 </a:t>
            </a:r>
            <a:r>
              <a:rPr lang="ko-KR" altLang="en-US" dirty="0" err="1"/>
              <a:t>다국어처리값을</a:t>
            </a:r>
            <a:r>
              <a:rPr lang="ko-KR" altLang="en-US" dirty="0"/>
              <a:t> 바인딩하는 기능입니다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D8D39-4D53-4ABF-870C-70BC023266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2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/>
              <a:t>솔루션그룹 김완섭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562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23528" y="332457"/>
            <a:ext cx="8064896" cy="576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65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39827"/>
            <a:ext cx="4572000" cy="564629"/>
          </a:xfrm>
          <a:prstGeom prst="rect">
            <a:avLst/>
          </a:prstGeom>
          <a:solidFill>
            <a:srgbClr val="01628D"/>
          </a:solidFill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txBody>
          <a:bodyPr rIns="540000" anchor="ctr">
            <a:normAutofit/>
          </a:bodyPr>
          <a:lstStyle>
            <a:lvl1pPr marL="0" indent="0" algn="r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697338" y="3140968"/>
            <a:ext cx="216024" cy="576064"/>
          </a:xfrm>
          <a:prstGeom prst="rect">
            <a:avLst/>
          </a:prstGeom>
          <a:solidFill>
            <a:srgbClr val="FF004C"/>
          </a:solidFill>
          <a:ln>
            <a:noFill/>
          </a:ln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8757492" y="6649006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668056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/>
              <a:t>솔루션그룹 김완섭</a:t>
            </a:r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5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4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j-cs"/>
        </a:defRPr>
      </a:lvl1pPr>
    </p:titleStyle>
    <p:bodyStyle>
      <a:lvl1pPr marL="0" indent="0" algn="ctr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5609" y="3035348"/>
            <a:ext cx="5032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03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SMARTsuite9.1</a:t>
            </a:r>
            <a:endParaRPr lang="ko-KR" altLang="en-US" sz="4400" i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2210" y="4226679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</a:p>
        </p:txBody>
      </p:sp>
    </p:spTree>
    <p:extLst>
      <p:ext uri="{BB962C8B-B14F-4D97-AF65-F5344CB8AC3E}">
        <p14:creationId xmlns:p14="http://schemas.microsoft.com/office/powerpoint/2010/main" val="206589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서버 요청 </a:t>
            </a:r>
            <a:r>
              <a:rPr lang="en-US" altLang="ko-KR" dirty="0"/>
              <a:t>(</a:t>
            </a:r>
            <a:r>
              <a:rPr lang="en-US" altLang="ko-KR" dirty="0" err="1"/>
              <a:t>sc</a:t>
            </a:r>
            <a:r>
              <a:rPr lang="en-US" altLang="ko-KR" dirty="0"/>
              <a:t>-request-group)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1828" y="1211039"/>
            <a:ext cx="5104308" cy="3970318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-request-group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"group“  </a:t>
            </a:r>
            <a:r>
              <a:rPr lang="en-US" altLang="ko-KR" sz="1200" b="0" i="1" dirty="0">
                <a:solidFill>
                  <a:srgbClr val="FF004C"/>
                </a:solidFill>
                <a:latin typeface="나눔바른고딕" pitchFamily="50" charset="-127"/>
                <a:ea typeface="나눔바른고딕" pitchFamily="50" charset="-127"/>
              </a:rPr>
              <a:t>auto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sc-ajax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findListOperOrgByUser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        </a:t>
            </a:r>
            <a:r>
              <a:rPr lang="en-US" altLang="ko-KR" sz="1200" b="0" dirty="0" err="1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url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"findListOperOrgByUser.do"</a:t>
            </a: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       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body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"PO"</a:t>
            </a: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       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content-type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"text/plain"</a:t>
            </a: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       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last-response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codes.operOrgCd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sc-ajax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-code-group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"P045"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codes.rfqReqTypCd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 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1200" b="0" dirty="0">
              <a:solidFill>
                <a:srgbClr val="3F5FB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"P033"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codes.rfxTypCd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3F5FBF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"P049"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codes.rfxResTypCd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-code-group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-request-group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endParaRPr lang="en-US" altLang="ko-KR" sz="1200" b="0" dirty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var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group =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document.getElementById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"group"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group.addEventListner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"response"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1200" b="0" dirty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function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(event) {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console.log(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event.detail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group.request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();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1828" y="5301208"/>
            <a:ext cx="7767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여러 개의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ajax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요청을 하나의 아이디로 호출하는 경우에 사용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트랜잭션은 나뉘어서 발생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일반적으로 </a:t>
            </a:r>
            <a:r>
              <a:rPr lang="en-US" altLang="ko-KR" sz="1400" dirty="0" err="1">
                <a:latin typeface="나눔스퀘어 Bold" pitchFamily="50" charset="-127"/>
                <a:ea typeface="나눔스퀘어 Bold" pitchFamily="50" charset="-127"/>
              </a:rPr>
              <a:t>sc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-request-group 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은 화면 구성에 필요한 초기 데이터 및 코드 데이터를 조회 할 때 사용 되며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auto </a:t>
            </a:r>
            <a:r>
              <a:rPr lang="ko-KR" altLang="en-US" sz="1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속성을 사용하여 화면 기동 시 자동 조회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 하도록 구현</a:t>
            </a:r>
            <a:endParaRPr lang="ko-KR" altLang="ko-KR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61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다국어 정책</a:t>
            </a:r>
          </a:p>
        </p:txBody>
      </p:sp>
    </p:spTree>
    <p:extLst>
      <p:ext uri="{BB962C8B-B14F-4D97-AF65-F5344CB8AC3E}">
        <p14:creationId xmlns:p14="http://schemas.microsoft.com/office/powerpoint/2010/main" val="408023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다국어 기능 아키텍처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1417" y="119697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다국어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key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등록 자동화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213" y="1566307"/>
            <a:ext cx="777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소스코드에서 다국어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key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값을 직접 추출 하지 않고 브라우저에서 화면 사용 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자동으로 추출 하여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DB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에 등록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86" y="2293265"/>
            <a:ext cx="1680565" cy="1063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3" y="3582586"/>
            <a:ext cx="1675538" cy="1063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88" y="3792136"/>
            <a:ext cx="1675538" cy="1063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5" name="직선 화살표 연결선 14"/>
          <p:cNvCxnSpPr/>
          <p:nvPr/>
        </p:nvCxnSpPr>
        <p:spPr>
          <a:xfrm>
            <a:off x="2699792" y="2601042"/>
            <a:ext cx="3732076" cy="0"/>
          </a:xfrm>
          <a:prstGeom prst="straightConnector1">
            <a:avLst/>
          </a:prstGeom>
          <a:ln>
            <a:solidFill>
              <a:srgbClr val="FF004C"/>
            </a:solidFill>
            <a:headEnd type="oval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699792" y="3048717"/>
            <a:ext cx="3707456" cy="0"/>
          </a:xfrm>
          <a:prstGeom prst="straightConnector1">
            <a:avLst/>
          </a:prstGeom>
          <a:ln>
            <a:solidFill>
              <a:srgbClr val="FF004C"/>
            </a:solidFill>
            <a:headEnd type="stealth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99791" y="2340890"/>
            <a:ext cx="36105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1.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시스템 로그인 시 다국어 테이블에 업데이트된 내역 요청 </a:t>
            </a:r>
            <a:endParaRPr kumimoji="0" lang="en-US" altLang="ko-KR" sz="1000" kern="0" dirty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71800" y="3078241"/>
            <a:ext cx="37076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2.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다국어 테이블에 업데이트된 내역 수신 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/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브라우저 </a:t>
            </a:r>
            <a:r>
              <a:rPr kumimoji="0" lang="en-US" altLang="ko-KR" sz="1000" kern="0" dirty="0" err="1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localstorage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저장</a:t>
            </a:r>
            <a:endParaRPr kumimoji="0" lang="en-US" altLang="ko-KR" sz="1000" kern="0" dirty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771800" y="3848069"/>
            <a:ext cx="3660068" cy="0"/>
          </a:xfrm>
          <a:prstGeom prst="straightConnector1">
            <a:avLst/>
          </a:prstGeom>
          <a:ln>
            <a:solidFill>
              <a:srgbClr val="FF004C"/>
            </a:solidFill>
            <a:headEnd type="oval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771801" y="3877873"/>
            <a:ext cx="36354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3.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화면 로드 시 다국어 처리가 필요한 각 컴포넌트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라벨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패널타이틀 등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</a:t>
            </a:r>
            <a:b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들은 브라우저 메모리에서 다국어 리소스 검색</a:t>
            </a:r>
            <a:b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-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메모리에 있으면 사용</a:t>
            </a:r>
            <a:b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-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메모리에 없으면 서버에 요청 </a:t>
            </a:r>
            <a:b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     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 key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가 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DB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에 있으면 수신 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/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없으면 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DB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에 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key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저장</a:t>
            </a:r>
            <a:b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</a:b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     </a:t>
            </a:r>
            <a:endParaRPr kumimoji="0" lang="en-US" altLang="ko-KR" sz="1000" kern="0" dirty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86" y="5376313"/>
            <a:ext cx="1683290" cy="92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2" name="직선 화살표 연결선 21"/>
          <p:cNvCxnSpPr/>
          <p:nvPr/>
        </p:nvCxnSpPr>
        <p:spPr>
          <a:xfrm>
            <a:off x="2771800" y="5505419"/>
            <a:ext cx="3660068" cy="0"/>
          </a:xfrm>
          <a:prstGeom prst="straightConnector1">
            <a:avLst/>
          </a:prstGeom>
          <a:ln>
            <a:solidFill>
              <a:srgbClr val="FF004C"/>
            </a:solidFill>
            <a:headEnd type="oval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9793" y="5591357"/>
            <a:ext cx="3707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4.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다국어 관리자는 다국어 테이블에 저장되어 있는 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key/value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를</a:t>
            </a:r>
            <a:b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조회 후 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value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데이터 번역 후 저장</a:t>
            </a:r>
            <a:b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(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다국어 테이블에 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key/value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가 자동 저장되게 하기 위해서는</a:t>
            </a:r>
            <a:b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 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개발 된 모든 화면을 브라우저에서 로드 해야 함</a:t>
            </a:r>
            <a:r>
              <a:rPr kumimoji="0" lang="en-US" altLang="ko-KR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588224" y="2293265"/>
            <a:ext cx="1905524" cy="3652035"/>
            <a:chOff x="6793818" y="2293265"/>
            <a:chExt cx="2170602" cy="416007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6793818" y="2293265"/>
              <a:ext cx="2099310" cy="4160071"/>
            </a:xfrm>
            <a:prstGeom prst="roundRect">
              <a:avLst>
                <a:gd name="adj" fmla="val 6231"/>
              </a:avLst>
            </a:prstGeom>
            <a:solidFill>
              <a:srgbClr val="FFF2CD">
                <a:alpha val="50000"/>
              </a:srgbClr>
            </a:solidFill>
            <a:ln>
              <a:solidFill>
                <a:srgbClr val="0162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7262448" y="4824201"/>
              <a:ext cx="1162050" cy="876659"/>
            </a:xfrm>
            <a:prstGeom prst="can">
              <a:avLst/>
            </a:prstGeom>
            <a:solidFill>
              <a:srgbClr val="ABCD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>DB</a:t>
              </a:r>
              <a:br>
                <a:rPr lang="en-US" altLang="ko-KR" sz="1100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</a:br>
              <a:r>
                <a:rPr lang="ko-KR" altLang="en-US" sz="1100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>다국어 테이블</a:t>
              </a:r>
              <a:br>
                <a:rPr lang="en-US" altLang="ko-KR" sz="1100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</a:br>
              <a:r>
                <a:rPr lang="en-US" altLang="ko-KR" sz="1100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>(ESFRSLN)</a:t>
              </a:r>
              <a:endParaRPr lang="ko-KR" altLang="en-US" sz="1100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17926" y="2293265"/>
              <a:ext cx="946494" cy="350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01908" eaLnBrk="1" fontAlgn="ctr" hangingPunct="1">
                <a:spcBef>
                  <a:spcPts val="0"/>
                </a:spcBef>
                <a:spcAft>
                  <a:spcPts val="300"/>
                </a:spcAft>
                <a:buSzPct val="100000"/>
                <a:defRPr/>
              </a:pPr>
              <a:r>
                <a:rPr kumimoji="0" lang="en-US" altLang="ko-KR" sz="1400" kern="0" dirty="0">
                  <a:solidFill>
                    <a:srgbClr val="404040"/>
                  </a:solidFill>
                  <a:latin typeface="나눔스퀘어 Bold" pitchFamily="50" charset="-127"/>
                  <a:ea typeface="나눔스퀘어 Bold" pitchFamily="50" charset="-127"/>
                  <a:cs typeface="Arial" pitchFamily="34" charset="0"/>
                </a:rPr>
                <a:t>WAS</a:t>
              </a:r>
            </a:p>
          </p:txBody>
        </p:sp>
        <p:sp>
          <p:nvSpPr>
            <p:cNvPr id="24" name="한쪽 모서리가 잘린 사각형 23"/>
            <p:cNvSpPr/>
            <p:nvPr/>
          </p:nvSpPr>
          <p:spPr>
            <a:xfrm>
              <a:off x="7140528" y="3150533"/>
              <a:ext cx="1360170" cy="533869"/>
            </a:xfrm>
            <a:prstGeom prst="snip1Rect">
              <a:avLst/>
            </a:prstGeom>
            <a:solidFill>
              <a:srgbClr val="ABCDCC"/>
            </a:solidFill>
            <a:ln>
              <a:solidFill>
                <a:srgbClr val="0162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>다국어 데이터</a:t>
              </a:r>
              <a:br>
                <a:rPr lang="en-US" altLang="ko-KR" sz="1100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</a:br>
              <a:r>
                <a:rPr lang="ko-KR" altLang="en-US" sz="1100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>캐시</a:t>
              </a:r>
            </a:p>
          </p:txBody>
        </p:sp>
        <p:cxnSp>
          <p:nvCxnSpPr>
            <p:cNvPr id="25" name="직선 화살표 연결선 24"/>
            <p:cNvCxnSpPr>
              <a:endCxn id="11" idx="1"/>
            </p:cNvCxnSpPr>
            <p:nvPr/>
          </p:nvCxnSpPr>
          <p:spPr>
            <a:xfrm>
              <a:off x="7843473" y="3710136"/>
              <a:ext cx="0" cy="1114065"/>
            </a:xfrm>
            <a:prstGeom prst="straightConnector1">
              <a:avLst/>
            </a:prstGeom>
            <a:ln>
              <a:solidFill>
                <a:srgbClr val="FF004C"/>
              </a:solidFill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65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다국어 </a:t>
            </a:r>
            <a:r>
              <a:rPr lang="en-US" altLang="ko-KR" dirty="0"/>
              <a:t>KEY </a:t>
            </a:r>
            <a:r>
              <a:rPr lang="ko-KR" altLang="en-US" dirty="0"/>
              <a:t>값 관리 기준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906" y="2403644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라벨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key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값 관리기준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213" y="1196975"/>
            <a:ext cx="7775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자동으로 수집하기 때문에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key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값의 기준 및 관리가 중요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동일한 용어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메시지 임에도 불구하고 중복되거나 불필요한 리소스가 많아 질 수 있기 때문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4857" y="2708920"/>
            <a:ext cx="7775575" cy="4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라벨형식의 텍스트는 라벨 텍스트를 그대로 사용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1847" y="3822724"/>
            <a:ext cx="1679913" cy="1779703"/>
          </a:xfrm>
          <a:prstGeom prst="roundRect">
            <a:avLst>
              <a:gd name="adj" fmla="val 6231"/>
            </a:avLst>
          </a:prstGeom>
          <a:solidFill>
            <a:srgbClr val="ABCDCC">
              <a:alpha val="20000"/>
            </a:srgbClr>
          </a:solidFill>
          <a:ln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0" rIns="180000" bIns="360000"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구매요청</a:t>
            </a:r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  요청</a:t>
            </a:r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구매요청  합계  금액</a:t>
            </a:r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구매요청합계  금액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04431" y="3822724"/>
            <a:ext cx="1584176" cy="1779703"/>
          </a:xfrm>
          <a:prstGeom prst="roundRect">
            <a:avLst>
              <a:gd name="adj" fmla="val 6231"/>
            </a:avLst>
          </a:prstGeom>
          <a:solidFill>
            <a:srgbClr val="ABCDCC">
              <a:alpha val="20000"/>
            </a:srgbClr>
          </a:solidFill>
          <a:ln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0" rIns="180000" bIns="360000"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구매요청</a:t>
            </a:r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구매요청합계금액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868959" y="3497784"/>
            <a:ext cx="11815" cy="2429582"/>
          </a:xfrm>
          <a:prstGeom prst="line">
            <a:avLst/>
          </a:prstGeom>
          <a:ln>
            <a:solidFill>
              <a:srgbClr val="FF004C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2906" y="3429000"/>
            <a:ext cx="12955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문제점</a:t>
            </a:r>
            <a:endParaRPr lang="en-US" altLang="ko-KR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87824" y="3429000"/>
            <a:ext cx="2952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해결안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: 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모든 라벨에 띄어쓰기 안 함</a:t>
            </a:r>
            <a:endParaRPr lang="en-US" altLang="ko-KR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6" name="줄무늬가 있는 오른쪽 화살표 35"/>
          <p:cNvSpPr/>
          <p:nvPr/>
        </p:nvSpPr>
        <p:spPr>
          <a:xfrm>
            <a:off x="5076056" y="4005064"/>
            <a:ext cx="600075" cy="1200150"/>
          </a:xfrm>
          <a:prstGeom prst="stripedRightArrow">
            <a:avLst/>
          </a:prstGeom>
          <a:solidFill>
            <a:srgbClr val="ABCDCC">
              <a:alpha val="50000"/>
            </a:srgbClr>
          </a:solidFill>
          <a:ln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24128" y="3771948"/>
            <a:ext cx="2735661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라벨의 의미상 중복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key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등록 방지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한글도 다국어로 관리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띄어쓰기 일괄 적용 가능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고객사별로 화면에 표시되는 용어변경에 유연한 적용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12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다국어 </a:t>
            </a:r>
            <a:r>
              <a:rPr lang="en-US" altLang="ko-KR" dirty="0"/>
              <a:t>KEY </a:t>
            </a:r>
            <a:r>
              <a:rPr lang="ko-KR" altLang="en-US" dirty="0"/>
              <a:t>값 관리 기준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213" y="119697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Bold" pitchFamily="50" charset="-127"/>
                <a:ea typeface="나눔스퀘어 Bold" pitchFamily="50" charset="-127"/>
              </a:rPr>
              <a:t>메세지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key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값 관리기준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6164" y="1502251"/>
            <a:ext cx="7775575" cy="4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소스코드에 사용되는 모든 메시지 형식의 문장은 코드화 하여 사용하도록 권장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55576" y="2670596"/>
            <a:ext cx="1872208" cy="1779703"/>
          </a:xfrm>
          <a:prstGeom prst="roundRect">
            <a:avLst>
              <a:gd name="adj" fmla="val 6231"/>
            </a:avLst>
          </a:prstGeom>
          <a:solidFill>
            <a:srgbClr val="ABCDCC">
              <a:alpha val="20000"/>
            </a:srgbClr>
          </a:solidFill>
          <a:ln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0" rIns="180000" bIns="360000"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저장하였습니다</a:t>
            </a:r>
            <a:r>
              <a:rPr lang="en-US" altLang="ko-KR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 하였습니다</a:t>
            </a:r>
            <a:r>
              <a:rPr lang="en-US" altLang="ko-KR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저장완료하였습니다</a:t>
            </a:r>
            <a:r>
              <a:rPr lang="en-US" altLang="ko-KR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 완료 하였습니다</a:t>
            </a:r>
            <a:r>
              <a:rPr lang="en-US" altLang="ko-KR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 되었습니다</a:t>
            </a:r>
            <a:r>
              <a:rPr lang="en-US" altLang="ko-KR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00259" y="2670596"/>
            <a:ext cx="1759773" cy="1779703"/>
          </a:xfrm>
          <a:prstGeom prst="roundRect">
            <a:avLst>
              <a:gd name="adj" fmla="val 6231"/>
            </a:avLst>
          </a:prstGeom>
          <a:solidFill>
            <a:srgbClr val="ABCDCC">
              <a:alpha val="20000"/>
            </a:srgbClr>
          </a:solidFill>
          <a:ln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0" rIns="180000" bIns="360000"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STD.N2400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 완료하였습니다</a:t>
            </a:r>
            <a:r>
              <a:rPr lang="en-US" altLang="ko-KR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868959" y="2345656"/>
            <a:ext cx="11815" cy="2429582"/>
          </a:xfrm>
          <a:prstGeom prst="line">
            <a:avLst/>
          </a:prstGeom>
          <a:ln>
            <a:solidFill>
              <a:srgbClr val="FF004C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2906" y="2276872"/>
            <a:ext cx="12955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문제점</a:t>
            </a:r>
            <a:endParaRPr lang="en-US" altLang="ko-KR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95836" y="2276872"/>
            <a:ext cx="2952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해결안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: 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코드로 관리</a:t>
            </a:r>
            <a:endParaRPr lang="en-US" altLang="ko-KR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5837" y="4676239"/>
            <a:ext cx="277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STD.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업무코드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+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일련번호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3731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다국어 소스 코딩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213" y="1196975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라벨 형식의 정적 텍스트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6164" y="1502251"/>
            <a:ext cx="777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&lt;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sc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-../&gt;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컴포넌트의 경우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, text,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tilte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속성 값을 다국어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key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로 자동 생성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6164" y="2132856"/>
            <a:ext cx="5104308" cy="1015663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-panel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searchPanel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title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ko-KR" altLang="en-US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기본정보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-label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text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ko-KR" altLang="en-US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구매유형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-label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-panel&gt;</a:t>
            </a:r>
            <a:endParaRPr lang="en-US" altLang="ko-KR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213" y="3429000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라벨 형식의 정적 텍스트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+ data binding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213" y="3805158"/>
            <a:ext cx="7775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computed data binding annotation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을 사용 </a:t>
            </a:r>
            <a:r>
              <a:rPr lang="en-US" altLang="ko-KR" sz="1400" dirty="0">
                <a:solidFill>
                  <a:srgbClr val="FF004C"/>
                </a:solidFill>
                <a:latin typeface="나눔스퀘어" pitchFamily="50" charset="-127"/>
                <a:ea typeface="나눔스퀘어" pitchFamily="50" charset="-127"/>
              </a:rPr>
              <a:t>[[ ]]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i18n-disabled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속성을 사용하여 다국어 수집 안되도록 설정하고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다국어 대상 만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translate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처리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486" y="4789601"/>
            <a:ext cx="6764834" cy="1015663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-panel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searchPanel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title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ko-KR" altLang="en-US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기본정보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-label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text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“[[translate(‘</a:t>
            </a:r>
            <a:r>
              <a:rPr lang="ko-KR" altLang="en-US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구매요청번호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’)]] : [[</a:t>
            </a:r>
            <a:r>
              <a:rPr lang="en-US" altLang="ko-KR" sz="1200" b="0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prInfo.pr_no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]]“   </a:t>
            </a:r>
            <a:r>
              <a:rPr lang="en-US" altLang="ko-KR" sz="1200" b="0" dirty="0"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i18n-disabled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-label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-panel&gt;</a:t>
            </a:r>
            <a:endParaRPr lang="en-US" altLang="ko-KR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62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다국어 소스 코딩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213" y="119697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메시지 처리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6164" y="1502251"/>
            <a:ext cx="7775575" cy="4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UT.alert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를 사용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내부적으로 다국어 처리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3" y="3429000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메시지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안에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data binding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하여 처리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4213" y="3805158"/>
            <a:ext cx="7775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첫번째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인자 메시지 처리 영역에서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translate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를 통해 다국어 처리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세번째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인자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(i18n-disabled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속성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를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true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로 부여 하여 다국어 대상에서 제외하고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, translate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를 통해 다국어 처리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486" y="5230941"/>
            <a:ext cx="6404794" cy="646331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0" dirty="0" err="1">
                <a:latin typeface="나눔바른고딕" pitchFamily="50" charset="-127"/>
                <a:ea typeface="나눔바른고딕" pitchFamily="50" charset="-127"/>
              </a:rPr>
              <a:t>UT.alert</a:t>
            </a:r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(     translate(‘STD.N4200’, null, “</a:t>
            </a:r>
            <a:r>
              <a:rPr lang="ko-KR" altLang="en-US" sz="1200" b="0" dirty="0">
                <a:latin typeface="나눔바른고딕" pitchFamily="50" charset="-127"/>
                <a:ea typeface="나눔바른고딕" pitchFamily="50" charset="-127"/>
              </a:rPr>
              <a:t>운영조직</a:t>
            </a:r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”)     , null      , </a:t>
            </a:r>
            <a:r>
              <a:rPr lang="en-US" altLang="ko-KR" sz="1200" b="0" dirty="0">
                <a:solidFill>
                  <a:srgbClr val="FF004C"/>
                </a:solidFill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// '{0}'</a:t>
            </a:r>
            <a:r>
              <a:rPr lang="ko-KR" altLang="en-US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en-US" altLang="ko-KR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를</a:t>
            </a:r>
            <a:r>
              <a:rPr lang="en-US" altLang="ko-KR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선택하세요</a:t>
            </a:r>
            <a:r>
              <a:rPr lang="en-US" altLang="ko-KR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2431" y="2071881"/>
            <a:ext cx="5540698" cy="276999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 err="1">
                <a:latin typeface="나눔바른고딕" pitchFamily="50" charset="-127"/>
                <a:ea typeface="나눔바른고딕" pitchFamily="50" charset="-127"/>
              </a:rPr>
              <a:t>UT.alert</a:t>
            </a:r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(“STD.N2400”); // </a:t>
            </a:r>
            <a:r>
              <a:rPr lang="ko-KR" altLang="en-US" sz="1200" b="0" dirty="0">
                <a:latin typeface="나눔바른고딕" pitchFamily="50" charset="-127"/>
                <a:ea typeface="나눔바른고딕" pitchFamily="50" charset="-127"/>
              </a:rPr>
              <a:t>저장 하였습니다</a:t>
            </a:r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5310500"/>
            <a:ext cx="2952328" cy="243606"/>
          </a:xfrm>
          <a:prstGeom prst="rect">
            <a:avLst/>
          </a:prstGeom>
          <a:noFill/>
          <a:ln w="317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88844" y="5187088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24321" y="5298816"/>
            <a:ext cx="360040" cy="243606"/>
          </a:xfrm>
          <a:prstGeom prst="rect">
            <a:avLst/>
          </a:prstGeom>
          <a:noFill/>
          <a:ln w="317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437509" y="5175404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85581" y="5298816"/>
            <a:ext cx="360040" cy="243606"/>
          </a:xfrm>
          <a:prstGeom prst="rect">
            <a:avLst/>
          </a:prstGeom>
          <a:noFill/>
          <a:ln w="317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998769" y="5175404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04341" y="5554106"/>
            <a:ext cx="0" cy="611198"/>
          </a:xfrm>
          <a:prstGeom prst="straightConnector1">
            <a:avLst/>
          </a:prstGeom>
          <a:ln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23588" y="6169074"/>
            <a:ext cx="105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callback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28374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소스 유형 별 </a:t>
            </a:r>
            <a:r>
              <a:rPr lang="en-US" altLang="ko-KR" dirty="0"/>
              <a:t>Naming Rule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9" y="1628255"/>
            <a:ext cx="6235025" cy="437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0600" y="1890676"/>
            <a:ext cx="3101829" cy="4080498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1" y="1859377"/>
            <a:ext cx="6278459" cy="4143156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6355" y="2281961"/>
            <a:ext cx="687597" cy="128183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14960" y="1762493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4739" y="1839401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016355" y="2140958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60" y="2717030"/>
            <a:ext cx="2357061" cy="189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437459" y="2717030"/>
            <a:ext cx="2357061" cy="1891130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01481" y="1676347"/>
            <a:ext cx="2734432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EM (EMRO Module)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메인 모듈 소스를 지칭</a:t>
            </a:r>
            <a:endParaRPr kumimoji="0" lang="en-US" altLang="ko-KR" sz="1400" kern="0" dirty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 (EMRO Sub-module)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개별 프로세스 소스를 지칭</a:t>
            </a:r>
            <a:endParaRPr kumimoji="0" lang="en-US" altLang="ko-KR" sz="1400" kern="0" dirty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EP (EMRO Popup)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팝업 소스를 지칭</a:t>
            </a:r>
            <a:endParaRPr kumimoji="0" lang="en-US" altLang="ko-KR" sz="1400" kern="0" dirty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CC (Custom Component)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err="1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커스텀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컴포넌트를 지칭</a:t>
            </a:r>
            <a:endParaRPr kumimoji="0" lang="en-US" altLang="ko-KR" sz="1400" kern="0" dirty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* cc-module-behavior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에서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pre-fix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로 자동화 처리를 하고 있어 준수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해야함</a:t>
            </a:r>
            <a:endParaRPr kumimoji="0" lang="en-US" altLang="ko-KR" sz="1400" kern="0" dirty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77374" y="2646854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4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소스 유형 별 </a:t>
            </a:r>
            <a:r>
              <a:rPr lang="en-US" altLang="ko-KR" dirty="0"/>
              <a:t>Naming Rule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9" y="1628255"/>
            <a:ext cx="6235025" cy="437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0600" y="1890676"/>
            <a:ext cx="3101829" cy="4080498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1" y="1859377"/>
            <a:ext cx="6278459" cy="4143156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12670" y="1762493"/>
            <a:ext cx="13189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4739" y="1839401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01480" y="1676347"/>
            <a:ext cx="2742521" cy="222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em</a:t>
            </a: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-user.html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es-user-list.html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es-user-tab.html</a:t>
            </a:r>
          </a:p>
          <a:p>
            <a:pPr marL="800100" lvl="1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es-user-info.html</a:t>
            </a:r>
          </a:p>
          <a:p>
            <a:pPr marL="800100" lvl="1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es-user-role.html</a:t>
            </a:r>
          </a:p>
          <a:p>
            <a:pPr marL="800100" lvl="1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es-user-operorg.html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09875" y="1891265"/>
            <a:ext cx="3005085" cy="4079909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71946" y="1839401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0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2" y="1533719"/>
            <a:ext cx="5050284" cy="354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83880" y="1531221"/>
            <a:ext cx="3480608" cy="3416320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style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:host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{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@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apply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(--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hbox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-layout);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style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template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div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vbox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 flex-3"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&lt;panel&gt;&lt;/panel&gt;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&lt;panel&gt;&lt;/panel&gt;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div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&lt;panel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vbox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 flex-2"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&lt;button&gt;&lt;/button&gt;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&lt;div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"page"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    &lt;table&gt;&lt;/table&gt;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&lt;/div&gt;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&lt;/panel&gt;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template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8428" y="1750794"/>
            <a:ext cx="2983814" cy="3290720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3023" y="1711095"/>
            <a:ext cx="5045523" cy="3365730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83880" y="4938117"/>
            <a:ext cx="366012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host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의</a:t>
            </a:r>
            <a:r>
              <a:rPr kumimoji="0" lang="en-US" altLang="ko-KR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 layout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을 지정</a:t>
            </a:r>
            <a:endParaRPr kumimoji="0" lang="en-US" altLang="ko-KR" sz="1400" kern="0" dirty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sub-module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layout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및 크기를 지정</a:t>
            </a:r>
            <a:endParaRPr kumimoji="0" lang="en-US" altLang="ko-KR" sz="1400" kern="0" dirty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page style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2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상세 페이지의 영역 처리 </a:t>
            </a:r>
            <a:r>
              <a:rPr kumimoji="0" lang="en-US" altLang="ko-KR" sz="12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(border) </a:t>
            </a:r>
            <a:r>
              <a:rPr kumimoji="0" lang="ko-KR" altLang="en-US" sz="12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를 위해 </a:t>
            </a:r>
            <a:r>
              <a:rPr kumimoji="0" lang="en-US" altLang="ko-KR" sz="12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page style</a:t>
            </a:r>
            <a:r>
              <a:rPr kumimoji="0" lang="ko-KR" altLang="en-US" sz="12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 적용</a:t>
            </a:r>
            <a:endParaRPr kumimoji="0" lang="en-US" altLang="ko-KR" sz="1200" kern="0" dirty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8261" y="1533718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2197" y="1755557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6916" y="2018979"/>
            <a:ext cx="1973747" cy="3022535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15255" y="1855391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01628D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01628D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solidFill>
            <a:srgbClr val="01628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rgbClr val="F9F9F9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Contents Layout #1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8646061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9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01628D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01628D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solidFill>
            <a:srgbClr val="01628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rgbClr val="F9F9F9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Contents Layout #2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18427" y="1437952"/>
            <a:ext cx="8646061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1" y="1651798"/>
            <a:ext cx="5104151" cy="358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83880" y="1651797"/>
            <a:ext cx="3480608" cy="3046988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style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:host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{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@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apply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(--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vbox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-layout);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style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template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&lt;cc-page-title-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bar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label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label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button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button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&lt;/cc-page-title-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bar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table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table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grid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"flex"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grid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template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8428" y="2022652"/>
            <a:ext cx="5007198" cy="494667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8259" y="1767462"/>
            <a:ext cx="5077597" cy="3486235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83880" y="4731105"/>
            <a:ext cx="3480608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host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의</a:t>
            </a:r>
            <a:r>
              <a:rPr kumimoji="0" lang="en-US" altLang="ko-KR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 layout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을 지정</a:t>
            </a:r>
            <a:endParaRPr kumimoji="0" lang="en-US" altLang="ko-KR" sz="1400" kern="0" dirty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cc-page-title-bar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를 선언</a:t>
            </a:r>
            <a:endParaRPr kumimoji="0" lang="en-US" altLang="ko-KR" sz="1400" kern="0" dirty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크기가 고정인 </a:t>
            </a:r>
            <a:r>
              <a:rPr kumimoji="0" lang="en-US" altLang="ko-KR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table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을 지정</a:t>
            </a:r>
            <a:endParaRPr kumimoji="0" lang="en-US" altLang="ko-KR" sz="1400" kern="0" dirty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grid 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영역을 </a:t>
            </a:r>
            <a:r>
              <a:rPr kumimoji="0" lang="en-US" altLang="ko-KR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flex </a:t>
            </a:r>
            <a:r>
              <a:rPr kumimoji="0" lang="ko-KR" altLang="en-US" sz="1400" kern="0" dirty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스타일로 지정</a:t>
            </a:r>
            <a:endParaRPr kumimoji="0" lang="en-US" altLang="ko-KR" sz="1200" kern="0" dirty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7489" y="1593918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8428" y="2556656"/>
            <a:ext cx="5007198" cy="2658646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4301" y="2574958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8427" y="1866487"/>
            <a:ext cx="5007198" cy="119590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8428" y="2062899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57925" y="1712426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8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1418" y="1193720"/>
            <a:ext cx="14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Layout CSS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78153"/>
              </p:ext>
            </p:extLst>
          </p:nvPr>
        </p:nvGraphicFramePr>
        <p:xfrm>
          <a:off x="666482" y="1700808"/>
          <a:ext cx="7776219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err="1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css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 class</a:t>
                      </a:r>
                      <a:r>
                        <a:rPr lang="en-US" altLang="ko-KR" sz="1400" i="0" baseline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 name</a:t>
                      </a:r>
                      <a:endParaRPr lang="ko-KR" altLang="en-US" sz="14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4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--fit-layout(.fit)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baseline="0" dirty="0">
                          <a:latin typeface="나눔스퀘어" pitchFamily="50" charset="-127"/>
                          <a:ea typeface="나눔스퀘어" pitchFamily="50" charset="-127"/>
                        </a:rPr>
                        <a:t>width, height </a:t>
                      </a:r>
                      <a:r>
                        <a:rPr lang="ko-KR" altLang="en-US" sz="1400" i="0" baseline="0" dirty="0">
                          <a:latin typeface="나눔스퀘어" pitchFamily="50" charset="-127"/>
                          <a:ea typeface="나눔스퀘어" pitchFamily="50" charset="-127"/>
                        </a:rPr>
                        <a:t>가 </a:t>
                      </a:r>
                      <a:r>
                        <a:rPr lang="en-US" altLang="ko-KR" sz="1400" i="0" baseline="0" dirty="0">
                          <a:latin typeface="나눔스퀘어" pitchFamily="50" charset="-127"/>
                          <a:ea typeface="나눔스퀘어" pitchFamily="50" charset="-127"/>
                        </a:rPr>
                        <a:t>100% </a:t>
                      </a:r>
                      <a:r>
                        <a:rPr lang="ko-KR" altLang="en-US" sz="1400" i="0" baseline="0" dirty="0">
                          <a:latin typeface="나눔스퀘어" pitchFamily="50" charset="-127"/>
                          <a:ea typeface="나눔스퀘어" pitchFamily="50" charset="-127"/>
                        </a:rPr>
                        <a:t>인 스타일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--</a:t>
                      </a:r>
                      <a:r>
                        <a:rPr lang="en-US" altLang="ko-KR" sz="1400" i="0" dirty="0" err="1">
                          <a:latin typeface="나눔스퀘어 Bold" pitchFamily="50" charset="-127"/>
                          <a:ea typeface="나눔스퀘어 Bold" pitchFamily="50" charset="-127"/>
                        </a:rPr>
                        <a:t>vbox</a:t>
                      </a:r>
                      <a:r>
                        <a:rPr lang="en-US" altLang="ko-KR" sz="14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-layout(.</a:t>
                      </a:r>
                      <a:r>
                        <a:rPr lang="en-US" altLang="ko-KR" sz="1400" i="0" dirty="0" err="1">
                          <a:latin typeface="나눔스퀘어 Bold" pitchFamily="50" charset="-127"/>
                          <a:ea typeface="나눔스퀘어 Bold" pitchFamily="50" charset="-127"/>
                        </a:rPr>
                        <a:t>vbox</a:t>
                      </a:r>
                      <a:r>
                        <a:rPr lang="en-US" altLang="ko-KR" sz="14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flex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스타일을 사용하며 </a:t>
                      </a:r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direction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이 </a:t>
                      </a:r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column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인 스타일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--</a:t>
                      </a:r>
                      <a:r>
                        <a:rPr lang="en-US" altLang="ko-KR" sz="1400" i="0" dirty="0" err="1">
                          <a:latin typeface="나눔스퀘어 Bold" pitchFamily="50" charset="-127"/>
                          <a:ea typeface="나눔스퀘어 Bold" pitchFamily="50" charset="-127"/>
                        </a:rPr>
                        <a:t>hbox</a:t>
                      </a:r>
                      <a:r>
                        <a:rPr lang="en-US" altLang="ko-KR" sz="14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-layout(.</a:t>
                      </a:r>
                      <a:r>
                        <a:rPr lang="en-US" altLang="ko-KR" sz="1400" i="0" dirty="0" err="1">
                          <a:latin typeface="나눔스퀘어 Bold" pitchFamily="50" charset="-127"/>
                          <a:ea typeface="나눔스퀘어 Bold" pitchFamily="50" charset="-127"/>
                        </a:rPr>
                        <a:t>hbox</a:t>
                      </a:r>
                      <a:r>
                        <a:rPr lang="en-US" altLang="ko-KR" sz="14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flex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스타일을 사용하며 </a:t>
                      </a:r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direction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이 </a:t>
                      </a:r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row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인 스타일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flex(~9)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flex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스타일이 </a:t>
                      </a:r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1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부터 </a:t>
                      </a:r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9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까지 정의된 스타일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page</a:t>
                      </a:r>
                      <a:endParaRPr lang="ko-KR" altLang="en-US" sz="1400" i="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contents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영역</a:t>
                      </a:r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내</a:t>
                      </a:r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400" i="0" dirty="0" err="1">
                          <a:latin typeface="나눔스퀘어" pitchFamily="50" charset="-127"/>
                          <a:ea typeface="나눔스퀘어" pitchFamily="50" charset="-127"/>
                        </a:rPr>
                        <a:t>sc</a:t>
                      </a:r>
                      <a:r>
                        <a:rPr lang="en-US" altLang="ko-KR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-panel 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의 </a:t>
                      </a:r>
                      <a:r>
                        <a:rPr lang="ko-KR" altLang="en-US" sz="1400" i="0" dirty="0" err="1">
                          <a:latin typeface="나눔스퀘어" pitchFamily="50" charset="-127"/>
                          <a:ea typeface="나눔스퀘어" pitchFamily="50" charset="-127"/>
                        </a:rPr>
                        <a:t>컨텐츠가</a:t>
                      </a:r>
                      <a:r>
                        <a:rPr lang="ko-KR" altLang="en-US" sz="1400" i="0" dirty="0">
                          <a:latin typeface="나눔스퀘어" pitchFamily="50" charset="-127"/>
                          <a:ea typeface="나눔스퀘어" pitchFamily="50" charset="-127"/>
                        </a:rPr>
                        <a:t> 브라우저 영역을 벗어날 경우</a:t>
                      </a:r>
                      <a:r>
                        <a:rPr lang="ko-KR" altLang="en-US" sz="1400" i="0" baseline="0" dirty="0">
                          <a:latin typeface="나눔스퀘어" pitchFamily="50" charset="-127"/>
                          <a:ea typeface="나눔스퀘어" pitchFamily="50" charset="-127"/>
                        </a:rPr>
                        <a:t> 사용함</a:t>
                      </a:r>
                      <a:endParaRPr lang="en-US" altLang="ko-KR" sz="1400" i="0" baseline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latinLnBrk="1"/>
                      <a:r>
                        <a:rPr lang="ko-KR" altLang="en-US" sz="1400" i="0" baseline="0" dirty="0">
                          <a:latin typeface="나눔스퀘어" pitchFamily="50" charset="-127"/>
                          <a:ea typeface="나눔스퀘어" pitchFamily="50" charset="-127"/>
                        </a:rPr>
                        <a:t>주로 </a:t>
                      </a:r>
                      <a:r>
                        <a:rPr lang="en-US" altLang="ko-KR" sz="1400" i="0" baseline="0" dirty="0" err="1">
                          <a:latin typeface="나눔스퀘어" pitchFamily="50" charset="-127"/>
                          <a:ea typeface="나눔스퀘어" pitchFamily="50" charset="-127"/>
                        </a:rPr>
                        <a:t>sc</a:t>
                      </a:r>
                      <a:r>
                        <a:rPr lang="en-US" altLang="ko-KR" sz="1400" i="0" baseline="0" dirty="0">
                          <a:latin typeface="나눔스퀘어" pitchFamily="50" charset="-127"/>
                          <a:ea typeface="나눔스퀘어" pitchFamily="50" charset="-127"/>
                        </a:rPr>
                        <a:t>-panel, </a:t>
                      </a:r>
                      <a:r>
                        <a:rPr lang="en-US" altLang="ko-KR" sz="1400" i="0" baseline="0" dirty="0" err="1">
                          <a:latin typeface="나눔스퀘어" pitchFamily="50" charset="-127"/>
                          <a:ea typeface="나눔스퀘어" pitchFamily="50" charset="-127"/>
                        </a:rPr>
                        <a:t>sc</a:t>
                      </a:r>
                      <a:r>
                        <a:rPr lang="en-US" altLang="ko-KR" sz="1400" i="0" baseline="0" dirty="0">
                          <a:latin typeface="나눔스퀘어" pitchFamily="50" charset="-127"/>
                          <a:ea typeface="나눔스퀘어" pitchFamily="50" charset="-127"/>
                        </a:rPr>
                        <a:t>-tab </a:t>
                      </a:r>
                      <a:r>
                        <a:rPr lang="ko-KR" altLang="en-US" sz="1400" i="0" baseline="0" dirty="0">
                          <a:latin typeface="나눔스퀘어" pitchFamily="50" charset="-127"/>
                          <a:ea typeface="나눔스퀘어" pitchFamily="50" charset="-127"/>
                        </a:rPr>
                        <a:t>내의 </a:t>
                      </a:r>
                      <a:r>
                        <a:rPr lang="ko-KR" altLang="en-US" sz="1400" i="0" baseline="0" dirty="0" err="1">
                          <a:latin typeface="나눔스퀘어" pitchFamily="50" charset="-127"/>
                          <a:ea typeface="나눔스퀘어" pitchFamily="50" charset="-127"/>
                        </a:rPr>
                        <a:t>컨텐츠를</a:t>
                      </a:r>
                      <a:r>
                        <a:rPr lang="ko-KR" altLang="en-US" sz="1400" i="0" baseline="0" dirty="0">
                          <a:latin typeface="나눔스퀘어" pitchFamily="50" charset="-127"/>
                          <a:ea typeface="나눔스퀘어" pitchFamily="50" charset="-127"/>
                        </a:rPr>
                        <a:t> 구성할 때 사용함</a:t>
                      </a:r>
                      <a:endParaRPr lang="ko-KR" altLang="en-US" sz="1400" i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08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서버 요청 </a:t>
            </a:r>
            <a:r>
              <a:rPr lang="en-US" altLang="ko-KR" dirty="0"/>
              <a:t>(</a:t>
            </a:r>
            <a:r>
              <a:rPr lang="en-US" altLang="ko-KR" dirty="0" err="1"/>
              <a:t>sc-ajax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1828" y="1211039"/>
            <a:ext cx="4232432" cy="2123658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&lt;!-- </a:t>
            </a:r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기본 예제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(method: "POST")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--&gt;</a:t>
            </a:r>
            <a:endParaRPr lang="en-US" altLang="ko-KR" sz="1200" b="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sc-ajax</a:t>
            </a:r>
            <a:endParaRPr lang="en-US" altLang="ko-KR" sz="1200" b="0" dirty="0">
              <a:solidFill>
                <a:srgbClr val="3F7F7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 err="1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url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"getUserList.do"</a:t>
            </a: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body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searchParam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</a:t>
            </a: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last-response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resultList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</a:t>
            </a: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on-response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en-US" altLang="ko-KR" sz="1200" b="0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completeGetUserList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sc-ajax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endParaRPr lang="en-US" altLang="ko-KR" sz="1200" b="0" dirty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completeGetUserList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1200" b="0" dirty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function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(e, detail) {</a:t>
            </a:r>
          </a:p>
          <a:p>
            <a:r>
              <a:rPr lang="en-US" altLang="ko-KR" sz="1200" b="0" dirty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this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.responseResult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detail.response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},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418" y="3429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API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82136"/>
              </p:ext>
            </p:extLst>
          </p:nvPr>
        </p:nvGraphicFramePr>
        <p:xfrm>
          <a:off x="671418" y="3933056"/>
          <a:ext cx="77762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properties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err="1">
                          <a:latin typeface="나눔스퀘어 Bold" pitchFamily="50" charset="-127"/>
                          <a:ea typeface="나눔스퀘어 Bold" pitchFamily="50" charset="-127"/>
                        </a:rPr>
                        <a:t>url</a:t>
                      </a:r>
                      <a:endParaRPr lang="en-US" altLang="ko-KR" sz="1200" i="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String</a:t>
                      </a:r>
                    </a:p>
                    <a:p>
                      <a:pPr latinLnBrk="1"/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서버에 요청할 </a:t>
                      </a:r>
                      <a:r>
                        <a:rPr kumimoji="0" lang="en-US" altLang="ko-KR" sz="1000" b="0" i="0" kern="0" dirty="0" err="1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url</a:t>
                      </a:r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정보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Object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요청에 전달할 내용</a:t>
                      </a:r>
                      <a:endParaRPr kumimoji="0" lang="en-US" altLang="ko-KR" sz="1000" b="0" i="0" kern="0" dirty="0">
                        <a:solidFill>
                          <a:srgbClr val="404040"/>
                        </a:solidFill>
                        <a:latin typeface="나눔스퀘어" pitchFamily="50" charset="-127"/>
                        <a:ea typeface="나눔스퀘어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err="1">
                          <a:latin typeface="나눔스퀘어 Bold" pitchFamily="50" charset="-127"/>
                          <a:ea typeface="나눔스퀘어 Bold" pitchFamily="50" charset="-127"/>
                        </a:rPr>
                        <a:t>lastResponse</a:t>
                      </a:r>
                      <a:endParaRPr lang="en-US" altLang="ko-KR" sz="1200" i="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Object</a:t>
                      </a:r>
                    </a:p>
                    <a:p>
                      <a:pPr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마지막에 전달된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response</a:t>
                      </a:r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Object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78889"/>
              </p:ext>
            </p:extLst>
          </p:nvPr>
        </p:nvGraphicFramePr>
        <p:xfrm>
          <a:off x="672059" y="5373216"/>
          <a:ext cx="777621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Methods / Event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request()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Function</a:t>
                      </a:r>
                    </a:p>
                    <a:p>
                      <a:pPr latinLnBrk="1"/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url</a:t>
                      </a:r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정보로 </a:t>
                      </a:r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AJAX </a:t>
                      </a:r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 수행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Event</a:t>
                      </a:r>
                    </a:p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AJAX</a:t>
                      </a:r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요청이 종료될 경우 발생하는 </a:t>
                      </a:r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event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7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서버 요청 </a:t>
            </a:r>
            <a:r>
              <a:rPr lang="en-US" altLang="ko-KR" dirty="0"/>
              <a:t>(</a:t>
            </a:r>
            <a:r>
              <a:rPr lang="en-US" altLang="ko-KR" dirty="0" err="1"/>
              <a:t>sc</a:t>
            </a:r>
            <a:r>
              <a:rPr lang="en-US" altLang="ko-KR" dirty="0"/>
              <a:t>-code)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1828" y="1211039"/>
            <a:ext cx="4888284" cy="1754326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"code"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"C001"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"{{codes}}"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var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code =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document.getElementById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"code"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code.addEventListener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'response'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1200" b="0" dirty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function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(event) {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console.log(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code.value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code.request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();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418" y="3429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API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5838"/>
              </p:ext>
            </p:extLst>
          </p:nvPr>
        </p:nvGraphicFramePr>
        <p:xfrm>
          <a:off x="671418" y="3933056"/>
          <a:ext cx="777621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properties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String</a:t>
                      </a:r>
                    </a:p>
                    <a:p>
                      <a:pPr latinLnBrk="1"/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서버에 요청할 </a:t>
                      </a:r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code </a:t>
                      </a: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정보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Array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응답 받은 </a:t>
                      </a:r>
                      <a:r>
                        <a:rPr kumimoji="0" lang="en-US" altLang="ko-KR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code </a:t>
                      </a:r>
                      <a:r>
                        <a:rPr kumimoji="0" lang="ko-KR" altLang="en-US" sz="1000" b="0" i="0" kern="0" dirty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데이터</a:t>
                      </a:r>
                      <a:endParaRPr kumimoji="0" lang="en-US" altLang="ko-KR" sz="1000" b="0" i="0" kern="0" dirty="0">
                        <a:solidFill>
                          <a:srgbClr val="404040"/>
                        </a:solidFill>
                        <a:latin typeface="나눔스퀘어" pitchFamily="50" charset="-127"/>
                        <a:ea typeface="나눔스퀘어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13257"/>
              </p:ext>
            </p:extLst>
          </p:nvPr>
        </p:nvGraphicFramePr>
        <p:xfrm>
          <a:off x="672059" y="5373216"/>
          <a:ext cx="777621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Methods / Event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request()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Function</a:t>
                      </a:r>
                    </a:p>
                    <a:p>
                      <a:pPr latinLnBrk="1"/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code </a:t>
                      </a:r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정보로 </a:t>
                      </a:r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AJAX </a:t>
                      </a:r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 수행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>
                          <a:latin typeface="나눔스퀘어 Bold" pitchFamily="50" charset="-127"/>
                          <a:ea typeface="나눔스퀘어 Bold" pitchFamily="50" charset="-127"/>
                        </a:rPr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Event</a:t>
                      </a:r>
                    </a:p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AJAX</a:t>
                      </a:r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요청이 종료될 경우 발생하는 </a:t>
                      </a:r>
                      <a:r>
                        <a:rPr lang="en-US" altLang="ko-KR" sz="1000" b="0" i="0" baseline="0" dirty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event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21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서버 요청 </a:t>
            </a:r>
            <a:r>
              <a:rPr lang="en-US" altLang="ko-KR" dirty="0"/>
              <a:t>(</a:t>
            </a:r>
            <a:r>
              <a:rPr lang="en-US" altLang="ko-KR" dirty="0" err="1"/>
              <a:t>sc</a:t>
            </a:r>
            <a:r>
              <a:rPr lang="en-US" altLang="ko-KR" dirty="0"/>
              <a:t>-code-group)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1828" y="1211039"/>
            <a:ext cx="4888284" cy="2492990"/>
          </a:xfrm>
          <a:prstGeom prst="rect">
            <a:avLst/>
          </a:prstGeom>
          <a:solidFill>
            <a:srgbClr val="FFF2CD"/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-code-group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"group"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"A001"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"{{codes.a001}}"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"B001"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"{{codes.b001}}"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"C001"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"{{codes.c001}}"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-code-group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var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group =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document.getElementById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"group"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group.addEventListner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"response"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1200" b="0" dirty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function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(event) {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console.log(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group.codes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group.request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();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213" y="4005064"/>
            <a:ext cx="7775576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코드 데이터를 그룹으로 묶어 요청할 때 사용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하나의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트랜잭션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으로 요청</a:t>
            </a:r>
            <a:endParaRPr lang="ko-KR" altLang="ko-KR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10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1788</Words>
  <Application>Microsoft Office PowerPoint</Application>
  <PresentationFormat>화면 슬라이드 쇼(4:3)</PresentationFormat>
  <Paragraphs>335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나눔바른고딕</vt:lpstr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WanSeob Kim</dc:creator>
  <cp:lastModifiedBy>WanSeob Kim</cp:lastModifiedBy>
  <cp:revision>55</cp:revision>
  <dcterms:created xsi:type="dcterms:W3CDTF">2020-04-09T01:50:25Z</dcterms:created>
  <dcterms:modified xsi:type="dcterms:W3CDTF">2020-04-17T10:31:31Z</dcterms:modified>
</cp:coreProperties>
</file>