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69" r:id="rId4"/>
    <p:sldId id="270" r:id="rId5"/>
    <p:sldId id="271" r:id="rId6"/>
    <p:sldId id="272" r:id="rId7"/>
    <p:sldId id="266" r:id="rId8"/>
    <p:sldId id="273" r:id="rId9"/>
    <p:sldId id="274" r:id="rId10"/>
    <p:sldId id="275" r:id="rId11"/>
    <p:sldId id="261" r:id="rId12"/>
    <p:sldId id="276" r:id="rId13"/>
    <p:sldId id="277" r:id="rId14"/>
    <p:sldId id="278" r:id="rId15"/>
    <p:sldId id="279" r:id="rId16"/>
    <p:sldId id="280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28D"/>
    <a:srgbClr val="FF004C"/>
    <a:srgbClr val="ABCDCC"/>
    <a:srgbClr val="FFF2CD"/>
    <a:srgbClr val="858585"/>
    <a:srgbClr val="F3F3F3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780" y="-222"/>
      </p:cViewPr>
      <p:guideLst>
        <p:guide orient="horz" pos="2160"/>
        <p:guide orient="horz" pos="754"/>
        <p:guide pos="2880"/>
        <p:guide pos="431"/>
        <p:guide pos="532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4" d="100"/>
          <a:sy n="54" d="100"/>
        </p:scale>
        <p:origin x="-445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53C1D-25FF-4C1B-B79E-8047CA691A69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D8D39-4D53-4ABF-870C-70BC023266F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머리글 개체 틀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45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8"/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ko-KR" altLang="en-US" dirty="0" smtClean="0"/>
              <a:t>솔루션그룹 김완섭</a:t>
            </a:r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628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FF0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>
          <a:xfrm>
            <a:off x="323528" y="332457"/>
            <a:ext cx="8064896" cy="5762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1pPr>
            <a:lvl2pPr marL="457200" indent="0">
              <a:buNone/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2pPr>
            <a:lvl3pPr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3pPr>
            <a:lvl4pPr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4pPr>
            <a:lvl5pPr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5pPr>
          </a:lstStyle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8651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39827"/>
            <a:ext cx="4572000" cy="564629"/>
          </a:xfrm>
          <a:prstGeom prst="rect">
            <a:avLst/>
          </a:prstGeom>
          <a:solidFill>
            <a:srgbClr val="01628D"/>
          </a:solidFill>
          <a:effectLst>
            <a:outerShdw blurRad="50800" dist="38100" dir="2700000" algn="tl" rotWithShape="0">
              <a:srgbClr val="858585">
                <a:alpha val="40000"/>
              </a:srgbClr>
            </a:outerShdw>
          </a:effectLst>
        </p:spPr>
        <p:txBody>
          <a:bodyPr rIns="540000" anchor="ctr">
            <a:normAutofit/>
          </a:bodyPr>
          <a:lstStyle>
            <a:lvl1pPr marL="0" indent="0" algn="r">
              <a:buNone/>
              <a:defRPr sz="2400"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1pPr>
            <a:lvl2pPr marL="457200" indent="0">
              <a:buNone/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2pPr>
            <a:lvl3pPr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3pPr>
            <a:lvl4pPr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4pPr>
            <a:lvl5pPr>
              <a:defRPr>
                <a:solidFill>
                  <a:srgbClr val="F9F9F9"/>
                </a:solidFill>
                <a:latin typeface="나눔스퀘어 Bold" pitchFamily="50" charset="-127"/>
                <a:ea typeface="나눔스퀘어 Bold" pitchFamily="50" charset="-127"/>
              </a:defRPr>
            </a:lvl5pPr>
          </a:lstStyle>
          <a:p>
            <a:pPr lvl="0"/>
            <a:r>
              <a:rPr lang="ko-KR" altLang="en-US" dirty="0" smtClean="0"/>
              <a:t>제목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4697338" y="3140968"/>
            <a:ext cx="216024" cy="576064"/>
          </a:xfrm>
          <a:prstGeom prst="rect">
            <a:avLst/>
          </a:prstGeom>
          <a:solidFill>
            <a:srgbClr val="FF004C"/>
          </a:solidFill>
          <a:ln>
            <a:noFill/>
          </a:ln>
          <a:effectLst>
            <a:outerShdw blurRad="50800" dist="38100" dir="2700000" algn="tl" rotWithShape="0">
              <a:srgbClr val="85858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26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"/>
          <p:cNvSpPr>
            <a:spLocks noChangeArrowheads="1"/>
          </p:cNvSpPr>
          <p:nvPr userDrawn="1"/>
        </p:nvSpPr>
        <p:spPr bwMode="auto">
          <a:xfrm>
            <a:off x="8757492" y="6649006"/>
            <a:ext cx="295276" cy="155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r" eaLnBrk="1" fontAlgn="ctr" latinLnBrk="1" hangingPunct="1">
              <a:defRPr/>
            </a:pPr>
            <a:r>
              <a:rPr lang="en-US" altLang="ko-KR" sz="800" b="0" dirty="0">
                <a:latin typeface="Arial" pitchFamily="34" charset="0"/>
                <a:ea typeface="굴림" pitchFamily="50" charset="-127"/>
              </a:rPr>
              <a:t> [ </a:t>
            </a:r>
            <a:fld id="{ED3C37D5-509F-459A-89B5-42E7D7024E83}" type="slidenum">
              <a:rPr lang="en-US" altLang="ko-KR" sz="800" b="0">
                <a:latin typeface="Arial" pitchFamily="34" charset="0"/>
                <a:ea typeface="굴림" pitchFamily="50" charset="-127"/>
              </a:rPr>
              <a:pPr algn="r" eaLnBrk="1" fontAlgn="ctr" latinLnBrk="1" hangingPunct="1">
                <a:defRPr/>
              </a:pPr>
              <a:t>‹#›</a:t>
            </a:fld>
            <a:r>
              <a:rPr lang="en-US" altLang="ko-KR" sz="800" b="0" dirty="0">
                <a:latin typeface="Arial" pitchFamily="34" charset="0"/>
                <a:ea typeface="굴림" pitchFamily="50" charset="-127"/>
              </a:rPr>
              <a:t> ]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668056"/>
            <a:ext cx="781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457200" y="4365104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ko-KR" altLang="en-US" dirty="0" smtClean="0"/>
              <a:t>솔루션그룹 김완섭</a:t>
            </a:r>
            <a:endParaRPr lang="ko-KR" altLang="en-US" dirty="0"/>
          </a:p>
        </p:txBody>
      </p: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0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0" r:id="rId2"/>
    <p:sldLayoutId id="2147483649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스퀘어 Bold" pitchFamily="50" charset="-127"/>
          <a:ea typeface="나눔스퀘어 Bold" pitchFamily="50" charset="-127"/>
          <a:cs typeface="+mj-cs"/>
        </a:defRPr>
      </a:lvl1pPr>
    </p:titleStyle>
    <p:bodyStyle>
      <a:lvl1pPr marL="0" indent="0" algn="ctr" defTabSz="914400" rtl="0" eaLnBrk="1" latinLnBrk="1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나눔스퀘어 Bold" pitchFamily="50" charset="-127"/>
          <a:ea typeface="나눔스퀘어 Bold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5609" y="3035348"/>
            <a:ext cx="50327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FF004C"/>
                </a:solidFill>
                <a:latin typeface="나눔스퀘어 Bold" pitchFamily="50" charset="-127"/>
                <a:ea typeface="나눔스퀘어 Bold" pitchFamily="50" charset="-127"/>
              </a:rPr>
              <a:t>03</a:t>
            </a:r>
            <a:r>
              <a:rPr lang="en-US" altLang="ko-KR" sz="4400" dirty="0" smtClean="0">
                <a:latin typeface="나눔스퀘어 Bold" pitchFamily="50" charset="-127"/>
                <a:ea typeface="나눔스퀘어 Bold" pitchFamily="50" charset="-127"/>
              </a:rPr>
              <a:t> SMARTsuite9.1</a:t>
            </a:r>
            <a:endParaRPr lang="ko-KR" altLang="en-US" sz="4400" i="1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82210" y="4226679"/>
            <a:ext cx="2980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나눔스퀘어 Bold" pitchFamily="50" charset="-127"/>
                <a:ea typeface="나눔스퀘어 Bold" pitchFamily="50" charset="-127"/>
              </a:rPr>
              <a:t>솔루션 그룹 김완섭</a:t>
            </a:r>
            <a:endParaRPr lang="ko-KR" altLang="en-US" sz="2800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589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서버 요청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sc</a:t>
            </a:r>
            <a:r>
              <a:rPr lang="en-US" altLang="ko-KR" dirty="0" smtClean="0"/>
              <a:t>-request-group)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91828" y="1211039"/>
            <a:ext cx="5104308" cy="3970318"/>
          </a:xfrm>
          <a:prstGeom prst="rect">
            <a:avLst/>
          </a:prstGeom>
          <a:solidFill>
            <a:srgbClr val="FFF2CD">
              <a:alpha val="50000"/>
            </a:srgbClr>
          </a:solidFill>
          <a:ln>
            <a:solidFill>
              <a:srgbClr val="ABCDCC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9pPr>
          </a:lstStyle>
          <a:p>
            <a:r>
              <a:rPr lang="en-US" altLang="ko-KR" sz="1200" b="0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en-US" altLang="ko-KR" sz="1200" b="0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-request-group 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id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</a:t>
            </a:r>
            <a:r>
              <a:rPr lang="en-US" altLang="ko-KR" sz="1200" b="0" i="1" dirty="0" smtClean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group“  </a:t>
            </a:r>
            <a:r>
              <a:rPr lang="en-US" altLang="ko-KR" sz="1200" b="0" i="1" dirty="0" smtClean="0">
                <a:solidFill>
                  <a:srgbClr val="FF004C"/>
                </a:solidFill>
                <a:latin typeface="나눔바른고딕" pitchFamily="50" charset="-127"/>
                <a:ea typeface="나눔바른고딕" pitchFamily="50" charset="-127"/>
              </a:rPr>
              <a:t>auto</a:t>
            </a:r>
            <a:r>
              <a:rPr lang="en-US" altLang="ko-KR" sz="1200" b="0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  <a:endParaRPr lang="en-US" altLang="ko-KR" sz="1200" b="0" dirty="0">
              <a:solidFill>
                <a:srgbClr val="00808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b="0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    &lt;</a:t>
            </a:r>
            <a:r>
              <a:rPr lang="en-US" altLang="ko-KR" sz="1200" b="0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sc-ajax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id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</a:t>
            </a:r>
            <a:r>
              <a:rPr lang="en-US" altLang="ko-KR" sz="1200" b="0" i="1" dirty="0" err="1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findListOperOrgByUser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</a:t>
            </a:r>
          </a:p>
          <a:p>
            <a:r>
              <a:rPr lang="en-US" altLang="ko-KR" sz="1200" b="0" dirty="0">
                <a:latin typeface="나눔바른고딕" pitchFamily="50" charset="-127"/>
                <a:ea typeface="나눔바른고딕" pitchFamily="50" charset="-127"/>
              </a:rPr>
              <a:t>                </a:t>
            </a:r>
            <a:r>
              <a:rPr lang="en-US" altLang="ko-KR" sz="1200" b="0" dirty="0" err="1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url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"findListOperOrgByUser.do"</a:t>
            </a:r>
          </a:p>
          <a:p>
            <a:r>
              <a:rPr lang="en-US" altLang="ko-KR" sz="1200" b="0" dirty="0">
                <a:latin typeface="나눔바른고딕" pitchFamily="50" charset="-127"/>
                <a:ea typeface="나눔바른고딕" pitchFamily="50" charset="-127"/>
              </a:rPr>
              <a:t>                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body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"PO"</a:t>
            </a:r>
          </a:p>
          <a:p>
            <a:r>
              <a:rPr lang="en-US" altLang="ko-KR" sz="1200" b="0" dirty="0">
                <a:latin typeface="나눔바른고딕" pitchFamily="50" charset="-127"/>
                <a:ea typeface="나눔바른고딕" pitchFamily="50" charset="-127"/>
              </a:rPr>
              <a:t>                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content-type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"text/plain"</a:t>
            </a:r>
          </a:p>
          <a:p>
            <a:r>
              <a:rPr lang="en-US" altLang="ko-KR" sz="1200" b="0" dirty="0">
                <a:latin typeface="나눔바른고딕" pitchFamily="50" charset="-127"/>
                <a:ea typeface="나눔바른고딕" pitchFamily="50" charset="-127"/>
              </a:rPr>
              <a:t>                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last-response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"{{</a:t>
            </a:r>
            <a:r>
              <a:rPr lang="en-US" altLang="ko-KR" sz="1200" b="0" i="1" dirty="0" err="1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codes.operOrgCd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}}"</a:t>
            </a:r>
            <a:r>
              <a:rPr lang="en-US" altLang="ko-KR" sz="1200" b="0" i="1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&lt;/</a:t>
            </a:r>
            <a:r>
              <a:rPr lang="en-US" altLang="ko-KR" sz="1200" b="0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sc-ajax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en-US" altLang="ko-KR" sz="1200" b="0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-code-group</a:t>
            </a:r>
            <a:r>
              <a:rPr lang="en-US" altLang="ko-KR" sz="1200" b="0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        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en-US" altLang="ko-KR" sz="1200" b="0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-code 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code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"P045"</a:t>
            </a:r>
            <a:r>
              <a:rPr lang="en-US" altLang="ko-KR" sz="1200" b="0" i="1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value</a:t>
            </a:r>
            <a:r>
              <a:rPr lang="en-US" altLang="ko-KR" sz="1200" b="0" i="1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"{{</a:t>
            </a:r>
            <a:r>
              <a:rPr lang="en-US" altLang="ko-KR" sz="1200" b="0" i="1" dirty="0" err="1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codes.rfqReqTypCd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}}" </a:t>
            </a:r>
            <a:r>
              <a:rPr lang="en-US" altLang="ko-KR" sz="1200" b="0" i="1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&gt;&lt;/</a:t>
            </a:r>
            <a:r>
              <a:rPr lang="en-US" altLang="ko-KR" sz="1200" b="0" i="1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i="1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-code</a:t>
            </a:r>
            <a:r>
              <a:rPr lang="en-US" altLang="ko-KR" sz="1200" b="0" i="1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  <a:endParaRPr lang="en-US" altLang="ko-KR" sz="1200" b="0" dirty="0">
              <a:solidFill>
                <a:srgbClr val="3F5FBF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    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en-US" altLang="ko-KR" sz="1200" b="0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-code 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code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"P033"</a:t>
            </a:r>
            <a:r>
              <a:rPr lang="en-US" altLang="ko-KR" sz="1200" b="0" i="1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value</a:t>
            </a:r>
            <a:r>
              <a:rPr lang="en-US" altLang="ko-KR" sz="1200" b="0" i="1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"{{</a:t>
            </a:r>
            <a:r>
              <a:rPr lang="en-US" altLang="ko-KR" sz="1200" b="0" i="1" dirty="0" err="1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codes.rfxTypCd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}}"</a:t>
            </a:r>
            <a:r>
              <a:rPr lang="en-US" altLang="ko-KR" sz="1200" b="0" i="1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&gt;&lt;/</a:t>
            </a:r>
            <a:r>
              <a:rPr lang="en-US" altLang="ko-KR" sz="1200" b="0" i="1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i="1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-code</a:t>
            </a:r>
            <a:r>
              <a:rPr lang="en-US" altLang="ko-KR" sz="1200" b="0" i="1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  <a:r>
              <a:rPr lang="en-US" altLang="ko-KR" sz="1200" b="0" i="1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 smtClean="0">
                <a:solidFill>
                  <a:srgbClr val="3F5FBF"/>
                </a:solidFill>
                <a:latin typeface="나눔바른고딕" pitchFamily="50" charset="-127"/>
                <a:ea typeface="나눔바른고딕" pitchFamily="50" charset="-127"/>
              </a:rPr>
              <a:t>  </a:t>
            </a:r>
            <a:endParaRPr lang="en-US" altLang="ko-KR" sz="1200" b="0" dirty="0">
              <a:solidFill>
                <a:srgbClr val="3F5FBF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    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en-US" altLang="ko-KR" sz="1200" b="0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-code 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code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"P049"</a:t>
            </a:r>
            <a:r>
              <a:rPr lang="en-US" altLang="ko-KR" sz="1200" b="0" i="1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value</a:t>
            </a:r>
            <a:r>
              <a:rPr lang="en-US" altLang="ko-KR" sz="1200" b="0" i="1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"{{</a:t>
            </a:r>
            <a:r>
              <a:rPr lang="en-US" altLang="ko-KR" sz="1200" b="0" i="1" dirty="0" err="1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codes.rfxResTypCd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}}"</a:t>
            </a:r>
            <a:r>
              <a:rPr lang="en-US" altLang="ko-KR" sz="1200" b="0" i="1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&gt;&lt;/</a:t>
            </a:r>
            <a:r>
              <a:rPr lang="en-US" altLang="ko-KR" sz="1200" b="0" i="1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i="1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-code</a:t>
            </a:r>
            <a:r>
              <a:rPr lang="en-US" altLang="ko-KR" sz="1200" b="0" i="1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&lt;/</a:t>
            </a:r>
            <a:r>
              <a:rPr lang="en-US" altLang="ko-KR" sz="1200" b="0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-code-group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&lt;/</a:t>
            </a:r>
            <a:r>
              <a:rPr lang="en-US" altLang="ko-KR" sz="1200" b="0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-request-group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endParaRPr lang="en-US" altLang="ko-KR" sz="1200" b="0" dirty="0">
              <a:solidFill>
                <a:srgbClr val="00808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script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 err="1">
                <a:solidFill>
                  <a:srgbClr val="7F0055"/>
                </a:solidFill>
                <a:latin typeface="나눔바른고딕" pitchFamily="50" charset="-127"/>
                <a:ea typeface="나눔바른고딕" pitchFamily="50" charset="-127"/>
              </a:rPr>
              <a:t>var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group = </a:t>
            </a:r>
            <a:r>
              <a:rPr lang="en-US" altLang="ko-KR" sz="1200" b="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document.getElementById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200" b="0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"group"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);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group.addEventListner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200" b="0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"response"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en-US" altLang="ko-KR" sz="1200" b="0" dirty="0">
                <a:solidFill>
                  <a:srgbClr val="7F0055"/>
                </a:solidFill>
                <a:latin typeface="나눔바른고딕" pitchFamily="50" charset="-127"/>
                <a:ea typeface="나눔바른고딕" pitchFamily="50" charset="-127"/>
              </a:rPr>
              <a:t>function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(event) {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    console.log(</a:t>
            </a:r>
            <a:r>
              <a:rPr lang="en-US" altLang="ko-KR" sz="1200" b="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event.detail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);</a:t>
            </a:r>
          </a:p>
          <a:p>
            <a:r>
              <a:rPr lang="ko-KR" altLang="en-US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});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group.request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();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&lt;/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script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  <a:endParaRPr lang="ko-KR" altLang="en-US" sz="1200" b="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1828" y="5301208"/>
            <a:ext cx="7767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 여러 개의 </a:t>
            </a: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</a:rPr>
              <a:t>ajax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요청을 하나의 아이디로 호출하는 경우에 사용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85750" indent="-285750" latinLnBrk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 트랜잭션은 나뉘어서 발생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85750" indent="-285750" latinLnBrk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일반적으로 </a:t>
            </a:r>
            <a:r>
              <a:rPr lang="en-US" altLang="ko-KR" sz="1400" dirty="0" err="1" smtClean="0">
                <a:latin typeface="나눔스퀘어 Bold" pitchFamily="50" charset="-127"/>
                <a:ea typeface="나눔스퀘어 Bold" pitchFamily="50" charset="-127"/>
              </a:rPr>
              <a:t>sc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-request-group </a:t>
            </a:r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은 화면 구성에 필요한 초기 데이터 및 코드 데이터를 조회 할 때 사용 되며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,</a:t>
            </a:r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1400" dirty="0" smtClean="0">
                <a:solidFill>
                  <a:srgbClr val="FF004C"/>
                </a:solidFill>
                <a:latin typeface="나눔스퀘어 Bold" pitchFamily="50" charset="-127"/>
                <a:ea typeface="나눔스퀘어 Bold" pitchFamily="50" charset="-127"/>
              </a:rPr>
              <a:t>auto </a:t>
            </a:r>
            <a:r>
              <a:rPr lang="ko-KR" altLang="en-US" sz="1400" dirty="0" smtClean="0">
                <a:solidFill>
                  <a:srgbClr val="FF004C"/>
                </a:solidFill>
                <a:latin typeface="나눔스퀘어 Bold" pitchFamily="50" charset="-127"/>
                <a:ea typeface="나눔스퀘어 Bold" pitchFamily="50" charset="-127"/>
              </a:rPr>
              <a:t>속성을 사용하여 화면 기동 시 자동 조회</a:t>
            </a:r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 하도록 구현</a:t>
            </a:r>
            <a:endParaRPr lang="ko-KR" altLang="ko-KR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161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다국어 정책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02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다국어 기능 아키텍처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1417" y="1196975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다국어 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key 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등록 자동화</a:t>
            </a:r>
            <a:endParaRPr lang="en-US" altLang="ko-KR" dirty="0" smtClean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213" y="1566307"/>
            <a:ext cx="7775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소스코드에서 다국어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key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값을 직접 추출 하지 않고 브라우저에서 화면 사용 시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자동으로 추출 하여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DB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에 등록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86" y="2293265"/>
            <a:ext cx="1680565" cy="1063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3" y="3582586"/>
            <a:ext cx="1675538" cy="1063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88" y="3792136"/>
            <a:ext cx="1675538" cy="1063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15" name="직선 화살표 연결선 14"/>
          <p:cNvCxnSpPr/>
          <p:nvPr/>
        </p:nvCxnSpPr>
        <p:spPr>
          <a:xfrm>
            <a:off x="2699792" y="2601042"/>
            <a:ext cx="3732076" cy="0"/>
          </a:xfrm>
          <a:prstGeom prst="straightConnector1">
            <a:avLst/>
          </a:prstGeom>
          <a:ln>
            <a:solidFill>
              <a:srgbClr val="FF004C"/>
            </a:solidFill>
            <a:headEnd type="oval"/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699792" y="3048717"/>
            <a:ext cx="3707456" cy="0"/>
          </a:xfrm>
          <a:prstGeom prst="straightConnector1">
            <a:avLst/>
          </a:prstGeom>
          <a:ln>
            <a:solidFill>
              <a:srgbClr val="FF004C"/>
            </a:solidFill>
            <a:headEnd type="stealth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99791" y="2340890"/>
            <a:ext cx="36105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01908" eaLnBrk="1" fontAlgn="ctr" hangingPunct="1"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en-US" altLang="ko-KR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1. </a:t>
            </a:r>
            <a:r>
              <a:rPr kumimoji="0" lang="ko-KR" altLang="en-US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시스템 로그인 시 다국어 테이블에 업데이트된 내역 요청 </a:t>
            </a:r>
            <a:endParaRPr kumimoji="0" lang="en-US" altLang="ko-KR" sz="1000" kern="0" dirty="0" smtClean="0">
              <a:solidFill>
                <a:srgbClr val="404040"/>
              </a:solidFill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71800" y="3078241"/>
            <a:ext cx="37076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01908" eaLnBrk="1" fontAlgn="ctr" hangingPunct="1"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en-US" altLang="ko-KR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2. </a:t>
            </a:r>
            <a:r>
              <a:rPr kumimoji="0" lang="ko-KR" altLang="en-US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다국어 테이블에 업데이트된 내역 수신 </a:t>
            </a:r>
            <a:r>
              <a:rPr kumimoji="0" lang="en-US" altLang="ko-KR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/ </a:t>
            </a:r>
            <a:r>
              <a:rPr kumimoji="0" lang="ko-KR" altLang="en-US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브라우저 </a:t>
            </a:r>
            <a:r>
              <a:rPr kumimoji="0" lang="en-US" altLang="ko-KR" sz="1000" kern="0" dirty="0" err="1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localstorage</a:t>
            </a:r>
            <a:r>
              <a:rPr kumimoji="0" lang="en-US" altLang="ko-KR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 </a:t>
            </a:r>
            <a:r>
              <a:rPr kumimoji="0" lang="ko-KR" altLang="en-US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저장</a:t>
            </a:r>
            <a:endParaRPr kumimoji="0" lang="en-US" altLang="ko-KR" sz="1000" kern="0" dirty="0" smtClean="0">
              <a:solidFill>
                <a:srgbClr val="404040"/>
              </a:solidFill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771800" y="3848069"/>
            <a:ext cx="3660068" cy="0"/>
          </a:xfrm>
          <a:prstGeom prst="straightConnector1">
            <a:avLst/>
          </a:prstGeom>
          <a:ln>
            <a:solidFill>
              <a:srgbClr val="FF004C"/>
            </a:solidFill>
            <a:headEnd type="oval"/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771801" y="3877873"/>
            <a:ext cx="363544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01908" eaLnBrk="1" fontAlgn="ctr" hangingPunct="1"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en-US" altLang="ko-KR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3. </a:t>
            </a:r>
            <a:r>
              <a:rPr kumimoji="0" lang="ko-KR" altLang="en-US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화면 로드 시 다국어 처리가 필요한 각 컴포넌트</a:t>
            </a:r>
            <a:r>
              <a:rPr kumimoji="0" lang="en-US" altLang="ko-KR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(</a:t>
            </a:r>
            <a:r>
              <a:rPr kumimoji="0" lang="ko-KR" altLang="en-US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라벨</a:t>
            </a:r>
            <a:r>
              <a:rPr kumimoji="0" lang="en-US" altLang="ko-KR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, </a:t>
            </a:r>
            <a:r>
              <a:rPr kumimoji="0" lang="ko-KR" altLang="en-US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패널타이틀 등</a:t>
            </a:r>
            <a:r>
              <a:rPr kumimoji="0" lang="en-US" altLang="ko-KR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)</a:t>
            </a:r>
            <a:r>
              <a:rPr kumimoji="0" lang="ko-KR" altLang="en-US" sz="1000" kern="0" dirty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 </a:t>
            </a:r>
            <a:r>
              <a:rPr kumimoji="0" lang="en-US" altLang="ko-KR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/>
            </a:r>
            <a:br>
              <a:rPr kumimoji="0" lang="en-US" altLang="ko-KR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</a:br>
            <a:r>
              <a:rPr kumimoji="0" lang="en-US" altLang="ko-KR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   </a:t>
            </a:r>
            <a:r>
              <a:rPr kumimoji="0" lang="ko-KR" altLang="en-US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들은 브라우저 메모리에서 다국어 리소스 검색</a:t>
            </a:r>
            <a:r>
              <a:rPr kumimoji="0" lang="en-US" altLang="ko-KR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/>
            </a:r>
            <a:br>
              <a:rPr kumimoji="0" lang="en-US" altLang="ko-KR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</a:br>
            <a:r>
              <a:rPr kumimoji="0" lang="en-US" altLang="ko-KR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   - </a:t>
            </a:r>
            <a:r>
              <a:rPr kumimoji="0" lang="ko-KR" altLang="en-US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메모리에 있으면 사용</a:t>
            </a:r>
            <a:r>
              <a:rPr kumimoji="0" lang="en-US" altLang="ko-KR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/>
            </a:r>
            <a:br>
              <a:rPr kumimoji="0" lang="en-US" altLang="ko-KR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</a:br>
            <a:r>
              <a:rPr kumimoji="0" lang="en-US" altLang="ko-KR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   - </a:t>
            </a:r>
            <a:r>
              <a:rPr kumimoji="0" lang="ko-KR" altLang="en-US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메모리에 없으면 서버에 요청 </a:t>
            </a:r>
            <a:r>
              <a:rPr kumimoji="0" lang="en-US" altLang="ko-KR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/>
            </a:r>
            <a:br>
              <a:rPr kumimoji="0" lang="en-US" altLang="ko-KR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</a:br>
            <a:r>
              <a:rPr kumimoji="0" lang="en-US" altLang="ko-KR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        </a:t>
            </a:r>
            <a:r>
              <a:rPr kumimoji="0" lang="en-US" altLang="ko-KR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  <a:sym typeface="Wingdings" panose="05000000000000000000" pitchFamily="2" charset="2"/>
              </a:rPr>
              <a:t> key </a:t>
            </a:r>
            <a:r>
              <a:rPr kumimoji="0" lang="ko-KR" altLang="en-US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  <a:sym typeface="Wingdings" panose="05000000000000000000" pitchFamily="2" charset="2"/>
              </a:rPr>
              <a:t>가 </a:t>
            </a:r>
            <a:r>
              <a:rPr kumimoji="0" lang="en-US" altLang="ko-KR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  <a:sym typeface="Wingdings" panose="05000000000000000000" pitchFamily="2" charset="2"/>
              </a:rPr>
              <a:t>DB </a:t>
            </a:r>
            <a:r>
              <a:rPr kumimoji="0" lang="ko-KR" altLang="en-US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  <a:sym typeface="Wingdings" panose="05000000000000000000" pitchFamily="2" charset="2"/>
              </a:rPr>
              <a:t>에 있으면 수신 </a:t>
            </a:r>
            <a:r>
              <a:rPr kumimoji="0" lang="en-US" altLang="ko-KR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  <a:sym typeface="Wingdings" panose="05000000000000000000" pitchFamily="2" charset="2"/>
              </a:rPr>
              <a:t>/ </a:t>
            </a:r>
            <a:r>
              <a:rPr kumimoji="0" lang="ko-KR" altLang="en-US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  <a:sym typeface="Wingdings" panose="05000000000000000000" pitchFamily="2" charset="2"/>
              </a:rPr>
              <a:t>없으면 </a:t>
            </a:r>
            <a:r>
              <a:rPr kumimoji="0" lang="en-US" altLang="ko-KR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  <a:sym typeface="Wingdings" panose="05000000000000000000" pitchFamily="2" charset="2"/>
              </a:rPr>
              <a:t>DB</a:t>
            </a:r>
            <a:r>
              <a:rPr kumimoji="0" lang="ko-KR" altLang="en-US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  <a:sym typeface="Wingdings" panose="05000000000000000000" pitchFamily="2" charset="2"/>
              </a:rPr>
              <a:t>에 </a:t>
            </a:r>
            <a:r>
              <a:rPr kumimoji="0" lang="en-US" altLang="ko-KR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  <a:sym typeface="Wingdings" panose="05000000000000000000" pitchFamily="2" charset="2"/>
              </a:rPr>
              <a:t>key </a:t>
            </a:r>
            <a:r>
              <a:rPr kumimoji="0" lang="ko-KR" altLang="en-US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  <a:sym typeface="Wingdings" panose="05000000000000000000" pitchFamily="2" charset="2"/>
              </a:rPr>
              <a:t>저장</a:t>
            </a:r>
            <a:r>
              <a:rPr kumimoji="0" lang="en-US" altLang="ko-KR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  <a:sym typeface="Wingdings" panose="05000000000000000000" pitchFamily="2" charset="2"/>
              </a:rPr>
              <a:t/>
            </a:r>
            <a:br>
              <a:rPr kumimoji="0" lang="en-US" altLang="ko-KR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  <a:sym typeface="Wingdings" panose="05000000000000000000" pitchFamily="2" charset="2"/>
              </a:rPr>
            </a:br>
            <a:r>
              <a:rPr kumimoji="0" lang="en-US" altLang="ko-KR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  <a:sym typeface="Wingdings" panose="05000000000000000000" pitchFamily="2" charset="2"/>
              </a:rPr>
              <a:t>     </a:t>
            </a:r>
            <a:endParaRPr kumimoji="0" lang="en-US" altLang="ko-KR" sz="1000" kern="0" dirty="0" smtClean="0">
              <a:solidFill>
                <a:srgbClr val="404040"/>
              </a:solidFill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86" y="5376313"/>
            <a:ext cx="1683290" cy="9215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22" name="직선 화살표 연결선 21"/>
          <p:cNvCxnSpPr/>
          <p:nvPr/>
        </p:nvCxnSpPr>
        <p:spPr>
          <a:xfrm>
            <a:off x="2771800" y="5505419"/>
            <a:ext cx="3660068" cy="0"/>
          </a:xfrm>
          <a:prstGeom prst="straightConnector1">
            <a:avLst/>
          </a:prstGeom>
          <a:ln>
            <a:solidFill>
              <a:srgbClr val="FF004C"/>
            </a:solidFill>
            <a:headEnd type="oval"/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99793" y="5591357"/>
            <a:ext cx="37074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01908" eaLnBrk="1" fontAlgn="ctr" hangingPunct="1"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en-US" altLang="ko-KR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4. </a:t>
            </a:r>
            <a:r>
              <a:rPr kumimoji="0" lang="ko-KR" altLang="en-US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다국어 관리자는 다국어 테이블에 저장되어 있는 </a:t>
            </a:r>
            <a:r>
              <a:rPr kumimoji="0" lang="en-US" altLang="ko-KR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key/value </a:t>
            </a:r>
            <a:r>
              <a:rPr kumimoji="0" lang="ko-KR" altLang="en-US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를</a:t>
            </a:r>
            <a:r>
              <a:rPr kumimoji="0" lang="en-US" altLang="ko-KR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/>
            </a:r>
            <a:br>
              <a:rPr kumimoji="0" lang="en-US" altLang="ko-KR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</a:br>
            <a:r>
              <a:rPr kumimoji="0" lang="en-US" altLang="ko-KR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   </a:t>
            </a:r>
            <a:r>
              <a:rPr kumimoji="0" lang="ko-KR" altLang="en-US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조회 후 </a:t>
            </a:r>
            <a:r>
              <a:rPr kumimoji="0" lang="en-US" altLang="ko-KR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value </a:t>
            </a:r>
            <a:r>
              <a:rPr kumimoji="0" lang="ko-KR" altLang="en-US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데이터 번역 후 저장</a:t>
            </a:r>
            <a:r>
              <a:rPr kumimoji="0" lang="en-US" altLang="ko-KR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/>
            </a:r>
            <a:br>
              <a:rPr kumimoji="0" lang="en-US" altLang="ko-KR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</a:br>
            <a:r>
              <a:rPr kumimoji="0" lang="en-US" altLang="ko-KR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   (</a:t>
            </a:r>
            <a:r>
              <a:rPr kumimoji="0" lang="ko-KR" altLang="en-US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다국어 테이블에 </a:t>
            </a:r>
            <a:r>
              <a:rPr kumimoji="0" lang="en-US" altLang="ko-KR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key/value </a:t>
            </a:r>
            <a:r>
              <a:rPr kumimoji="0" lang="ko-KR" altLang="en-US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가 자동 저장되게 하기 위해서는</a:t>
            </a:r>
            <a:r>
              <a:rPr kumimoji="0" lang="en-US" altLang="ko-KR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/>
            </a:r>
            <a:br>
              <a:rPr kumimoji="0" lang="en-US" altLang="ko-KR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</a:br>
            <a:r>
              <a:rPr kumimoji="0" lang="en-US" altLang="ko-KR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    </a:t>
            </a:r>
            <a:r>
              <a:rPr kumimoji="0" lang="ko-KR" altLang="en-US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개발 된 모든 화면을 브라우저에서 로드 해야 함</a:t>
            </a:r>
            <a:r>
              <a:rPr kumimoji="0" lang="en-US" altLang="ko-KR" sz="10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)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6588224" y="2293265"/>
            <a:ext cx="1905524" cy="3652035"/>
            <a:chOff x="6793818" y="2293265"/>
            <a:chExt cx="2170602" cy="4160071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6793818" y="2293265"/>
              <a:ext cx="2099310" cy="4160071"/>
            </a:xfrm>
            <a:prstGeom prst="roundRect">
              <a:avLst>
                <a:gd name="adj" fmla="val 6231"/>
              </a:avLst>
            </a:prstGeom>
            <a:solidFill>
              <a:srgbClr val="FFF2CD">
                <a:alpha val="50000"/>
              </a:srgbClr>
            </a:solidFill>
            <a:ln>
              <a:solidFill>
                <a:srgbClr val="0162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원통 10"/>
            <p:cNvSpPr/>
            <p:nvPr/>
          </p:nvSpPr>
          <p:spPr>
            <a:xfrm>
              <a:off x="7262448" y="4824201"/>
              <a:ext cx="1162050" cy="876659"/>
            </a:xfrm>
            <a:prstGeom prst="can">
              <a:avLst/>
            </a:prstGeom>
            <a:solidFill>
              <a:srgbClr val="ABCD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나눔스퀘어" pitchFamily="50" charset="-127"/>
                  <a:ea typeface="나눔스퀘어" pitchFamily="50" charset="-127"/>
                </a:rPr>
                <a:t>DB</a:t>
              </a:r>
              <a:br>
                <a:rPr lang="en-US" altLang="ko-KR" sz="1100" dirty="0" smtClean="0">
                  <a:solidFill>
                    <a:schemeClr val="tx1"/>
                  </a:solidFill>
                  <a:latin typeface="나눔스퀘어" pitchFamily="50" charset="-127"/>
                  <a:ea typeface="나눔스퀘어" pitchFamily="50" charset="-127"/>
                </a:rPr>
              </a:br>
              <a:r>
                <a:rPr lang="ko-KR" altLang="en-US" sz="1100" dirty="0" smtClean="0">
                  <a:solidFill>
                    <a:schemeClr val="tx1"/>
                  </a:solidFill>
                  <a:latin typeface="나눔스퀘어" pitchFamily="50" charset="-127"/>
                  <a:ea typeface="나눔스퀘어" pitchFamily="50" charset="-127"/>
                </a:rPr>
                <a:t>다국어 테이블</a:t>
              </a:r>
              <a:r>
                <a:rPr lang="en-US" altLang="ko-KR" sz="1100" dirty="0">
                  <a:solidFill>
                    <a:schemeClr val="tx1"/>
                  </a:solidFill>
                  <a:latin typeface="나눔스퀘어" pitchFamily="50" charset="-127"/>
                  <a:ea typeface="나눔스퀘어" pitchFamily="50" charset="-127"/>
                </a:rPr>
                <a:t/>
              </a:r>
              <a:br>
                <a:rPr lang="en-US" altLang="ko-KR" sz="1100" dirty="0">
                  <a:solidFill>
                    <a:schemeClr val="tx1"/>
                  </a:solidFill>
                  <a:latin typeface="나눔스퀘어" pitchFamily="50" charset="-127"/>
                  <a:ea typeface="나눔스퀘어" pitchFamily="50" charset="-127"/>
                </a:rPr>
              </a:br>
              <a:r>
                <a:rPr lang="en-US" altLang="ko-KR" sz="1100" dirty="0">
                  <a:solidFill>
                    <a:schemeClr val="tx1"/>
                  </a:solidFill>
                  <a:latin typeface="나눔스퀘어" pitchFamily="50" charset="-127"/>
                  <a:ea typeface="나눔스퀘어" pitchFamily="50" charset="-127"/>
                </a:rPr>
                <a:t>(ESFRSLN)</a:t>
              </a:r>
              <a:endParaRPr lang="ko-KR" altLang="en-US" sz="1100" dirty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017926" y="2293265"/>
              <a:ext cx="946494" cy="350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001908" eaLnBrk="1" fontAlgn="ctr" hangingPunct="1">
                <a:spcBef>
                  <a:spcPts val="0"/>
                </a:spcBef>
                <a:spcAft>
                  <a:spcPts val="300"/>
                </a:spcAft>
                <a:buSzPct val="100000"/>
                <a:defRPr/>
              </a:pPr>
              <a:r>
                <a:rPr kumimoji="0" lang="en-US" altLang="ko-KR" sz="1400" kern="0" dirty="0" smtClean="0">
                  <a:solidFill>
                    <a:srgbClr val="404040"/>
                  </a:solidFill>
                  <a:latin typeface="나눔스퀘어 Bold" pitchFamily="50" charset="-127"/>
                  <a:ea typeface="나눔스퀘어 Bold" pitchFamily="50" charset="-127"/>
                  <a:cs typeface="Arial" pitchFamily="34" charset="0"/>
                </a:rPr>
                <a:t>WAS</a:t>
              </a:r>
            </a:p>
          </p:txBody>
        </p:sp>
        <p:sp>
          <p:nvSpPr>
            <p:cNvPr id="24" name="한쪽 모서리가 잘린 사각형 23"/>
            <p:cNvSpPr/>
            <p:nvPr/>
          </p:nvSpPr>
          <p:spPr>
            <a:xfrm>
              <a:off x="7140528" y="3150533"/>
              <a:ext cx="1360170" cy="533869"/>
            </a:xfrm>
            <a:prstGeom prst="snip1Rect">
              <a:avLst/>
            </a:prstGeom>
            <a:solidFill>
              <a:srgbClr val="ABCDCC"/>
            </a:solidFill>
            <a:ln>
              <a:solidFill>
                <a:srgbClr val="0162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나눔스퀘어" pitchFamily="50" charset="-127"/>
                  <a:ea typeface="나눔스퀘어" pitchFamily="50" charset="-127"/>
                </a:rPr>
                <a:t>다국어 데이터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나눔스퀘어" pitchFamily="50" charset="-127"/>
                  <a:ea typeface="나눔스퀘어" pitchFamily="50" charset="-127"/>
                </a:rPr>
                <a:t/>
              </a:r>
              <a:br>
                <a:rPr lang="en-US" altLang="ko-KR" sz="1100" dirty="0" smtClean="0">
                  <a:solidFill>
                    <a:schemeClr val="tx1"/>
                  </a:solidFill>
                  <a:latin typeface="나눔스퀘어" pitchFamily="50" charset="-127"/>
                  <a:ea typeface="나눔스퀘어" pitchFamily="50" charset="-127"/>
                </a:rPr>
              </a:br>
              <a:r>
                <a:rPr lang="ko-KR" altLang="en-US" sz="1100" dirty="0" smtClean="0">
                  <a:solidFill>
                    <a:schemeClr val="tx1"/>
                  </a:solidFill>
                  <a:latin typeface="나눔스퀘어" pitchFamily="50" charset="-127"/>
                  <a:ea typeface="나눔스퀘어" pitchFamily="50" charset="-127"/>
                </a:rPr>
                <a:t>캐시</a:t>
              </a:r>
              <a:endParaRPr lang="ko-KR" altLang="en-US" sz="1100" dirty="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endParaRPr>
            </a:p>
          </p:txBody>
        </p:sp>
        <p:cxnSp>
          <p:nvCxnSpPr>
            <p:cNvPr id="25" name="직선 화살표 연결선 24"/>
            <p:cNvCxnSpPr>
              <a:endCxn id="11" idx="1"/>
            </p:cNvCxnSpPr>
            <p:nvPr/>
          </p:nvCxnSpPr>
          <p:spPr>
            <a:xfrm>
              <a:off x="7843473" y="3710136"/>
              <a:ext cx="0" cy="1114065"/>
            </a:xfrm>
            <a:prstGeom prst="straightConnector1">
              <a:avLst/>
            </a:prstGeom>
            <a:ln>
              <a:solidFill>
                <a:srgbClr val="FF004C"/>
              </a:solidFill>
              <a:headEnd type="triangle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865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다국어 </a:t>
            </a:r>
            <a:r>
              <a:rPr lang="en-US" altLang="ko-KR" dirty="0" smtClean="0"/>
              <a:t>KEY </a:t>
            </a:r>
            <a:r>
              <a:rPr lang="ko-KR" altLang="en-US" dirty="0" smtClean="0"/>
              <a:t>값 관리 기준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2906" y="2403644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라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벨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key 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값 관리기준</a:t>
            </a:r>
            <a:endParaRPr lang="en-US" altLang="ko-KR" dirty="0" smtClean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4213" y="1196975"/>
            <a:ext cx="77755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자동으로 수집하기 때문에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key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값의 기준 및 관리가 중요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동일한 용어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/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메시지 임에도 불구하고 중복되거나 불필요한 리소스가 많아 질 수 있기 때문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4857" y="2708920"/>
            <a:ext cx="7775575" cy="46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라벨형식의 텍스트는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라벨 텍스트를 그대로 사용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31847" y="3822724"/>
            <a:ext cx="1679913" cy="1779703"/>
          </a:xfrm>
          <a:prstGeom prst="roundRect">
            <a:avLst>
              <a:gd name="adj" fmla="val 6231"/>
            </a:avLst>
          </a:prstGeom>
          <a:solidFill>
            <a:srgbClr val="ABCDCC">
              <a:alpha val="20000"/>
            </a:srgbClr>
          </a:solidFill>
          <a:ln>
            <a:solidFill>
              <a:srgbClr val="0162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0" rIns="180000" bIns="360000"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구매요청</a:t>
            </a:r>
            <a:endParaRPr lang="en-US" altLang="ko-KR" sz="1200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구매  요청</a:t>
            </a:r>
            <a:endParaRPr lang="en-US" altLang="ko-KR" sz="1200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구매요청  합계  금액</a:t>
            </a:r>
            <a:endParaRPr lang="en-US" altLang="ko-KR" sz="1200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구매요청합계  금액</a:t>
            </a:r>
            <a:endParaRPr lang="ko-KR" altLang="en-US" sz="12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304431" y="3822724"/>
            <a:ext cx="1584176" cy="1779703"/>
          </a:xfrm>
          <a:prstGeom prst="roundRect">
            <a:avLst>
              <a:gd name="adj" fmla="val 6231"/>
            </a:avLst>
          </a:prstGeom>
          <a:solidFill>
            <a:srgbClr val="ABCDCC">
              <a:alpha val="20000"/>
            </a:srgbClr>
          </a:solidFill>
          <a:ln>
            <a:solidFill>
              <a:srgbClr val="0162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0" rIns="180000" bIns="360000"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구매요청</a:t>
            </a:r>
            <a:endParaRPr lang="en-US" altLang="ko-KR" sz="1200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구매요청합계금액</a:t>
            </a:r>
            <a:endParaRPr lang="ko-KR" altLang="en-US" sz="12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868959" y="3497784"/>
            <a:ext cx="11815" cy="2429582"/>
          </a:xfrm>
          <a:prstGeom prst="line">
            <a:avLst/>
          </a:prstGeom>
          <a:ln>
            <a:solidFill>
              <a:srgbClr val="FF004C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62906" y="3429000"/>
            <a:ext cx="12955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문제</a:t>
            </a:r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점</a:t>
            </a:r>
            <a:endParaRPr lang="en-US" altLang="ko-KR" sz="1400" dirty="0" smtClean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87824" y="3429000"/>
            <a:ext cx="29523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해결안 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: </a:t>
            </a:r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모든 라벨에 띄어쓰기 안 함</a:t>
            </a:r>
            <a:endParaRPr lang="en-US" altLang="ko-KR" sz="1400" dirty="0" smtClean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6" name="줄무늬가 있는 오른쪽 화살표 35"/>
          <p:cNvSpPr/>
          <p:nvPr/>
        </p:nvSpPr>
        <p:spPr>
          <a:xfrm>
            <a:off x="5076056" y="4005064"/>
            <a:ext cx="600075" cy="1200150"/>
          </a:xfrm>
          <a:prstGeom prst="stripedRightArrow">
            <a:avLst/>
          </a:prstGeom>
          <a:solidFill>
            <a:srgbClr val="ABCDCC">
              <a:alpha val="50000"/>
            </a:srgbClr>
          </a:solidFill>
          <a:ln>
            <a:solidFill>
              <a:srgbClr val="0162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724128" y="3771948"/>
            <a:ext cx="2735661" cy="188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라벨의 의미상 중복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key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등록 방지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한글도 다국어로 관리</a:t>
            </a:r>
            <a:endParaRPr lang="en-US" altLang="ko-KR" sz="1200" dirty="0">
              <a:latin typeface="나눔스퀘어" pitchFamily="50" charset="-127"/>
              <a:ea typeface="나눔스퀘어" pitchFamily="50" charset="-127"/>
            </a:endParaRP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띄어쓰기 일괄 적용 가능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고객사별로 화면에 표시되는 용어변경에 유연한 적용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512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다국어 </a:t>
            </a:r>
            <a:r>
              <a:rPr lang="en-US" altLang="ko-KR" dirty="0" smtClean="0"/>
              <a:t>KEY </a:t>
            </a:r>
            <a:r>
              <a:rPr lang="ko-KR" altLang="en-US" dirty="0" smtClean="0"/>
              <a:t>값 관리 기준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4213" y="1196975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나눔스퀘어 Bold" pitchFamily="50" charset="-127"/>
                <a:ea typeface="나눔스퀘어 Bold" pitchFamily="50" charset="-127"/>
              </a:rPr>
              <a:t>메세</a:t>
            </a:r>
            <a:r>
              <a:rPr lang="ko-KR" altLang="en-US" dirty="0" err="1">
                <a:latin typeface="나눔스퀘어 Bold" pitchFamily="50" charset="-127"/>
                <a:ea typeface="나눔스퀘어 Bold" pitchFamily="50" charset="-127"/>
              </a:rPr>
              <a:t>지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key 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값 관리기준</a:t>
            </a:r>
            <a:endParaRPr lang="en-US" altLang="ko-KR" dirty="0" smtClean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6164" y="1502251"/>
            <a:ext cx="7775575" cy="46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소스코드에 사용되는 모든 메시지 형식의 문장은 코드화 하여 사용하도록 권장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55576" y="2670596"/>
            <a:ext cx="1872208" cy="1779703"/>
          </a:xfrm>
          <a:prstGeom prst="roundRect">
            <a:avLst>
              <a:gd name="adj" fmla="val 6231"/>
            </a:avLst>
          </a:prstGeom>
          <a:solidFill>
            <a:srgbClr val="ABCDCC">
              <a:alpha val="20000"/>
            </a:srgbClr>
          </a:solidFill>
          <a:ln>
            <a:solidFill>
              <a:srgbClr val="0162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0" rIns="180000" bIns="360000"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저장하였습니다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</a:p>
          <a:p>
            <a:r>
              <a:rPr lang="ko-KR" altLang="en-US" sz="1200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저장 하였습니다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  <a:endParaRPr lang="en-US" altLang="ko-KR" sz="1200" dirty="0" smtClean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1200" dirty="0" err="1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저장완료하였습니다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</a:p>
          <a:p>
            <a:r>
              <a:rPr lang="ko-KR" altLang="en-US" sz="1200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저장 완료 하였습니다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저장 되었습니다</a:t>
            </a:r>
            <a:r>
              <a:rPr lang="en-US" altLang="ko-KR" sz="12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…</a:t>
            </a:r>
            <a:endParaRPr lang="ko-KR" altLang="en-US" sz="12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100259" y="2670596"/>
            <a:ext cx="1759773" cy="1779703"/>
          </a:xfrm>
          <a:prstGeom prst="roundRect">
            <a:avLst>
              <a:gd name="adj" fmla="val 6231"/>
            </a:avLst>
          </a:prstGeom>
          <a:solidFill>
            <a:srgbClr val="ABCDCC">
              <a:alpha val="20000"/>
            </a:srgbClr>
          </a:solidFill>
          <a:ln>
            <a:solidFill>
              <a:srgbClr val="0162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360000" rIns="180000" bIns="360000"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STD.N2400</a:t>
            </a:r>
          </a:p>
          <a:p>
            <a:endParaRPr lang="en-US" altLang="ko-KR" sz="12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저장 완료하였습니다</a:t>
            </a:r>
            <a:r>
              <a:rPr lang="en-US" altLang="ko-KR" sz="1200" dirty="0" smtClean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868959" y="2345656"/>
            <a:ext cx="11815" cy="2429582"/>
          </a:xfrm>
          <a:prstGeom prst="line">
            <a:avLst/>
          </a:prstGeom>
          <a:ln>
            <a:solidFill>
              <a:srgbClr val="FF004C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62906" y="2276872"/>
            <a:ext cx="12955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문제</a:t>
            </a:r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점</a:t>
            </a:r>
            <a:endParaRPr lang="en-US" altLang="ko-KR" sz="1400" dirty="0" smtClean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95836" y="2276872"/>
            <a:ext cx="29523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해결안 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: </a:t>
            </a:r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코드로 관리</a:t>
            </a:r>
            <a:endParaRPr lang="en-US" altLang="ko-KR" sz="1400" dirty="0" smtClean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95837" y="4676239"/>
            <a:ext cx="2772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STD.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업무코드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+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일련번호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4)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1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다국어 소스 코딩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4213" y="1196975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라벨 형식의 정적 텍스트</a:t>
            </a:r>
            <a:endParaRPr lang="en-US" altLang="ko-KR" dirty="0" smtClean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6164" y="1502251"/>
            <a:ext cx="7775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&lt;</a:t>
            </a: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</a:rPr>
              <a:t>sc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-../&gt;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컴포넌트의 경우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text, </a:t>
            </a: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</a:rPr>
              <a:t>tilte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속성 값을 다국어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key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로 자동 생성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6164" y="2132856"/>
            <a:ext cx="5104308" cy="1015663"/>
          </a:xfrm>
          <a:prstGeom prst="rect">
            <a:avLst/>
          </a:prstGeom>
          <a:solidFill>
            <a:srgbClr val="FFF2CD">
              <a:alpha val="50000"/>
            </a:srgbClr>
          </a:solidFill>
          <a:ln>
            <a:solidFill>
              <a:srgbClr val="ABCDCC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9pPr>
          </a:lstStyle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en-US" altLang="ko-KR" sz="1200" b="0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-panel 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id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</a:t>
            </a:r>
            <a:r>
              <a:rPr lang="en-US" altLang="ko-KR" sz="1200" b="0" dirty="0" err="1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searchPanel</a:t>
            </a:r>
            <a:r>
              <a:rPr lang="en-US" altLang="ko-KR" sz="1200" b="0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 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title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</a:t>
            </a:r>
            <a:r>
              <a:rPr lang="ko-KR" altLang="en-US" sz="1200" b="0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기본정보</a:t>
            </a:r>
            <a:r>
              <a:rPr lang="en-US" altLang="ko-KR" sz="1200" b="0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 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…</a:t>
            </a:r>
          </a:p>
          <a:p>
            <a:r>
              <a:rPr lang="en-US" altLang="ko-KR" sz="1200" b="0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    &lt;</a:t>
            </a:r>
            <a:r>
              <a:rPr lang="en-US" altLang="ko-KR" sz="1200" b="0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-label 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text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</a:t>
            </a:r>
            <a:r>
              <a:rPr lang="ko-KR" altLang="en-US" sz="1200" b="0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구매유형</a:t>
            </a:r>
            <a:r>
              <a:rPr lang="en-US" altLang="ko-KR" sz="1200" b="0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&gt;&lt;/</a:t>
            </a:r>
            <a:r>
              <a:rPr lang="en-US" altLang="ko-KR" sz="1200" b="0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-label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…</a:t>
            </a:r>
          </a:p>
          <a:p>
            <a:r>
              <a:rPr lang="en-US" altLang="ko-KR" sz="1200" b="0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&lt;/</a:t>
            </a:r>
            <a:r>
              <a:rPr lang="en-US" altLang="ko-KR" sz="1200" b="0" dirty="0" err="1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-panel&gt;</a:t>
            </a:r>
            <a:endParaRPr lang="en-US" altLang="ko-KR" sz="1200" b="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4213" y="3429000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라벨 형식의 정적 텍스트 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+ 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data binding</a:t>
            </a:r>
            <a:endParaRPr lang="en-US" altLang="ko-KR" dirty="0" smtClean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4213" y="3805158"/>
            <a:ext cx="77755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computed data binding annotation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을 사용 </a:t>
            </a:r>
            <a:r>
              <a:rPr lang="en-US" altLang="ko-KR" sz="1400" dirty="0" smtClean="0">
                <a:solidFill>
                  <a:srgbClr val="FF004C"/>
                </a:solidFill>
                <a:latin typeface="나눔스퀘어" pitchFamily="50" charset="-127"/>
                <a:ea typeface="나눔스퀘어" pitchFamily="50" charset="-127"/>
              </a:rPr>
              <a:t>[[ ]]</a:t>
            </a:r>
            <a:endParaRPr lang="en-US" altLang="ko-KR" sz="1400" dirty="0" smtClean="0">
              <a:solidFill>
                <a:srgbClr val="FF004C"/>
              </a:solidFill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i18n-disabled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속성을 사용하여 다국어 수집 안되도록 설정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하고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다국어 대상 만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translate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처리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7486" y="4789601"/>
            <a:ext cx="5540698" cy="1015663"/>
          </a:xfrm>
          <a:prstGeom prst="rect">
            <a:avLst/>
          </a:prstGeom>
          <a:solidFill>
            <a:srgbClr val="FFF2CD">
              <a:alpha val="50000"/>
            </a:srgbClr>
          </a:solidFill>
          <a:ln>
            <a:solidFill>
              <a:srgbClr val="ABCDCC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9pPr>
          </a:lstStyle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en-US" altLang="ko-KR" sz="1200" b="0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-panel 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id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</a:t>
            </a:r>
            <a:r>
              <a:rPr lang="en-US" altLang="ko-KR" sz="1200" b="0" dirty="0" err="1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searchPanel</a:t>
            </a:r>
            <a:r>
              <a:rPr lang="en-US" altLang="ko-KR" sz="1200" b="0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 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title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</a:t>
            </a:r>
            <a:r>
              <a:rPr lang="ko-KR" altLang="en-US" sz="1200" b="0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기본정보</a:t>
            </a:r>
            <a:r>
              <a:rPr lang="en-US" altLang="ko-KR" sz="1200" b="0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 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…</a:t>
            </a:r>
          </a:p>
          <a:p>
            <a:r>
              <a:rPr lang="en-US" altLang="ko-KR" sz="1200" b="0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    &lt;</a:t>
            </a:r>
            <a:r>
              <a:rPr lang="en-US" altLang="ko-KR" sz="1200" b="0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-label 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text</a:t>
            </a:r>
            <a:r>
              <a:rPr lang="en-US" altLang="ko-KR" sz="1200" b="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dirty="0" smtClean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“[[translate(‘</a:t>
            </a:r>
            <a:r>
              <a:rPr lang="ko-KR" altLang="en-US" sz="1200" b="0" dirty="0" smtClean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구매요청번호</a:t>
            </a:r>
            <a:r>
              <a:rPr lang="en-US" altLang="ko-KR" sz="1200" b="0" dirty="0" smtClean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’)]] : [[</a:t>
            </a:r>
            <a:r>
              <a:rPr lang="en-US" altLang="ko-KR" sz="1200" b="0" dirty="0" err="1" smtClean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prInfo.pr_no</a:t>
            </a:r>
            <a:r>
              <a:rPr lang="en-US" altLang="ko-KR" sz="1200" b="0" dirty="0" smtClean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]]"</a:t>
            </a:r>
            <a:r>
              <a:rPr lang="en-US" altLang="ko-KR" sz="1200" b="0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&gt;&lt;/</a:t>
            </a:r>
            <a:r>
              <a:rPr lang="en-US" altLang="ko-KR" sz="1200" b="0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-label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…</a:t>
            </a:r>
          </a:p>
          <a:p>
            <a:r>
              <a:rPr lang="en-US" altLang="ko-KR" sz="1200" b="0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&lt;/</a:t>
            </a:r>
            <a:r>
              <a:rPr lang="en-US" altLang="ko-KR" sz="1200" b="0" dirty="0" err="1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-panel&gt;</a:t>
            </a:r>
            <a:endParaRPr lang="en-US" altLang="ko-KR" sz="1200" b="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762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다국어 소스 코딩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4213" y="1196975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메시지 처리</a:t>
            </a:r>
            <a:endParaRPr lang="en-US" altLang="ko-KR" dirty="0" smtClean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6164" y="1502251"/>
            <a:ext cx="7775575" cy="46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err="1" smtClean="0">
                <a:latin typeface="나눔스퀘어" pitchFamily="50" charset="-127"/>
                <a:ea typeface="나눔스퀘어" pitchFamily="50" charset="-127"/>
              </a:rPr>
              <a:t>UT.alert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를 사용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(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내부적으로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다국어 처리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)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4213" y="3429000"/>
            <a:ext cx="365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메시지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안에 </a:t>
            </a:r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data binding </a:t>
            </a:r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하여 처리</a:t>
            </a:r>
            <a:endParaRPr lang="en-US" altLang="ko-KR" dirty="0" smtClean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4213" y="3805158"/>
            <a:ext cx="77755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</a:rPr>
              <a:t>첫번째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 인자 메시지 처리 영역에서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translate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를 통해 다국어 처리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 err="1" smtClean="0">
                <a:latin typeface="나눔스퀘어" pitchFamily="50" charset="-127"/>
                <a:ea typeface="나눔스퀘어" pitchFamily="50" charset="-127"/>
              </a:rPr>
              <a:t>세번째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 인자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(i18n-disabled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속성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)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를 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true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로 부여 하여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다국어 대상에서 제외하고</a:t>
            </a:r>
            <a:r>
              <a:rPr lang="en-US" altLang="ko-KR" sz="1400" dirty="0" smtClean="0">
                <a:latin typeface="나눔스퀘어" pitchFamily="50" charset="-127"/>
                <a:ea typeface="나눔스퀘어" pitchFamily="50" charset="-127"/>
              </a:rPr>
              <a:t>, translate 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를 통해 다국어 처리</a:t>
            </a:r>
            <a:endParaRPr lang="en-US" altLang="ko-KR" sz="1400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7486" y="5230941"/>
            <a:ext cx="6404794" cy="646331"/>
          </a:xfrm>
          <a:prstGeom prst="rect">
            <a:avLst/>
          </a:prstGeom>
          <a:solidFill>
            <a:srgbClr val="FFF2CD">
              <a:alpha val="50000"/>
            </a:srgbClr>
          </a:solidFill>
          <a:ln>
            <a:solidFill>
              <a:srgbClr val="ABCDCC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b="0" dirty="0" err="1" smtClean="0">
                <a:latin typeface="나눔바른고딕" pitchFamily="50" charset="-127"/>
                <a:ea typeface="나눔바른고딕" pitchFamily="50" charset="-127"/>
              </a:rPr>
              <a:t>UT.alert</a:t>
            </a:r>
            <a:r>
              <a:rPr lang="en-US" altLang="ko-KR" sz="1200" b="0" dirty="0" smtClean="0">
                <a:latin typeface="나눔바른고딕" pitchFamily="50" charset="-127"/>
                <a:ea typeface="나눔바른고딕" pitchFamily="50" charset="-127"/>
              </a:rPr>
              <a:t>(     translate(‘STD.N4200’, null, “</a:t>
            </a:r>
            <a:r>
              <a:rPr lang="ko-KR" altLang="en-US" sz="1200" b="0" dirty="0" smtClean="0">
                <a:latin typeface="나눔바른고딕" pitchFamily="50" charset="-127"/>
                <a:ea typeface="나눔바른고딕" pitchFamily="50" charset="-127"/>
              </a:rPr>
              <a:t>운영조직</a:t>
            </a:r>
            <a:r>
              <a:rPr lang="en-US" altLang="ko-KR" sz="1200" b="0" dirty="0" smtClean="0">
                <a:latin typeface="나눔바른고딕" pitchFamily="50" charset="-127"/>
                <a:ea typeface="나눔바른고딕" pitchFamily="50" charset="-127"/>
              </a:rPr>
              <a:t>”)     , null      , </a:t>
            </a:r>
            <a:r>
              <a:rPr lang="en-US" altLang="ko-KR" sz="1200" b="0" dirty="0" smtClean="0">
                <a:solidFill>
                  <a:srgbClr val="FF004C"/>
                </a:solidFill>
                <a:latin typeface="나눔바른고딕" pitchFamily="50" charset="-127"/>
                <a:ea typeface="나눔바른고딕" pitchFamily="50" charset="-127"/>
              </a:rPr>
              <a:t>true</a:t>
            </a:r>
            <a:r>
              <a:rPr lang="en-US" altLang="ko-KR" sz="1200" b="0" dirty="0" smtClean="0">
                <a:latin typeface="나눔바른고딕" pitchFamily="50" charset="-127"/>
                <a:ea typeface="나눔바른고딕" pitchFamily="50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b="0" dirty="0" smtClean="0">
                <a:solidFill>
                  <a:srgbClr val="01628D"/>
                </a:solidFill>
                <a:latin typeface="나눔바른고딕" pitchFamily="50" charset="-127"/>
                <a:ea typeface="나눔바른고딕" pitchFamily="50" charset="-127"/>
              </a:rPr>
              <a:t>// '{</a:t>
            </a:r>
            <a:r>
              <a:rPr lang="en-US" altLang="ko-KR" sz="1200" b="0" dirty="0">
                <a:solidFill>
                  <a:srgbClr val="01628D"/>
                </a:solidFill>
                <a:latin typeface="나눔바른고딕" pitchFamily="50" charset="-127"/>
                <a:ea typeface="나눔바른고딕" pitchFamily="50" charset="-127"/>
              </a:rPr>
              <a:t>0}'</a:t>
            </a:r>
            <a:r>
              <a:rPr lang="ko-KR" altLang="en-US" sz="1200" b="0" dirty="0">
                <a:solidFill>
                  <a:srgbClr val="01628D"/>
                </a:solidFill>
                <a:latin typeface="나눔바른고딕" pitchFamily="50" charset="-127"/>
                <a:ea typeface="나눔바른고딕" pitchFamily="50" charset="-127"/>
              </a:rPr>
              <a:t>을</a:t>
            </a:r>
            <a:r>
              <a:rPr lang="en-US" altLang="ko-KR" sz="1200" b="0" dirty="0">
                <a:solidFill>
                  <a:srgbClr val="01628D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200" b="0" dirty="0">
                <a:solidFill>
                  <a:srgbClr val="01628D"/>
                </a:solidFill>
                <a:latin typeface="나눔바른고딕" pitchFamily="50" charset="-127"/>
                <a:ea typeface="나눔바른고딕" pitchFamily="50" charset="-127"/>
              </a:rPr>
              <a:t>를</a:t>
            </a:r>
            <a:r>
              <a:rPr lang="en-US" altLang="ko-KR" sz="1200" b="0" dirty="0">
                <a:solidFill>
                  <a:srgbClr val="01628D"/>
                </a:solidFill>
                <a:latin typeface="나눔바른고딕" pitchFamily="50" charset="-127"/>
                <a:ea typeface="나눔바른고딕" pitchFamily="50" charset="-127"/>
              </a:rPr>
              <a:t>) </a:t>
            </a:r>
            <a:r>
              <a:rPr lang="ko-KR" altLang="en-US" sz="1200" b="0" dirty="0">
                <a:solidFill>
                  <a:srgbClr val="01628D"/>
                </a:solidFill>
                <a:latin typeface="나눔바른고딕" pitchFamily="50" charset="-127"/>
                <a:ea typeface="나눔바른고딕" pitchFamily="50" charset="-127"/>
              </a:rPr>
              <a:t>선택하세요</a:t>
            </a:r>
            <a:r>
              <a:rPr lang="en-US" altLang="ko-KR" sz="1200" b="0" dirty="0">
                <a:solidFill>
                  <a:srgbClr val="01628D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72431" y="2071881"/>
            <a:ext cx="5540698" cy="276999"/>
          </a:xfrm>
          <a:prstGeom prst="rect">
            <a:avLst/>
          </a:prstGeom>
          <a:solidFill>
            <a:srgbClr val="FFF2CD">
              <a:alpha val="50000"/>
            </a:srgbClr>
          </a:solidFill>
          <a:ln>
            <a:solidFill>
              <a:srgbClr val="ABCDCC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9pPr>
          </a:lstStyle>
          <a:p>
            <a:r>
              <a:rPr lang="en-US" altLang="ko-KR" sz="1200" b="0" dirty="0" err="1" smtClean="0">
                <a:latin typeface="나눔바른고딕" pitchFamily="50" charset="-127"/>
                <a:ea typeface="나눔바른고딕" pitchFamily="50" charset="-127"/>
              </a:rPr>
              <a:t>UT.alert</a:t>
            </a:r>
            <a:r>
              <a:rPr lang="en-US" altLang="ko-KR" sz="1200" b="0" dirty="0" smtClean="0">
                <a:latin typeface="나눔바른고딕" pitchFamily="50" charset="-127"/>
                <a:ea typeface="나눔바른고딕" pitchFamily="50" charset="-127"/>
              </a:rPr>
              <a:t>(“STD.N2400”); // </a:t>
            </a:r>
            <a:r>
              <a:rPr lang="ko-KR" altLang="en-US" sz="1200" b="0" dirty="0" smtClean="0">
                <a:latin typeface="나눔바른고딕" pitchFamily="50" charset="-127"/>
                <a:ea typeface="나눔바른고딕" pitchFamily="50" charset="-127"/>
              </a:rPr>
              <a:t>저장 하였습니다</a:t>
            </a:r>
            <a:r>
              <a:rPr lang="en-US" altLang="ko-KR" sz="1200" b="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en-US" altLang="ko-KR" sz="1200" b="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75656" y="5310500"/>
            <a:ext cx="2952328" cy="243606"/>
          </a:xfrm>
          <a:prstGeom prst="rect">
            <a:avLst/>
          </a:prstGeom>
          <a:noFill/>
          <a:ln w="3175"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388844" y="5187088"/>
            <a:ext cx="173624" cy="154062"/>
          </a:xfrm>
          <a:prstGeom prst="ellipse">
            <a:avLst/>
          </a:prstGeom>
          <a:solidFill>
            <a:srgbClr val="FF004C"/>
          </a:solidFill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24321" y="5298816"/>
            <a:ext cx="360040" cy="243606"/>
          </a:xfrm>
          <a:prstGeom prst="rect">
            <a:avLst/>
          </a:prstGeom>
          <a:noFill/>
          <a:ln w="3175"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437509" y="5175404"/>
            <a:ext cx="173624" cy="154062"/>
          </a:xfrm>
          <a:prstGeom prst="ellipse">
            <a:avLst/>
          </a:prstGeom>
          <a:solidFill>
            <a:srgbClr val="FF004C"/>
          </a:solidFill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85581" y="5298816"/>
            <a:ext cx="360040" cy="243606"/>
          </a:xfrm>
          <a:prstGeom prst="rect">
            <a:avLst/>
          </a:prstGeom>
          <a:noFill/>
          <a:ln w="3175"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998769" y="5175404"/>
            <a:ext cx="173624" cy="154062"/>
          </a:xfrm>
          <a:prstGeom prst="ellipse">
            <a:avLst/>
          </a:prstGeom>
          <a:solidFill>
            <a:srgbClr val="FF004C"/>
          </a:solidFill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704341" y="5554106"/>
            <a:ext cx="0" cy="611198"/>
          </a:xfrm>
          <a:prstGeom prst="straightConnector1">
            <a:avLst/>
          </a:prstGeom>
          <a:ln>
            <a:solidFill>
              <a:srgbClr val="01628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23588" y="6169074"/>
            <a:ext cx="1058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callback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함수</a:t>
            </a:r>
            <a:endParaRPr lang="ko-KR" altLang="en-US" sz="1200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374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소스 유형 별 </a:t>
            </a:r>
            <a:r>
              <a:rPr lang="en-US" altLang="ko-KR" dirty="0" smtClean="0"/>
              <a:t>Naming Rule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39" y="1628255"/>
            <a:ext cx="6235025" cy="4374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60600" y="1890676"/>
            <a:ext cx="3101829" cy="4080498"/>
          </a:xfrm>
          <a:prstGeom prst="rect">
            <a:avLst/>
          </a:prstGeom>
          <a:noFill/>
          <a:ln w="19050">
            <a:solidFill>
              <a:srgbClr val="FF004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3021" y="1859377"/>
            <a:ext cx="6278459" cy="4143156"/>
          </a:xfrm>
          <a:prstGeom prst="rect">
            <a:avLst/>
          </a:prstGeom>
          <a:noFill/>
          <a:ln w="19050">
            <a:solidFill>
              <a:srgbClr val="FF004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16355" y="2281961"/>
            <a:ext cx="687597" cy="128183"/>
          </a:xfrm>
          <a:prstGeom prst="rect">
            <a:avLst/>
          </a:prstGeom>
          <a:noFill/>
          <a:ln w="19050">
            <a:solidFill>
              <a:srgbClr val="FF004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7" name="타원 6"/>
          <p:cNvSpPr/>
          <p:nvPr/>
        </p:nvSpPr>
        <p:spPr>
          <a:xfrm>
            <a:off x="6314960" y="1762493"/>
            <a:ext cx="129607" cy="128183"/>
          </a:xfrm>
          <a:prstGeom prst="ellipse">
            <a:avLst/>
          </a:prstGeom>
          <a:solidFill>
            <a:srgbClr val="FF004C"/>
          </a:solidFill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4739" y="1839401"/>
            <a:ext cx="129607" cy="128183"/>
          </a:xfrm>
          <a:prstGeom prst="ellipse">
            <a:avLst/>
          </a:prstGeom>
          <a:solidFill>
            <a:srgbClr val="FF004C"/>
          </a:solidFill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016355" y="2140958"/>
            <a:ext cx="129607" cy="128183"/>
          </a:xfrm>
          <a:prstGeom prst="ellipse">
            <a:avLst/>
          </a:prstGeom>
          <a:solidFill>
            <a:srgbClr val="FF004C"/>
          </a:solidFill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 smtClean="0">
                <a:solidFill>
                  <a:schemeClr val="bg1"/>
                </a:solidFill>
              </a:rPr>
              <a:t>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460" y="2717030"/>
            <a:ext cx="2357061" cy="1891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3437459" y="2717030"/>
            <a:ext cx="2357061" cy="1891130"/>
          </a:xfrm>
          <a:prstGeom prst="rect">
            <a:avLst/>
          </a:prstGeom>
          <a:noFill/>
          <a:ln w="19050">
            <a:solidFill>
              <a:srgbClr val="FF004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01481" y="1676347"/>
            <a:ext cx="2734432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EM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(EMRO Module)</a:t>
            </a:r>
          </a:p>
          <a:p>
            <a:pPr marL="6120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메인 모듈 소스를 지칭</a:t>
            </a:r>
            <a:endParaRPr kumimoji="0" lang="en-US" altLang="ko-KR" sz="1400" kern="0" dirty="0" smtClean="0">
              <a:solidFill>
                <a:srgbClr val="404040"/>
              </a:solidFill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ES (EMRO Sub-module)</a:t>
            </a:r>
          </a:p>
          <a:p>
            <a:pPr marL="6120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개별 프로세스 소스를 지칭</a:t>
            </a:r>
            <a:endParaRPr kumimoji="0" lang="en-US" altLang="ko-KR" sz="1400" kern="0" dirty="0" smtClean="0">
              <a:solidFill>
                <a:srgbClr val="404040"/>
              </a:solidFill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EP (EMRO Popup)</a:t>
            </a:r>
          </a:p>
          <a:p>
            <a:pPr marL="6120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팝업 소스를 지칭</a:t>
            </a:r>
            <a:endParaRPr kumimoji="0" lang="en-US" altLang="ko-KR" sz="1400" kern="0" dirty="0" smtClean="0">
              <a:solidFill>
                <a:srgbClr val="404040"/>
              </a:solidFill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CC (Custom Component)</a:t>
            </a:r>
          </a:p>
          <a:p>
            <a:pPr marL="6120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ko-KR" altLang="en-US" sz="1400" kern="0" dirty="0" err="1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커스텀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 컴포넌트를 지칭</a:t>
            </a:r>
            <a:endParaRPr kumimoji="0" lang="en-US" altLang="ko-KR" sz="1400" kern="0" dirty="0">
              <a:solidFill>
                <a:srgbClr val="404040"/>
              </a:solidFill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  <a:p>
            <a:pPr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* cc-module-behavior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에서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pre-fix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로 자동화 처리를 하고 있어 준수 </a:t>
            </a:r>
            <a:r>
              <a:rPr kumimoji="0" lang="ko-KR" altLang="en-US" sz="1400" kern="0" dirty="0" err="1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해야함</a:t>
            </a:r>
            <a:endParaRPr kumimoji="0" lang="en-US" altLang="ko-KR" sz="1400" kern="0" dirty="0" smtClean="0">
              <a:solidFill>
                <a:srgbClr val="404040"/>
              </a:solidFill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377374" y="2646854"/>
            <a:ext cx="129607" cy="128183"/>
          </a:xfrm>
          <a:prstGeom prst="ellipse">
            <a:avLst/>
          </a:prstGeom>
          <a:solidFill>
            <a:srgbClr val="FF004C"/>
          </a:solidFill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 smtClean="0">
                <a:solidFill>
                  <a:schemeClr val="bg1"/>
                </a:solidFill>
              </a:rPr>
              <a:t>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14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소스 유형 별 </a:t>
            </a:r>
            <a:r>
              <a:rPr lang="en-US" altLang="ko-KR" dirty="0" smtClean="0"/>
              <a:t>Naming Rule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39" y="1628255"/>
            <a:ext cx="6235025" cy="4374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60600" y="1890676"/>
            <a:ext cx="3101829" cy="4080498"/>
          </a:xfrm>
          <a:prstGeom prst="rect">
            <a:avLst/>
          </a:prstGeom>
          <a:noFill/>
          <a:ln w="19050">
            <a:solidFill>
              <a:srgbClr val="FF004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3021" y="1859377"/>
            <a:ext cx="6278459" cy="4143156"/>
          </a:xfrm>
          <a:prstGeom prst="rect">
            <a:avLst/>
          </a:prstGeom>
          <a:noFill/>
          <a:ln w="19050">
            <a:solidFill>
              <a:srgbClr val="FF004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7" name="타원 6"/>
          <p:cNvSpPr/>
          <p:nvPr/>
        </p:nvSpPr>
        <p:spPr>
          <a:xfrm>
            <a:off x="6312670" y="1762493"/>
            <a:ext cx="131897" cy="128183"/>
          </a:xfrm>
          <a:prstGeom prst="ellipse">
            <a:avLst/>
          </a:prstGeom>
          <a:solidFill>
            <a:srgbClr val="FF004C"/>
          </a:solidFill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4739" y="1839401"/>
            <a:ext cx="129607" cy="128183"/>
          </a:xfrm>
          <a:prstGeom prst="ellipse">
            <a:avLst/>
          </a:prstGeom>
          <a:solidFill>
            <a:srgbClr val="FF004C"/>
          </a:solidFill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01480" y="1676347"/>
            <a:ext cx="2742521" cy="222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em</a:t>
            </a:r>
            <a:r>
              <a:rPr lang="en-US" altLang="ko-KR" sz="14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-user.html</a:t>
            </a: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es-user-list.html</a:t>
            </a: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lang="en-US" altLang="ko-KR" sz="14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es-user-tab.html</a:t>
            </a:r>
          </a:p>
          <a:p>
            <a:pPr marL="800100" lvl="1" indent="-342900" defTabSz="1001908" fontAlgn="ctr">
              <a:lnSpc>
                <a:spcPct val="150000"/>
              </a:lnSpc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es-user-info.html</a:t>
            </a:r>
          </a:p>
          <a:p>
            <a:pPr marL="800100" lvl="1" indent="-342900" defTabSz="1001908" fontAlgn="ctr">
              <a:lnSpc>
                <a:spcPct val="150000"/>
              </a:lnSpc>
              <a:spcAft>
                <a:spcPts val="300"/>
              </a:spcAft>
              <a:buSzPct val="100000"/>
              <a:buAutoNum type="arabicPeriod"/>
              <a:defRPr/>
            </a:pPr>
            <a:r>
              <a:rPr lang="en-US" altLang="ko-KR" sz="14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es-user-role.html</a:t>
            </a:r>
          </a:p>
          <a:p>
            <a:pPr marL="800100" lvl="1" indent="-342900" defTabSz="1001908" fontAlgn="ctr">
              <a:lnSpc>
                <a:spcPct val="150000"/>
              </a:lnSpc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나눔스퀘어" pitchFamily="50" charset="-127"/>
                <a:ea typeface="나눔스퀘어" pitchFamily="50" charset="-127"/>
                <a:cs typeface="Arial" pitchFamily="34" charset="0"/>
              </a:rPr>
              <a:t>es-user-operorg.html</a:t>
            </a:r>
            <a:endParaRPr kumimoji="0" lang="en-US" altLang="ko-KR" sz="1400" kern="0" dirty="0" smtClean="0">
              <a:solidFill>
                <a:srgbClr val="404040"/>
              </a:solidFill>
              <a:latin typeface="나눔스퀘어" pitchFamily="50" charset="-127"/>
              <a:ea typeface="나눔스퀘어" pitchFamily="50" charset="-127"/>
              <a:cs typeface="Arial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09875" y="1891265"/>
            <a:ext cx="3005085" cy="4079909"/>
          </a:xfrm>
          <a:prstGeom prst="rect">
            <a:avLst/>
          </a:prstGeom>
          <a:noFill/>
          <a:ln w="19050">
            <a:solidFill>
              <a:srgbClr val="FF004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271946" y="1839401"/>
            <a:ext cx="129607" cy="128183"/>
          </a:xfrm>
          <a:prstGeom prst="ellipse">
            <a:avLst/>
          </a:prstGeom>
          <a:solidFill>
            <a:srgbClr val="FF004C"/>
          </a:solidFill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80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Layout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62" y="1533719"/>
            <a:ext cx="5050284" cy="3543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483880" y="1531221"/>
            <a:ext cx="3480608" cy="3416320"/>
          </a:xfrm>
          <a:prstGeom prst="rect">
            <a:avLst/>
          </a:prstGeom>
          <a:solidFill>
            <a:srgbClr val="FFF2CD">
              <a:alpha val="50000"/>
            </a:srgbClr>
          </a:solidFill>
          <a:ln>
            <a:solidFill>
              <a:srgbClr val="ABCDCC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style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i="1" dirty="0" smtClean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r>
              <a:rPr lang="en-US" altLang="ko-KR" sz="1200" b="0" i="1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host</a:t>
            </a:r>
            <a:r>
              <a:rPr lang="en-US" altLang="ko-KR" sz="1200" b="0" i="1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{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@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apply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(--</a:t>
            </a:r>
            <a:r>
              <a:rPr lang="en-US" altLang="ko-KR" sz="1200" b="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hbox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-layout);</a:t>
            </a:r>
          </a:p>
          <a:p>
            <a:r>
              <a:rPr lang="ko-KR" altLang="en-US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}</a:t>
            </a:r>
            <a:endParaRPr lang="en-US" altLang="ko-KR" sz="1200" b="0" dirty="0">
              <a:solidFill>
                <a:srgbClr val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b="0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&lt;/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style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endParaRPr lang="ko-KR" altLang="en-US" sz="1200" b="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b="0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template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div 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class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</a:t>
            </a:r>
            <a:r>
              <a:rPr lang="en-US" altLang="ko-KR" sz="1200" b="0" i="1" dirty="0" err="1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vbox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200" b="0" i="1" dirty="0" smtClean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flex-3"</a:t>
            </a:r>
            <a:r>
              <a:rPr lang="en-US" altLang="ko-KR" sz="1200" b="0" i="1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  <a:endParaRPr lang="en-US" altLang="ko-KR" sz="1200" b="0" i="1" dirty="0">
              <a:solidFill>
                <a:srgbClr val="00808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b="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    </a:t>
            </a:r>
            <a:r>
              <a:rPr lang="en-US" altLang="ko-KR" sz="1200" b="0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&lt;panel&gt;&lt;/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panel&gt;</a:t>
            </a:r>
            <a:endParaRPr lang="en-US" altLang="ko-KR" sz="1200" b="0" dirty="0" smtClean="0">
              <a:solidFill>
                <a:srgbClr val="00808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b="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    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&lt;panel&gt;&lt;/panel&gt;</a:t>
            </a:r>
            <a:endParaRPr lang="en-US" altLang="ko-KR" sz="1200" b="0" dirty="0" smtClean="0">
              <a:solidFill>
                <a:srgbClr val="00808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b="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&lt;/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div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    &lt;panel 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class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</a:t>
            </a:r>
            <a:r>
              <a:rPr lang="en-US" altLang="ko-KR" sz="1200" b="0" i="1" dirty="0" err="1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vbox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200" b="0" i="1" dirty="0" smtClean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flex-2"</a:t>
            </a:r>
            <a:r>
              <a:rPr lang="en-US" altLang="ko-KR" sz="1200" b="0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        &lt;button&gt;&lt;/button&gt;</a:t>
            </a:r>
          </a:p>
          <a:p>
            <a:r>
              <a:rPr lang="en-US" altLang="ko-KR" sz="1200" b="0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        &lt;div 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class</a:t>
            </a:r>
            <a:r>
              <a:rPr lang="en-US" altLang="ko-KR" sz="1200" b="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 smtClean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"page"</a:t>
            </a:r>
            <a:r>
              <a:rPr lang="en-US" altLang="ko-KR" sz="1200" b="0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            &lt;table&gt;&lt;/table&gt;</a:t>
            </a:r>
          </a:p>
          <a:p>
            <a:r>
              <a:rPr lang="en-US" altLang="ko-KR" sz="1200" b="0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        &lt;/div&gt;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200" b="0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   &lt;/panel&gt;</a:t>
            </a:r>
            <a:endParaRPr lang="en-US" altLang="ko-KR" sz="1200" b="0" dirty="0">
              <a:solidFill>
                <a:srgbClr val="00808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b="0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&lt;/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template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  <a:endParaRPr lang="ko-KR" altLang="en-US" sz="1200" b="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8428" y="1750794"/>
            <a:ext cx="2983814" cy="3290720"/>
          </a:xfrm>
          <a:prstGeom prst="rect">
            <a:avLst/>
          </a:prstGeom>
          <a:noFill/>
          <a:ln w="19050">
            <a:solidFill>
              <a:srgbClr val="FF004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3023" y="1711095"/>
            <a:ext cx="5045523" cy="3365730"/>
          </a:xfrm>
          <a:prstGeom prst="rect">
            <a:avLst/>
          </a:prstGeom>
          <a:noFill/>
          <a:ln w="19050">
            <a:solidFill>
              <a:srgbClr val="FF004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83880" y="4938117"/>
            <a:ext cx="3660120" cy="1731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host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의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 layout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을 지정</a:t>
            </a:r>
            <a:endParaRPr kumimoji="0" lang="en-US" altLang="ko-KR" sz="1400" kern="0" dirty="0" smtClean="0">
              <a:solidFill>
                <a:srgbClr val="404040"/>
              </a:solidFill>
              <a:latin typeface="나눔스퀘어 Bold" pitchFamily="50" charset="-127"/>
              <a:ea typeface="나눔스퀘어 Bold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sub-module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의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layout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및 크기를 지정</a:t>
            </a:r>
            <a:endParaRPr kumimoji="0" lang="en-US" altLang="ko-KR" sz="1400" kern="0" dirty="0" smtClean="0">
              <a:solidFill>
                <a:srgbClr val="404040"/>
              </a:solidFill>
              <a:latin typeface="나눔스퀘어 Bold" pitchFamily="50" charset="-127"/>
              <a:ea typeface="나눔스퀘어 Bold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page style</a:t>
            </a:r>
          </a:p>
          <a:p>
            <a:pPr marL="612000" lvl="1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ko-KR" altLang="en-US" sz="1200" kern="0" dirty="0" smtClean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상세 페이지의 영역 처리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(border) 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를 위해 </a:t>
            </a:r>
            <a:r>
              <a:rPr kumimoji="0" lang="en-US" altLang="ko-KR" sz="1200" kern="0" dirty="0" smtClean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page style</a:t>
            </a:r>
            <a:r>
              <a:rPr kumimoji="0" lang="ko-KR" altLang="en-US" sz="1200" kern="0" dirty="0" smtClean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 적용</a:t>
            </a:r>
            <a:endParaRPr kumimoji="0" lang="en-US" altLang="ko-KR" sz="1200" kern="0" dirty="0" smtClean="0">
              <a:solidFill>
                <a:srgbClr val="404040"/>
              </a:solidFill>
              <a:latin typeface="나눔스퀘어 Bold" pitchFamily="50" charset="-127"/>
              <a:ea typeface="나눔스퀘어 Bold" pitchFamily="50" charset="-127"/>
              <a:cs typeface="Arial" pitchFamily="34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88261" y="1533718"/>
            <a:ext cx="173624" cy="154062"/>
          </a:xfrm>
          <a:prstGeom prst="ellipse">
            <a:avLst/>
          </a:prstGeom>
          <a:solidFill>
            <a:srgbClr val="FF004C"/>
          </a:solidFill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12197" y="1755557"/>
            <a:ext cx="173624" cy="154062"/>
          </a:xfrm>
          <a:prstGeom prst="ellipse">
            <a:avLst/>
          </a:prstGeom>
          <a:solidFill>
            <a:srgbClr val="FF004C"/>
          </a:solidFill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26916" y="2018979"/>
            <a:ext cx="1973747" cy="3022535"/>
          </a:xfrm>
          <a:prstGeom prst="rect">
            <a:avLst/>
          </a:prstGeom>
          <a:noFill/>
          <a:ln w="19050">
            <a:solidFill>
              <a:srgbClr val="FF004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615255" y="1855391"/>
            <a:ext cx="173624" cy="154062"/>
          </a:xfrm>
          <a:prstGeom prst="ellipse">
            <a:avLst/>
          </a:prstGeom>
          <a:solidFill>
            <a:srgbClr val="FF004C"/>
          </a:solidFill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 smtClean="0">
                <a:solidFill>
                  <a:schemeClr val="bg1"/>
                </a:solidFill>
              </a:rPr>
              <a:t>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01628D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01628D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solidFill>
            <a:srgbClr val="01628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>
                <a:solidFill>
                  <a:srgbClr val="F9F9F9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Contents </a:t>
            </a:r>
            <a:r>
              <a:rPr kumimoji="0" lang="en-US" altLang="ko-KR" sz="1200" kern="0" dirty="0" smtClean="0">
                <a:solidFill>
                  <a:srgbClr val="F9F9F9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Layout #1</a:t>
            </a:r>
            <a:endParaRPr kumimoji="0" lang="en-US" altLang="ko-KR" sz="1200" kern="0" dirty="0">
              <a:solidFill>
                <a:srgbClr val="F9F9F9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나눔스퀘어 Bold" pitchFamily="50" charset="-127"/>
              <a:ea typeface="나눔스퀘어 Bold" pitchFamily="50" charset="-127"/>
              <a:cs typeface="Arial" pitchFamily="34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18427" y="1437952"/>
            <a:ext cx="8646061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690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Layout</a:t>
            </a:r>
            <a:endParaRPr lang="ko-KR" altLang="en-US" dirty="0"/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318427" y="1038167"/>
            <a:ext cx="2899076" cy="399785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01628D"/>
          </a:solidFill>
          <a:ln w="9525" cap="flat" cmpd="sng" algn="ctr">
            <a:solidFill>
              <a:srgbClr val="3570A5">
                <a:lumMod val="75000"/>
              </a:srgb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318427" y="1038167"/>
            <a:ext cx="2899076" cy="199893"/>
          </a:xfrm>
          <a:prstGeom prst="round2SameRect">
            <a:avLst>
              <a:gd name="adj1" fmla="val 28174"/>
              <a:gd name="adj2" fmla="val 0"/>
            </a:avLst>
          </a:prstGeom>
          <a:solidFill>
            <a:srgbClr val="01628D"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4301" y="1050743"/>
            <a:ext cx="2757351" cy="16496"/>
          </a:xfrm>
          <a:prstGeom prst="rect">
            <a:avLst/>
          </a:prstGeom>
          <a:gradFill>
            <a:gsLst>
              <a:gs pos="49600">
                <a:srgbClr val="FFFFFF"/>
              </a:gs>
              <a:gs pos="0">
                <a:srgbClr val="333333">
                  <a:alpha val="0"/>
                </a:srgbClr>
              </a:gs>
              <a:gs pos="100000">
                <a:srgbClr val="5F5F5F">
                  <a:alpha val="0"/>
                </a:srgbClr>
              </a:gs>
            </a:gsLst>
            <a:lin ang="108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42170" y="1055466"/>
            <a:ext cx="2451590" cy="370479"/>
          </a:xfrm>
          <a:prstGeom prst="rect">
            <a:avLst/>
          </a:prstGeom>
          <a:solidFill>
            <a:srgbClr val="01628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kern="0" dirty="0">
                <a:solidFill>
                  <a:srgbClr val="F9F9F9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Contents </a:t>
            </a:r>
            <a:r>
              <a:rPr kumimoji="0" lang="en-US" altLang="ko-KR" sz="1200" kern="0" dirty="0" smtClean="0">
                <a:solidFill>
                  <a:srgbClr val="F9F9F9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Layout </a:t>
            </a:r>
            <a:r>
              <a:rPr kumimoji="0" lang="en-US" altLang="ko-KR" sz="1200" kern="0" dirty="0" smtClean="0">
                <a:solidFill>
                  <a:srgbClr val="F9F9F9"/>
                </a:solidFill>
                <a:effectLst>
                  <a:outerShdw blurRad="127000" sx="103000" sy="103000" algn="ctr" rotWithShape="0">
                    <a:prstClr val="black">
                      <a:alpha val="20000"/>
                    </a:prstClr>
                  </a:outerShdw>
                </a:effectLst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#2</a:t>
            </a:r>
            <a:endParaRPr kumimoji="0" lang="en-US" altLang="ko-KR" sz="1200" kern="0" dirty="0">
              <a:solidFill>
                <a:srgbClr val="F9F9F9"/>
              </a:solidFill>
              <a:effectLst>
                <a:outerShdw blurRad="127000" sx="103000" sy="103000" algn="ctr" rotWithShape="0">
                  <a:prstClr val="black">
                    <a:alpha val="20000"/>
                  </a:prstClr>
                </a:outerShdw>
              </a:effectLst>
              <a:latin typeface="나눔스퀘어 Bold" pitchFamily="50" charset="-127"/>
              <a:ea typeface="나눔스퀘어 Bold" pitchFamily="50" charset="-127"/>
              <a:cs typeface="Arial" pitchFamily="34" charset="0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18427" y="1437952"/>
            <a:ext cx="8646061" cy="0"/>
          </a:xfrm>
          <a:prstGeom prst="line">
            <a:avLst/>
          </a:prstGeom>
          <a:ln w="12700">
            <a:solidFill>
              <a:srgbClr val="10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21" y="1651798"/>
            <a:ext cx="5104151" cy="3580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5483880" y="1651797"/>
            <a:ext cx="3480608" cy="3046988"/>
          </a:xfrm>
          <a:prstGeom prst="rect">
            <a:avLst/>
          </a:prstGeom>
          <a:solidFill>
            <a:srgbClr val="FFF2CD">
              <a:alpha val="50000"/>
            </a:srgbClr>
          </a:solidFill>
          <a:ln>
            <a:solidFill>
              <a:srgbClr val="ABCDCC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style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i="1" dirty="0" smtClean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:</a:t>
            </a:r>
            <a:r>
              <a:rPr lang="en-US" altLang="ko-KR" sz="1200" b="0" i="1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host</a:t>
            </a:r>
            <a:r>
              <a:rPr lang="en-US" altLang="ko-KR" sz="1200" b="0" i="1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{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@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apply</a:t>
            </a:r>
            <a:r>
              <a:rPr lang="en-US" altLang="ko-KR" sz="1200" b="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(--</a:t>
            </a:r>
            <a:r>
              <a:rPr lang="en-US" altLang="ko-KR" sz="1200" b="0" dirty="0" err="1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vbox</a:t>
            </a:r>
            <a:r>
              <a:rPr lang="en-US" altLang="ko-KR" sz="1200" b="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-layout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);</a:t>
            </a:r>
          </a:p>
          <a:p>
            <a:r>
              <a:rPr lang="ko-KR" altLang="en-US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}</a:t>
            </a:r>
            <a:endParaRPr lang="en-US" altLang="ko-KR" sz="1200" b="0" dirty="0">
              <a:solidFill>
                <a:srgbClr val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b="0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&lt;/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style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endParaRPr lang="ko-KR" altLang="en-US" sz="1200" b="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b="0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template</a:t>
            </a:r>
            <a:r>
              <a:rPr lang="en-US" altLang="ko-KR" sz="1200" b="0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200" b="0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   &lt;cc-page-title-</a:t>
            </a:r>
            <a:r>
              <a:rPr lang="en-US" altLang="ko-KR" sz="1200" b="0" dirty="0" smtClean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bar</a:t>
            </a:r>
            <a:r>
              <a:rPr lang="en-US" altLang="ko-KR" sz="1200" b="0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200" b="0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       &lt;</a:t>
            </a:r>
            <a:r>
              <a:rPr lang="en-US" altLang="ko-KR" sz="1200" b="0" dirty="0" smtClean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label</a:t>
            </a:r>
            <a:r>
              <a:rPr lang="en-US" altLang="ko-KR" sz="1200" b="0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&gt;&lt;/</a:t>
            </a:r>
            <a:r>
              <a:rPr lang="en-US" altLang="ko-KR" sz="1200" b="0" dirty="0" smtClean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label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        &lt;</a:t>
            </a:r>
            <a:r>
              <a:rPr lang="en-US" altLang="ko-KR" sz="1200" b="0" dirty="0" smtClean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button</a:t>
            </a:r>
            <a:r>
              <a:rPr lang="en-US" altLang="ko-KR" sz="1200" b="0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&gt;&lt;/</a:t>
            </a:r>
            <a:r>
              <a:rPr lang="en-US" altLang="ko-KR" sz="1200" b="0" dirty="0" smtClean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button</a:t>
            </a:r>
            <a:r>
              <a:rPr lang="en-US" altLang="ko-KR" sz="1200" b="0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  <a:endParaRPr lang="en-US" altLang="ko-KR" sz="1200" b="0" dirty="0">
              <a:solidFill>
                <a:srgbClr val="00808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b="0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    &lt;/cc-page-title-</a:t>
            </a:r>
            <a:r>
              <a:rPr lang="en-US" altLang="ko-KR" sz="1200" b="0" dirty="0" smtClean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bar</a:t>
            </a:r>
            <a:r>
              <a:rPr lang="en-US" altLang="ko-KR" sz="1200" b="0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  <a:endParaRPr lang="en-US" altLang="ko-KR" sz="1200" b="0" dirty="0">
              <a:solidFill>
                <a:srgbClr val="00808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b="0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    &lt;</a:t>
            </a:r>
            <a:r>
              <a:rPr lang="en-US" altLang="ko-KR" sz="1200" b="0" dirty="0" smtClean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table</a:t>
            </a:r>
            <a:r>
              <a:rPr lang="en-US" altLang="ko-KR" sz="1200" b="0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200" b="0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   &lt;/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table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    &lt;</a:t>
            </a:r>
            <a:r>
              <a:rPr lang="en-US" altLang="ko-KR" sz="1200" b="0" dirty="0" smtClean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grid 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class</a:t>
            </a:r>
            <a:r>
              <a:rPr lang="en-US" altLang="ko-KR" sz="1200" b="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 smtClean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"flex"</a:t>
            </a:r>
            <a:r>
              <a:rPr lang="en-US" altLang="ko-KR" sz="1200" b="0" i="1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  <a:endParaRPr lang="en-US" altLang="ko-KR" sz="1200" b="0" i="1" dirty="0">
              <a:solidFill>
                <a:srgbClr val="00808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b="0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    &lt;/</a:t>
            </a:r>
            <a:r>
              <a:rPr lang="en-US" altLang="ko-KR" sz="1200" b="0" dirty="0" smtClean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grid</a:t>
            </a:r>
            <a:r>
              <a:rPr lang="en-US" altLang="ko-KR" sz="1200" b="0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  <a:endParaRPr lang="en-US" altLang="ko-KR" sz="1200" b="0" dirty="0">
              <a:solidFill>
                <a:srgbClr val="00808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b="0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&lt;/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template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  <a:endParaRPr lang="ko-KR" altLang="en-US" sz="1200" b="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18428" y="2022652"/>
            <a:ext cx="5007198" cy="494667"/>
          </a:xfrm>
          <a:prstGeom prst="rect">
            <a:avLst/>
          </a:prstGeom>
          <a:noFill/>
          <a:ln w="19050">
            <a:solidFill>
              <a:srgbClr val="FF004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8259" y="1767462"/>
            <a:ext cx="5077597" cy="3486235"/>
          </a:xfrm>
          <a:prstGeom prst="rect">
            <a:avLst/>
          </a:prstGeom>
          <a:noFill/>
          <a:ln w="19050">
            <a:solidFill>
              <a:srgbClr val="FF004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83880" y="4731105"/>
            <a:ext cx="3480608" cy="1500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host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의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 layout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을 지정</a:t>
            </a:r>
            <a:endParaRPr kumimoji="0" lang="en-US" altLang="ko-KR" sz="1400" kern="0" dirty="0" smtClean="0">
              <a:solidFill>
                <a:srgbClr val="404040"/>
              </a:solidFill>
              <a:latin typeface="나눔스퀘어 Bold" pitchFamily="50" charset="-127"/>
              <a:ea typeface="나눔스퀘어 Bold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cc-page-title-bar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를 선언</a:t>
            </a:r>
            <a:endParaRPr kumimoji="0" lang="en-US" altLang="ko-KR" sz="1400" kern="0" dirty="0" smtClean="0">
              <a:solidFill>
                <a:srgbClr val="404040"/>
              </a:solidFill>
              <a:latin typeface="나눔스퀘어 Bold" pitchFamily="50" charset="-127"/>
              <a:ea typeface="나눔스퀘어 Bold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ko-KR" altLang="en-US" sz="1400" kern="0" dirty="0" smtClean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크기가 고정인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table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을 지정</a:t>
            </a:r>
            <a:endParaRPr kumimoji="0" lang="en-US" altLang="ko-KR" sz="1400" kern="0" dirty="0" smtClean="0">
              <a:solidFill>
                <a:srgbClr val="404040"/>
              </a:solidFill>
              <a:latin typeface="나눔스퀘어 Bold" pitchFamily="50" charset="-127"/>
              <a:ea typeface="나눔스퀘어 Bold" pitchFamily="50" charset="-127"/>
              <a:cs typeface="Arial" pitchFamily="34" charset="0"/>
            </a:endParaRPr>
          </a:p>
          <a:p>
            <a:pPr marL="342900" indent="-342900" defTabSz="1001908" eaLnBrk="1" fontAlgn="ctr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ct val="100000"/>
              <a:buAutoNum type="arabicPeriod"/>
              <a:defRPr/>
            </a:pPr>
            <a:r>
              <a:rPr kumimoji="0" lang="en-US" altLang="ko-KR" sz="1400" kern="0" dirty="0" smtClean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grid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영역을 </a:t>
            </a:r>
            <a:r>
              <a:rPr kumimoji="0" lang="en-US" altLang="ko-KR" sz="1400" kern="0" dirty="0" smtClean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flex </a:t>
            </a:r>
            <a:r>
              <a:rPr kumimoji="0" lang="ko-KR" altLang="en-US" sz="1400" kern="0" dirty="0" smtClean="0">
                <a:solidFill>
                  <a:srgbClr val="404040"/>
                </a:solidFill>
                <a:latin typeface="나눔스퀘어 Bold" pitchFamily="50" charset="-127"/>
                <a:ea typeface="나눔스퀘어 Bold" pitchFamily="50" charset="-127"/>
                <a:cs typeface="Arial" pitchFamily="34" charset="0"/>
              </a:rPr>
              <a:t>스타일로 지정</a:t>
            </a:r>
            <a:endParaRPr kumimoji="0" lang="en-US" altLang="ko-KR" sz="1200" kern="0" dirty="0" smtClean="0">
              <a:solidFill>
                <a:srgbClr val="404040"/>
              </a:solidFill>
              <a:latin typeface="나눔스퀘어 Bold" pitchFamily="50" charset="-127"/>
              <a:ea typeface="나눔스퀘어 Bold" pitchFamily="50" charset="-127"/>
              <a:cs typeface="Arial" pitchFamily="34" charset="0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97489" y="1593918"/>
            <a:ext cx="173624" cy="154062"/>
          </a:xfrm>
          <a:prstGeom prst="ellipse">
            <a:avLst/>
          </a:prstGeom>
          <a:solidFill>
            <a:srgbClr val="FF004C"/>
          </a:solidFill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18428" y="2556656"/>
            <a:ext cx="5007198" cy="2658646"/>
          </a:xfrm>
          <a:prstGeom prst="rect">
            <a:avLst/>
          </a:prstGeom>
          <a:noFill/>
          <a:ln w="19050">
            <a:solidFill>
              <a:srgbClr val="FF004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84301" y="2574958"/>
            <a:ext cx="173624" cy="154062"/>
          </a:xfrm>
          <a:prstGeom prst="ellipse">
            <a:avLst/>
          </a:prstGeom>
          <a:solidFill>
            <a:srgbClr val="FF004C"/>
          </a:solidFill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</a:rPr>
              <a:t>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18427" y="1866487"/>
            <a:ext cx="5007198" cy="119590"/>
          </a:xfrm>
          <a:prstGeom prst="rect">
            <a:avLst/>
          </a:prstGeom>
          <a:noFill/>
          <a:ln w="19050">
            <a:solidFill>
              <a:srgbClr val="FF004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18428" y="2062899"/>
            <a:ext cx="173624" cy="154062"/>
          </a:xfrm>
          <a:prstGeom prst="ellipse">
            <a:avLst/>
          </a:prstGeom>
          <a:solidFill>
            <a:srgbClr val="FF004C"/>
          </a:solidFill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 smtClean="0">
                <a:solidFill>
                  <a:schemeClr val="bg1"/>
                </a:solidFill>
              </a:rPr>
              <a:t>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57925" y="1712426"/>
            <a:ext cx="173624" cy="154062"/>
          </a:xfrm>
          <a:prstGeom prst="ellipse">
            <a:avLst/>
          </a:prstGeom>
          <a:solidFill>
            <a:srgbClr val="FF004C"/>
          </a:solidFill>
          <a:ln>
            <a:solidFill>
              <a:srgbClr val="FF00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08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Layout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1418" y="1193720"/>
            <a:ext cx="141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Layout CSS</a:t>
            </a:r>
            <a:endParaRPr lang="en-US" altLang="ko-KR" dirty="0" smtClean="0">
              <a:latin typeface="나눔스퀘어 Bold" pitchFamily="50" charset="-127"/>
              <a:ea typeface="나눔스퀘어 Bold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278153"/>
              </p:ext>
            </p:extLst>
          </p:nvPr>
        </p:nvGraphicFramePr>
        <p:xfrm>
          <a:off x="666482" y="1700808"/>
          <a:ext cx="7776219" cy="259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579"/>
                <a:gridCol w="5760640"/>
              </a:tblGrid>
              <a:tr h="386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0" dirty="0" err="1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css</a:t>
                      </a:r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 class</a:t>
                      </a:r>
                      <a:r>
                        <a:rPr lang="en-US" altLang="ko-KR" sz="1400" i="0" baseline="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 name</a:t>
                      </a:r>
                      <a:endParaRPr lang="ko-KR" altLang="en-US" sz="1400" i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description</a:t>
                      </a:r>
                      <a:endParaRPr lang="ko-KR" altLang="en-US" sz="1400" i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</a:tr>
              <a:tr h="3869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--fit-layout(.fit)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width, height </a:t>
                      </a:r>
                      <a:r>
                        <a:rPr lang="ko-KR" altLang="en-US" sz="1400" i="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가 </a:t>
                      </a:r>
                      <a:r>
                        <a:rPr lang="en-US" altLang="ko-KR" sz="1400" i="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100% </a:t>
                      </a:r>
                      <a:r>
                        <a:rPr lang="ko-KR" altLang="en-US" sz="1400" i="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인 스타일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869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--</a:t>
                      </a:r>
                      <a:r>
                        <a:rPr lang="en-US" altLang="ko-KR" sz="1400" i="0" dirty="0" err="1" smtClean="0">
                          <a:latin typeface="나눔스퀘어 Bold" pitchFamily="50" charset="-127"/>
                          <a:ea typeface="나눔스퀘어 Bold" pitchFamily="50" charset="-127"/>
                        </a:rPr>
                        <a:t>vbox</a:t>
                      </a:r>
                      <a:r>
                        <a:rPr lang="en-US" altLang="ko-KR" sz="1400" i="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-layout(.</a:t>
                      </a:r>
                      <a:r>
                        <a:rPr lang="en-US" altLang="ko-KR" sz="1400" i="0" dirty="0" err="1" smtClean="0">
                          <a:latin typeface="나눔스퀘어 Bold" pitchFamily="50" charset="-127"/>
                          <a:ea typeface="나눔스퀘어 Bold" pitchFamily="50" charset="-127"/>
                        </a:rPr>
                        <a:t>vbox</a:t>
                      </a:r>
                      <a:r>
                        <a:rPr lang="en-US" altLang="ko-KR" sz="1400" i="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flex </a:t>
                      </a:r>
                      <a:r>
                        <a:rPr lang="ko-KR" altLang="en-US" sz="1400" i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스타일을 사용하며 </a:t>
                      </a:r>
                      <a:r>
                        <a:rPr lang="en-US" altLang="ko-KR" sz="1400" i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direction </a:t>
                      </a:r>
                      <a:r>
                        <a:rPr lang="ko-KR" altLang="en-US" sz="1400" i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이 </a:t>
                      </a:r>
                      <a:r>
                        <a:rPr lang="en-US" altLang="ko-KR" sz="1400" i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column </a:t>
                      </a:r>
                      <a:r>
                        <a:rPr lang="ko-KR" altLang="en-US" sz="1400" i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인 스타일</a:t>
                      </a:r>
                      <a:endParaRPr lang="ko-KR" altLang="en-US" sz="1400" i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869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--</a:t>
                      </a:r>
                      <a:r>
                        <a:rPr lang="en-US" altLang="ko-KR" sz="1400" i="0" dirty="0" err="1" smtClean="0">
                          <a:latin typeface="나눔스퀘어 Bold" pitchFamily="50" charset="-127"/>
                          <a:ea typeface="나눔스퀘어 Bold" pitchFamily="50" charset="-127"/>
                        </a:rPr>
                        <a:t>hbox</a:t>
                      </a:r>
                      <a:r>
                        <a:rPr lang="en-US" altLang="ko-KR" sz="1400" i="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-layout(.</a:t>
                      </a:r>
                      <a:r>
                        <a:rPr lang="en-US" altLang="ko-KR" sz="1400" i="0" dirty="0" err="1" smtClean="0">
                          <a:latin typeface="나눔스퀘어 Bold" pitchFamily="50" charset="-127"/>
                          <a:ea typeface="나눔스퀘어 Bold" pitchFamily="50" charset="-127"/>
                        </a:rPr>
                        <a:t>hbox</a:t>
                      </a:r>
                      <a:r>
                        <a:rPr lang="en-US" altLang="ko-KR" sz="1400" i="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flex </a:t>
                      </a:r>
                      <a:r>
                        <a:rPr lang="ko-KR" altLang="en-US" sz="1400" i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스타일을 사용하며 </a:t>
                      </a:r>
                      <a:r>
                        <a:rPr lang="en-US" altLang="ko-KR" sz="1400" i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direction </a:t>
                      </a:r>
                      <a:r>
                        <a:rPr lang="ko-KR" altLang="en-US" sz="1400" i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이 </a:t>
                      </a:r>
                      <a:r>
                        <a:rPr lang="en-US" altLang="ko-KR" sz="1400" i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row </a:t>
                      </a:r>
                      <a:r>
                        <a:rPr lang="ko-KR" altLang="en-US" sz="1400" i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인 스타일</a:t>
                      </a:r>
                      <a:endParaRPr lang="ko-KR" altLang="en-US" sz="1400" i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869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flex(~9)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flex </a:t>
                      </a:r>
                      <a:r>
                        <a:rPr lang="ko-KR" altLang="en-US" sz="1400" i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스타일이 </a:t>
                      </a:r>
                      <a:r>
                        <a:rPr lang="en-US" altLang="ko-KR" sz="1400" i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1 </a:t>
                      </a:r>
                      <a:r>
                        <a:rPr lang="ko-KR" altLang="en-US" sz="1400" i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부터 </a:t>
                      </a:r>
                      <a:r>
                        <a:rPr lang="en-US" altLang="ko-KR" sz="1400" i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9 </a:t>
                      </a:r>
                      <a:r>
                        <a:rPr lang="ko-KR" altLang="en-US" sz="1400" i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까지 정의된 스타일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657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page</a:t>
                      </a:r>
                      <a:endParaRPr lang="ko-KR" altLang="en-US" sz="1400" i="0" dirty="0" smtClean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contents </a:t>
                      </a:r>
                      <a:r>
                        <a:rPr lang="ko-KR" altLang="en-US" sz="1400" i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영역</a:t>
                      </a:r>
                      <a:r>
                        <a:rPr lang="en-US" altLang="ko-KR" sz="1400" i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ko-KR" altLang="en-US" sz="1400" i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내</a:t>
                      </a:r>
                      <a:r>
                        <a:rPr lang="en-US" altLang="ko-KR" sz="1400" i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en-US" altLang="ko-KR" sz="1400" i="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sc</a:t>
                      </a:r>
                      <a:r>
                        <a:rPr lang="en-US" altLang="ko-KR" sz="1400" i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-panel </a:t>
                      </a:r>
                      <a:r>
                        <a:rPr lang="ko-KR" altLang="en-US" sz="1400" i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의 </a:t>
                      </a:r>
                      <a:r>
                        <a:rPr lang="ko-KR" altLang="en-US" sz="1400" i="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컨텐츠가</a:t>
                      </a:r>
                      <a:r>
                        <a:rPr lang="ko-KR" altLang="en-US" sz="1400" i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브라우저 영역을 벗어날 경우</a:t>
                      </a:r>
                      <a:r>
                        <a:rPr lang="ko-KR" altLang="en-US" sz="1400" i="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사용함</a:t>
                      </a:r>
                      <a:endParaRPr lang="en-US" altLang="ko-KR" sz="1400" i="0" baseline="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latinLnBrk="1"/>
                      <a:r>
                        <a:rPr lang="ko-KR" altLang="en-US" sz="1400" i="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주로 </a:t>
                      </a:r>
                      <a:r>
                        <a:rPr lang="en-US" altLang="ko-KR" sz="1400" i="0" baseline="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sc</a:t>
                      </a:r>
                      <a:r>
                        <a:rPr lang="en-US" altLang="ko-KR" sz="1400" i="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-panel, </a:t>
                      </a:r>
                      <a:r>
                        <a:rPr lang="en-US" altLang="ko-KR" sz="1400" i="0" baseline="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sc</a:t>
                      </a:r>
                      <a:r>
                        <a:rPr lang="en-US" altLang="ko-KR" sz="1400" i="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-tab </a:t>
                      </a:r>
                      <a:r>
                        <a:rPr lang="ko-KR" altLang="en-US" sz="1400" i="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내의 </a:t>
                      </a:r>
                      <a:r>
                        <a:rPr lang="ko-KR" altLang="en-US" sz="1400" i="0" baseline="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컨텐츠를</a:t>
                      </a:r>
                      <a:r>
                        <a:rPr lang="ko-KR" altLang="en-US" sz="1400" i="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구성할 때 사용함</a:t>
                      </a:r>
                      <a:endParaRPr lang="ko-KR" altLang="en-US" sz="1400" i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084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서버 요청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sc-ajax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91828" y="1211039"/>
            <a:ext cx="4232432" cy="2123658"/>
          </a:xfrm>
          <a:prstGeom prst="rect">
            <a:avLst/>
          </a:prstGeom>
          <a:solidFill>
            <a:srgbClr val="FFF2CD">
              <a:alpha val="50000"/>
            </a:srgbClr>
          </a:solidFill>
          <a:ln>
            <a:solidFill>
              <a:srgbClr val="ABCDCC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9pPr>
          </a:lstStyle>
          <a:p>
            <a:r>
              <a:rPr lang="en-US" altLang="ko-KR" sz="1200" b="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&lt;!-- </a:t>
            </a:r>
            <a:r>
              <a:rPr lang="ko-KR" altLang="en-US" sz="1200" b="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기본 예제 </a:t>
            </a:r>
            <a:r>
              <a:rPr lang="en-US" altLang="ko-KR" sz="1200" b="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(method: "POST") </a:t>
            </a:r>
            <a:r>
              <a:rPr lang="en-US" altLang="ko-KR" sz="1200" b="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  <a:sym typeface="Wingdings" pitchFamily="2" charset="2"/>
              </a:rPr>
              <a:t>--&gt;</a:t>
            </a:r>
            <a:endParaRPr lang="en-US" altLang="ko-KR" sz="1200" b="0" dirty="0" smtClean="0">
              <a:solidFill>
                <a:srgbClr val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b="0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en-US" altLang="ko-KR" sz="1200" b="0" dirty="0" err="1" smtClean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sc-ajax</a:t>
            </a:r>
            <a:endParaRPr lang="en-US" altLang="ko-KR" sz="1200" b="0" dirty="0" smtClean="0">
              <a:solidFill>
                <a:srgbClr val="3F7F7F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b="0" dirty="0" smtClean="0">
                <a:latin typeface="나눔바른고딕" pitchFamily="50" charset="-127"/>
                <a:ea typeface="나눔바른고딕" pitchFamily="50" charset="-127"/>
              </a:rPr>
              <a:t>        </a:t>
            </a:r>
            <a:r>
              <a:rPr lang="en-US" altLang="ko-KR" sz="1200" b="0" dirty="0" err="1" smtClean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url</a:t>
            </a:r>
            <a:r>
              <a:rPr lang="en-US" altLang="ko-KR" sz="1200" b="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dirty="0" smtClean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"getUserList.do"</a:t>
            </a:r>
          </a:p>
          <a:p>
            <a:r>
              <a:rPr lang="en-US" altLang="ko-KR" sz="1200" b="0" dirty="0" smtClean="0">
                <a:latin typeface="나눔바른고딕" pitchFamily="50" charset="-127"/>
                <a:ea typeface="나눔바른고딕" pitchFamily="50" charset="-127"/>
              </a:rPr>
              <a:t>        </a:t>
            </a:r>
            <a:r>
              <a:rPr lang="en-US" altLang="ko-KR" sz="1200" b="0" dirty="0" smtClean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body</a:t>
            </a:r>
            <a:r>
              <a:rPr lang="en-US" altLang="ko-KR" sz="1200" b="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dirty="0" smtClean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"{{</a:t>
            </a:r>
            <a:r>
              <a:rPr lang="en-US" altLang="ko-KR" sz="1200" b="0" dirty="0" err="1" smtClean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searchParam</a:t>
            </a:r>
            <a:r>
              <a:rPr lang="en-US" altLang="ko-KR" sz="1200" b="0" dirty="0" smtClean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}}"</a:t>
            </a:r>
          </a:p>
          <a:p>
            <a:r>
              <a:rPr lang="en-US" altLang="ko-KR" sz="1200" b="0" dirty="0" smtClean="0">
                <a:latin typeface="나눔바른고딕" pitchFamily="50" charset="-127"/>
                <a:ea typeface="나눔바른고딕" pitchFamily="50" charset="-127"/>
              </a:rPr>
              <a:t>        </a:t>
            </a:r>
            <a:r>
              <a:rPr lang="en-US" altLang="ko-KR" sz="1200" b="0" dirty="0" smtClean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last-response</a:t>
            </a:r>
            <a:r>
              <a:rPr lang="en-US" altLang="ko-KR" sz="1200" b="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dirty="0" smtClean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"{{</a:t>
            </a:r>
            <a:r>
              <a:rPr lang="en-US" altLang="ko-KR" sz="1200" b="0" dirty="0" err="1" smtClean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resultList</a:t>
            </a:r>
            <a:r>
              <a:rPr lang="en-US" altLang="ko-KR" sz="1200" b="0" dirty="0" smtClean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}}"</a:t>
            </a:r>
          </a:p>
          <a:p>
            <a:r>
              <a:rPr lang="en-US" altLang="ko-KR" sz="1200" b="0" dirty="0" smtClean="0">
                <a:latin typeface="나눔바른고딕" pitchFamily="50" charset="-127"/>
                <a:ea typeface="나눔바른고딕" pitchFamily="50" charset="-127"/>
              </a:rPr>
              <a:t>        </a:t>
            </a:r>
            <a:r>
              <a:rPr lang="en-US" altLang="ko-KR" sz="1200" b="0" dirty="0" smtClean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on-response</a:t>
            </a:r>
            <a:r>
              <a:rPr lang="en-US" altLang="ko-KR" sz="1200" b="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dirty="0" smtClean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“</a:t>
            </a:r>
            <a:r>
              <a:rPr lang="en-US" altLang="ko-KR" sz="1200" b="0" dirty="0" err="1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c</a:t>
            </a:r>
            <a:r>
              <a:rPr lang="en-US" altLang="ko-KR" sz="1200" b="0" dirty="0" err="1" smtClean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ompleteGetUserList</a:t>
            </a:r>
            <a:r>
              <a:rPr lang="en-US" altLang="ko-KR" sz="1200" b="0" dirty="0" smtClean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</a:t>
            </a:r>
            <a:r>
              <a:rPr lang="en-US" altLang="ko-KR" sz="1200" b="0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&gt;&lt;/</a:t>
            </a:r>
            <a:r>
              <a:rPr lang="en-US" altLang="ko-KR" sz="1200" b="0" dirty="0" err="1" smtClean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sc-ajax</a:t>
            </a:r>
            <a:r>
              <a:rPr lang="en-US" altLang="ko-KR" sz="1200" b="0" dirty="0" smtClean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ko-KR" altLang="en-US" sz="1200" b="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</a:p>
          <a:p>
            <a:r>
              <a:rPr lang="ko-KR" altLang="en-US" sz="1200" b="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</a:t>
            </a:r>
            <a:endParaRPr lang="en-US" altLang="ko-KR" sz="1200" b="0" dirty="0" smtClean="0">
              <a:solidFill>
                <a:srgbClr val="00808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b="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c</a:t>
            </a:r>
            <a:r>
              <a:rPr lang="en-US" altLang="ko-KR" sz="1200" b="0" dirty="0" err="1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ompleteGetUserList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en-US" altLang="ko-KR" sz="1200" b="0" dirty="0">
                <a:solidFill>
                  <a:srgbClr val="7F0055"/>
                </a:solidFill>
                <a:latin typeface="나눔바른고딕" pitchFamily="50" charset="-127"/>
                <a:ea typeface="나눔바른고딕" pitchFamily="50" charset="-127"/>
              </a:rPr>
              <a:t>function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(e, detail) {</a:t>
            </a:r>
          </a:p>
          <a:p>
            <a:r>
              <a:rPr lang="en-US" altLang="ko-KR" sz="1200" b="0" dirty="0" smtClean="0">
                <a:solidFill>
                  <a:srgbClr val="7F0055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 err="1" smtClean="0">
                <a:solidFill>
                  <a:srgbClr val="7F0055"/>
                </a:solidFill>
                <a:latin typeface="나눔바른고딕" pitchFamily="50" charset="-127"/>
                <a:ea typeface="나눔바른고딕" pitchFamily="50" charset="-127"/>
              </a:rPr>
              <a:t>this</a:t>
            </a:r>
            <a:r>
              <a:rPr lang="en-US" altLang="ko-KR" sz="1200" b="0" dirty="0" err="1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.responseResult</a:t>
            </a:r>
            <a:r>
              <a:rPr lang="en-US" altLang="ko-KR" sz="1200" b="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 </a:t>
            </a:r>
            <a:r>
              <a:rPr lang="en-US" altLang="ko-KR" sz="1200" b="0" dirty="0" err="1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detail.response</a:t>
            </a:r>
            <a:r>
              <a:rPr lang="en-US" altLang="ko-KR" sz="1200" b="0" dirty="0" smtClean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;</a:t>
            </a:r>
            <a:endParaRPr lang="en-US" altLang="ko-KR" sz="1200" b="0" dirty="0">
              <a:solidFill>
                <a:srgbClr val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},</a:t>
            </a:r>
            <a:endParaRPr lang="ko-KR" altLang="en-US" sz="1200" b="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418" y="34290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API</a:t>
            </a:r>
            <a:endParaRPr lang="en-US" altLang="ko-KR" dirty="0" smtClean="0">
              <a:latin typeface="나눔스퀘어 Bold" pitchFamily="50" charset="-127"/>
              <a:ea typeface="나눔스퀘어 Bold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282136"/>
              </p:ext>
            </p:extLst>
          </p:nvPr>
        </p:nvGraphicFramePr>
        <p:xfrm>
          <a:off x="671418" y="3933056"/>
          <a:ext cx="777621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579"/>
                <a:gridCol w="5760640"/>
              </a:tblGrid>
              <a:tr h="162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properties</a:t>
                      </a:r>
                      <a:endParaRPr lang="ko-KR" altLang="en-US" sz="1200" i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description</a:t>
                      </a:r>
                      <a:endParaRPr lang="ko-KR" altLang="en-US" sz="1200" i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i="0" dirty="0" err="1" smtClean="0">
                          <a:latin typeface="나눔스퀘어 Bold" pitchFamily="50" charset="-127"/>
                          <a:ea typeface="나눔스퀘어 Bold" pitchFamily="50" charset="-127"/>
                        </a:rPr>
                        <a:t>url</a:t>
                      </a:r>
                      <a:endParaRPr lang="en-US" altLang="ko-KR" sz="1200" i="0" dirty="0" smtClean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0" dirty="0" smtClean="0">
                          <a:solidFill>
                            <a:srgbClr val="404040"/>
                          </a:solidFill>
                          <a:latin typeface="나눔스퀘어" pitchFamily="50" charset="-127"/>
                          <a:ea typeface="나눔스퀘어" pitchFamily="50" charset="-127"/>
                          <a:cs typeface="Arial" pitchFamily="34" charset="0"/>
                        </a:rPr>
                        <a:t>String</a:t>
                      </a:r>
                    </a:p>
                    <a:p>
                      <a:pPr latinLnBrk="1"/>
                      <a:r>
                        <a:rPr kumimoji="0" lang="ko-KR" altLang="en-US" sz="1000" b="0" i="0" kern="0" dirty="0" smtClean="0">
                          <a:solidFill>
                            <a:srgbClr val="404040"/>
                          </a:solidFill>
                          <a:latin typeface="나눔스퀘어" pitchFamily="50" charset="-127"/>
                          <a:ea typeface="나눔스퀘어" pitchFamily="50" charset="-127"/>
                          <a:cs typeface="Arial" pitchFamily="34" charset="0"/>
                        </a:rPr>
                        <a:t>서버에 요청할 </a:t>
                      </a:r>
                      <a:r>
                        <a:rPr kumimoji="0" lang="en-US" altLang="ko-KR" sz="1000" b="0" i="0" kern="0" dirty="0" err="1" smtClean="0">
                          <a:solidFill>
                            <a:srgbClr val="404040"/>
                          </a:solidFill>
                          <a:latin typeface="나눔스퀘어" pitchFamily="50" charset="-127"/>
                          <a:ea typeface="나눔스퀘어" pitchFamily="50" charset="-127"/>
                          <a:cs typeface="Arial" pitchFamily="34" charset="0"/>
                        </a:rPr>
                        <a:t>url</a:t>
                      </a:r>
                      <a:r>
                        <a:rPr kumimoji="0" lang="en-US" altLang="ko-KR" sz="1000" b="0" i="0" kern="0" dirty="0" smtClean="0">
                          <a:solidFill>
                            <a:srgbClr val="404040"/>
                          </a:solidFill>
                          <a:latin typeface="나눔스퀘어" pitchFamily="50" charset="-127"/>
                          <a:ea typeface="나눔스퀘어" pitchFamily="50" charset="-127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1000" b="0" i="0" kern="0" dirty="0" smtClean="0">
                          <a:solidFill>
                            <a:srgbClr val="404040"/>
                          </a:solidFill>
                          <a:latin typeface="나눔스퀘어" pitchFamily="50" charset="-127"/>
                          <a:ea typeface="나눔스퀘어" pitchFamily="50" charset="-127"/>
                          <a:cs typeface="Arial" pitchFamily="34" charset="0"/>
                        </a:rPr>
                        <a:t>정보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i="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body</a:t>
                      </a:r>
                      <a:endParaRPr lang="en-US" altLang="ko-KR" sz="1200" i="0" dirty="0" smtClean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kern="0" dirty="0" smtClean="0">
                          <a:solidFill>
                            <a:srgbClr val="404040"/>
                          </a:solidFill>
                          <a:latin typeface="나눔스퀘어" pitchFamily="50" charset="-127"/>
                          <a:ea typeface="나눔스퀘어" pitchFamily="50" charset="-127"/>
                          <a:cs typeface="Arial" pitchFamily="34" charset="0"/>
                        </a:rPr>
                        <a:t>Object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kern="0" dirty="0" smtClean="0">
                          <a:solidFill>
                            <a:srgbClr val="404040"/>
                          </a:solidFill>
                          <a:latin typeface="나눔스퀘어" pitchFamily="50" charset="-127"/>
                          <a:ea typeface="나눔스퀘어" pitchFamily="50" charset="-127"/>
                          <a:cs typeface="Arial" pitchFamily="34" charset="0"/>
                        </a:rPr>
                        <a:t>요청에 전달할 내용</a:t>
                      </a:r>
                      <a:endParaRPr kumimoji="0" lang="en-US" altLang="ko-KR" sz="1000" b="0" i="0" kern="0" dirty="0" smtClean="0">
                        <a:solidFill>
                          <a:srgbClr val="404040"/>
                        </a:solidFill>
                        <a:latin typeface="나눔스퀘어" pitchFamily="50" charset="-127"/>
                        <a:ea typeface="나눔스퀘어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i="0" dirty="0" err="1" smtClean="0">
                          <a:latin typeface="나눔스퀘어 Bold" pitchFamily="50" charset="-127"/>
                          <a:ea typeface="나눔스퀘어 Bold" pitchFamily="50" charset="-127"/>
                        </a:rPr>
                        <a:t>lastResponse</a:t>
                      </a:r>
                      <a:endParaRPr lang="en-US" altLang="ko-KR" sz="1200" i="0" dirty="0" smtClean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Object</a:t>
                      </a:r>
                    </a:p>
                    <a:p>
                      <a:pPr latinLnBrk="1"/>
                      <a:r>
                        <a:rPr lang="ko-KR" altLang="en-US" sz="1000" b="0" i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마지막에 전달된 </a:t>
                      </a:r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response</a:t>
                      </a:r>
                      <a:r>
                        <a:rPr lang="en-US" altLang="ko-KR" sz="1000" b="0" i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Object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078889"/>
              </p:ext>
            </p:extLst>
          </p:nvPr>
        </p:nvGraphicFramePr>
        <p:xfrm>
          <a:off x="672059" y="5373216"/>
          <a:ext cx="7776219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579"/>
                <a:gridCol w="576064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Methods / Event</a:t>
                      </a:r>
                      <a:endParaRPr lang="ko-KR" altLang="en-US" sz="1200" i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description</a:t>
                      </a:r>
                      <a:endParaRPr lang="ko-KR" altLang="en-US" sz="1200" i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i="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request()</a:t>
                      </a:r>
                      <a:endParaRPr lang="en-US" altLang="ko-KR" sz="1200" i="0" dirty="0" smtClean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Function</a:t>
                      </a:r>
                    </a:p>
                    <a:p>
                      <a:pPr latinLnBrk="1"/>
                      <a:r>
                        <a:rPr lang="en-US" altLang="ko-KR" sz="1000" b="0" i="0" dirty="0" err="1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url</a:t>
                      </a:r>
                      <a:r>
                        <a:rPr lang="en-US" altLang="ko-KR" sz="1000" b="0" i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ko-KR" altLang="en-US" sz="1000" b="0" i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정보로 </a:t>
                      </a:r>
                      <a:r>
                        <a:rPr lang="en-US" altLang="ko-KR" sz="1000" b="0" i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AJAX </a:t>
                      </a:r>
                      <a:r>
                        <a:rPr lang="ko-KR" altLang="en-US" sz="1000" b="0" i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요청 수행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i="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response</a:t>
                      </a:r>
                      <a:endParaRPr lang="en-US" altLang="ko-KR" sz="1200" i="0" dirty="0" smtClean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Event</a:t>
                      </a:r>
                    </a:p>
                    <a:p>
                      <a:pPr latinLnBrk="1"/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AJAX</a:t>
                      </a:r>
                      <a:r>
                        <a:rPr lang="en-US" altLang="ko-KR" sz="1000" b="0" i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ko-KR" altLang="en-US" sz="1000" b="0" i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요청이 종료될 경우 발생하는 </a:t>
                      </a:r>
                      <a:r>
                        <a:rPr lang="en-US" altLang="ko-KR" sz="1000" b="0" i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event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57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서버 요청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sc</a:t>
            </a:r>
            <a:r>
              <a:rPr lang="en-US" altLang="ko-KR" dirty="0" smtClean="0"/>
              <a:t>-code)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91828" y="1211039"/>
            <a:ext cx="4888284" cy="1754326"/>
          </a:xfrm>
          <a:prstGeom prst="rect">
            <a:avLst/>
          </a:prstGeom>
          <a:solidFill>
            <a:srgbClr val="FFF2CD">
              <a:alpha val="50000"/>
            </a:srgbClr>
          </a:solidFill>
          <a:ln>
            <a:solidFill>
              <a:srgbClr val="ABCDCC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9pPr>
          </a:lstStyle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en-US" altLang="ko-KR" sz="1200" b="0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-code 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id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"code" </a:t>
            </a:r>
            <a:r>
              <a:rPr lang="en-US" altLang="ko-KR" sz="1200" b="0" i="1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code</a:t>
            </a:r>
            <a:r>
              <a:rPr lang="en-US" altLang="ko-KR" sz="1200" b="0" i="1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"C001" </a:t>
            </a:r>
            <a:r>
              <a:rPr lang="en-US" altLang="ko-KR" sz="1200" b="0" i="1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value</a:t>
            </a:r>
            <a:r>
              <a:rPr lang="en-US" altLang="ko-KR" sz="1200" b="0" i="1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"{{codes}}"</a:t>
            </a:r>
            <a:r>
              <a:rPr lang="en-US" altLang="ko-KR" sz="1200" b="0" i="1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&gt;&lt;/</a:t>
            </a:r>
            <a:r>
              <a:rPr lang="en-US" altLang="ko-KR" sz="1200" b="0" i="1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i="1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-code</a:t>
            </a:r>
            <a:r>
              <a:rPr lang="en-US" altLang="ko-KR" sz="1200" b="0" i="1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ko-KR" altLang="en-US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script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 err="1">
                <a:solidFill>
                  <a:srgbClr val="7F0055"/>
                </a:solidFill>
                <a:latin typeface="나눔바른고딕" pitchFamily="50" charset="-127"/>
                <a:ea typeface="나눔바른고딕" pitchFamily="50" charset="-127"/>
              </a:rPr>
              <a:t>var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code = </a:t>
            </a:r>
            <a:r>
              <a:rPr lang="en-US" altLang="ko-KR" sz="1200" b="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document.getElementById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200" b="0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"code"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);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code.addEventListener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200" b="0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'response'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en-US" altLang="ko-KR" sz="1200" b="0" dirty="0">
                <a:solidFill>
                  <a:srgbClr val="7F0055"/>
                </a:solidFill>
                <a:latin typeface="나눔바른고딕" pitchFamily="50" charset="-127"/>
                <a:ea typeface="나눔바른고딕" pitchFamily="50" charset="-127"/>
              </a:rPr>
              <a:t>function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(event) {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    console.log(</a:t>
            </a:r>
            <a:r>
              <a:rPr lang="en-US" altLang="ko-KR" sz="1200" b="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code.value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);</a:t>
            </a:r>
          </a:p>
          <a:p>
            <a:r>
              <a:rPr lang="ko-KR" altLang="en-US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});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code.request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();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&lt;/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script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  <a:endParaRPr lang="ko-KR" altLang="en-US" sz="1200" b="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418" y="34290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API</a:t>
            </a:r>
            <a:endParaRPr lang="en-US" altLang="ko-KR" dirty="0" smtClean="0">
              <a:latin typeface="나눔스퀘어 Bold" pitchFamily="50" charset="-127"/>
              <a:ea typeface="나눔스퀘어 Bold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85838"/>
              </p:ext>
            </p:extLst>
          </p:nvPr>
        </p:nvGraphicFramePr>
        <p:xfrm>
          <a:off x="671418" y="3933056"/>
          <a:ext cx="7776219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579"/>
                <a:gridCol w="5760640"/>
              </a:tblGrid>
              <a:tr h="162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properties</a:t>
                      </a:r>
                      <a:endParaRPr lang="ko-KR" altLang="en-US" sz="1200" i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description</a:t>
                      </a:r>
                      <a:endParaRPr lang="ko-KR" altLang="en-US" sz="1200" i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i="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code</a:t>
                      </a:r>
                      <a:endParaRPr lang="en-US" altLang="ko-KR" sz="1200" i="0" dirty="0" smtClean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000" b="0" i="0" kern="0" dirty="0" smtClean="0">
                          <a:solidFill>
                            <a:srgbClr val="404040"/>
                          </a:solidFill>
                          <a:latin typeface="나눔스퀘어" pitchFamily="50" charset="-127"/>
                          <a:ea typeface="나눔스퀘어" pitchFamily="50" charset="-127"/>
                          <a:cs typeface="Arial" pitchFamily="34" charset="0"/>
                        </a:rPr>
                        <a:t>String</a:t>
                      </a:r>
                    </a:p>
                    <a:p>
                      <a:pPr latinLnBrk="1"/>
                      <a:r>
                        <a:rPr kumimoji="0" lang="ko-KR" altLang="en-US" sz="1000" b="0" i="0" kern="0" dirty="0" smtClean="0">
                          <a:solidFill>
                            <a:srgbClr val="404040"/>
                          </a:solidFill>
                          <a:latin typeface="나눔스퀘어" pitchFamily="50" charset="-127"/>
                          <a:ea typeface="나눔스퀘어" pitchFamily="50" charset="-127"/>
                          <a:cs typeface="Arial" pitchFamily="34" charset="0"/>
                        </a:rPr>
                        <a:t>서버에 요청할 </a:t>
                      </a:r>
                      <a:r>
                        <a:rPr kumimoji="0" lang="en-US" altLang="ko-KR" sz="1000" b="0" i="0" kern="0" dirty="0" smtClean="0">
                          <a:solidFill>
                            <a:srgbClr val="404040"/>
                          </a:solidFill>
                          <a:latin typeface="나눔스퀘어" pitchFamily="50" charset="-127"/>
                          <a:ea typeface="나눔스퀘어" pitchFamily="50" charset="-127"/>
                          <a:cs typeface="Arial" pitchFamily="34" charset="0"/>
                        </a:rPr>
                        <a:t>code </a:t>
                      </a:r>
                      <a:r>
                        <a:rPr kumimoji="0" lang="ko-KR" altLang="en-US" sz="1000" b="0" i="0" kern="0" dirty="0" smtClean="0">
                          <a:solidFill>
                            <a:srgbClr val="404040"/>
                          </a:solidFill>
                          <a:latin typeface="나눔스퀘어" pitchFamily="50" charset="-127"/>
                          <a:ea typeface="나눔스퀘어" pitchFamily="50" charset="-127"/>
                          <a:cs typeface="Arial" pitchFamily="34" charset="0"/>
                        </a:rPr>
                        <a:t>정보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234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i="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value</a:t>
                      </a:r>
                      <a:endParaRPr lang="en-US" altLang="ko-KR" sz="1200" i="0" dirty="0" smtClean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kern="0" dirty="0" smtClean="0">
                          <a:solidFill>
                            <a:srgbClr val="404040"/>
                          </a:solidFill>
                          <a:latin typeface="나눔스퀘어" pitchFamily="50" charset="-127"/>
                          <a:ea typeface="나눔스퀘어" pitchFamily="50" charset="-127"/>
                          <a:cs typeface="Arial" pitchFamily="34" charset="0"/>
                        </a:rPr>
                        <a:t>Array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kern="0" dirty="0" smtClean="0">
                          <a:solidFill>
                            <a:srgbClr val="404040"/>
                          </a:solidFill>
                          <a:latin typeface="나눔스퀘어" pitchFamily="50" charset="-127"/>
                          <a:ea typeface="나눔스퀘어" pitchFamily="50" charset="-127"/>
                          <a:cs typeface="Arial" pitchFamily="34" charset="0"/>
                        </a:rPr>
                        <a:t>응답 받은 </a:t>
                      </a:r>
                      <a:r>
                        <a:rPr kumimoji="0" lang="en-US" altLang="ko-KR" sz="1000" b="0" i="0" kern="0" dirty="0" smtClean="0">
                          <a:solidFill>
                            <a:srgbClr val="404040"/>
                          </a:solidFill>
                          <a:latin typeface="나눔스퀘어" pitchFamily="50" charset="-127"/>
                          <a:ea typeface="나눔스퀘어" pitchFamily="50" charset="-127"/>
                          <a:cs typeface="Arial" pitchFamily="34" charset="0"/>
                        </a:rPr>
                        <a:t>code </a:t>
                      </a:r>
                      <a:r>
                        <a:rPr kumimoji="0" lang="ko-KR" altLang="en-US" sz="1000" b="0" i="0" kern="0" dirty="0" smtClean="0">
                          <a:solidFill>
                            <a:srgbClr val="404040"/>
                          </a:solidFill>
                          <a:latin typeface="나눔스퀘어" pitchFamily="50" charset="-127"/>
                          <a:ea typeface="나눔스퀘어" pitchFamily="50" charset="-127"/>
                          <a:cs typeface="Arial" pitchFamily="34" charset="0"/>
                        </a:rPr>
                        <a:t>데이터</a:t>
                      </a:r>
                      <a:endParaRPr kumimoji="0" lang="en-US" altLang="ko-KR" sz="1000" b="0" i="0" kern="0" dirty="0" smtClean="0">
                        <a:solidFill>
                          <a:srgbClr val="404040"/>
                        </a:solidFill>
                        <a:latin typeface="나눔스퀘어" pitchFamily="50" charset="-127"/>
                        <a:ea typeface="나눔스퀘어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413257"/>
              </p:ext>
            </p:extLst>
          </p:nvPr>
        </p:nvGraphicFramePr>
        <p:xfrm>
          <a:off x="672059" y="5373216"/>
          <a:ext cx="7776219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579"/>
                <a:gridCol w="576064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Methods / Event</a:t>
                      </a:r>
                      <a:endParaRPr lang="ko-KR" altLang="en-US" sz="1200" i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smtClean="0">
                          <a:solidFill>
                            <a:schemeClr val="tx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description</a:t>
                      </a:r>
                      <a:endParaRPr lang="ko-KR" altLang="en-US" sz="1200" i="0" dirty="0">
                        <a:solidFill>
                          <a:schemeClr val="tx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i="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request()</a:t>
                      </a:r>
                      <a:endParaRPr lang="en-US" altLang="ko-KR" sz="1200" i="0" dirty="0" smtClean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Function</a:t>
                      </a:r>
                    </a:p>
                    <a:p>
                      <a:pPr latinLnBrk="1"/>
                      <a:r>
                        <a:rPr lang="en-US" altLang="ko-KR" sz="1000" b="0" i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code </a:t>
                      </a:r>
                      <a:r>
                        <a:rPr lang="ko-KR" altLang="en-US" sz="1000" b="0" i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정보로 </a:t>
                      </a:r>
                      <a:r>
                        <a:rPr lang="en-US" altLang="ko-KR" sz="1000" b="0" i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AJAX </a:t>
                      </a:r>
                      <a:r>
                        <a:rPr lang="ko-KR" altLang="en-US" sz="1000" b="0" i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요청 수행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i="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response</a:t>
                      </a:r>
                      <a:endParaRPr lang="en-US" altLang="ko-KR" sz="1200" i="0" dirty="0" smtClean="0"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Event</a:t>
                      </a:r>
                    </a:p>
                    <a:p>
                      <a:pPr latinLnBrk="1"/>
                      <a:r>
                        <a:rPr lang="en-US" altLang="ko-KR" sz="1000" b="0" i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AJAX</a:t>
                      </a:r>
                      <a:r>
                        <a:rPr lang="en-US" altLang="ko-KR" sz="1000" b="0" i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  <a:r>
                        <a:rPr lang="ko-KR" altLang="en-US" sz="1000" b="0" i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요청이 종료될 경우 발생하는 </a:t>
                      </a:r>
                      <a:r>
                        <a:rPr lang="en-US" altLang="ko-KR" sz="1000" b="0" i="0" baseline="0" dirty="0" smtClean="0">
                          <a:solidFill>
                            <a:schemeClr val="tx1"/>
                          </a:solidFill>
                          <a:latin typeface="나눔스퀘어" pitchFamily="50" charset="-127"/>
                          <a:ea typeface="나눔스퀘어" pitchFamily="50" charset="-127"/>
                        </a:rPr>
                        <a:t>event</a:t>
                      </a:r>
                      <a:endParaRPr lang="ko-KR" altLang="en-US" sz="1000" b="0" i="0" dirty="0">
                        <a:solidFill>
                          <a:schemeClr val="tx1"/>
                        </a:solidFill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21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서버 요청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sc</a:t>
            </a:r>
            <a:r>
              <a:rPr lang="en-US" altLang="ko-KR" dirty="0" smtClean="0"/>
              <a:t>-code-group)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91828" y="1211039"/>
            <a:ext cx="4888284" cy="2492990"/>
          </a:xfrm>
          <a:prstGeom prst="rect">
            <a:avLst/>
          </a:prstGeom>
          <a:solidFill>
            <a:srgbClr val="FFF2CD"/>
          </a:solidFill>
          <a:ln>
            <a:solidFill>
              <a:srgbClr val="ABCDCC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9pPr>
          </a:lstStyle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en-US" altLang="ko-KR" sz="1200" b="0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-code-group 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id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"group"</a:t>
            </a:r>
            <a:r>
              <a:rPr lang="en-US" altLang="ko-KR" sz="1200" b="0" i="1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en-US" altLang="ko-KR" sz="1200" b="0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-code 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code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"A001" </a:t>
            </a:r>
            <a:r>
              <a:rPr lang="en-US" altLang="ko-KR" sz="1200" b="0" i="1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value</a:t>
            </a:r>
            <a:r>
              <a:rPr lang="en-US" altLang="ko-KR" sz="1200" b="0" i="1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"{{codes.a001}}"</a:t>
            </a:r>
            <a:r>
              <a:rPr lang="en-US" altLang="ko-KR" sz="1200" b="0" i="1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&gt;&lt;/</a:t>
            </a:r>
            <a:r>
              <a:rPr lang="en-US" altLang="ko-KR" sz="1200" b="0" i="1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i="1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-code</a:t>
            </a:r>
            <a:r>
              <a:rPr lang="en-US" altLang="ko-KR" sz="1200" b="0" i="1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en-US" altLang="ko-KR" sz="1200" b="0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-code 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code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"B001" </a:t>
            </a:r>
            <a:r>
              <a:rPr lang="en-US" altLang="ko-KR" sz="1200" b="0" i="1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value</a:t>
            </a:r>
            <a:r>
              <a:rPr lang="en-US" altLang="ko-KR" sz="1200" b="0" i="1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"{{codes.b001}}"</a:t>
            </a:r>
            <a:r>
              <a:rPr lang="en-US" altLang="ko-KR" sz="1200" b="0" i="1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&gt;&lt;/</a:t>
            </a:r>
            <a:r>
              <a:rPr lang="en-US" altLang="ko-KR" sz="1200" b="0" i="1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i="1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-code</a:t>
            </a:r>
            <a:r>
              <a:rPr lang="en-US" altLang="ko-KR" sz="1200" b="0" i="1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en-US" altLang="ko-KR" sz="1200" b="0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-code </a:t>
            </a:r>
            <a:r>
              <a:rPr lang="en-US" altLang="ko-KR" sz="1200" b="0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code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"C001" </a:t>
            </a:r>
            <a:r>
              <a:rPr lang="en-US" altLang="ko-KR" sz="1200" b="0" i="1" dirty="0">
                <a:solidFill>
                  <a:srgbClr val="7F007F"/>
                </a:solidFill>
                <a:latin typeface="나눔바른고딕" pitchFamily="50" charset="-127"/>
                <a:ea typeface="나눔바른고딕" pitchFamily="50" charset="-127"/>
              </a:rPr>
              <a:t>value</a:t>
            </a:r>
            <a:r>
              <a:rPr lang="en-US" altLang="ko-KR" sz="1200" b="0" i="1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=</a:t>
            </a:r>
            <a:r>
              <a:rPr lang="en-US" altLang="ko-KR" sz="1200" b="0" i="1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"{{codes.c001}}"</a:t>
            </a:r>
            <a:r>
              <a:rPr lang="en-US" altLang="ko-KR" sz="1200" b="0" i="1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&gt;&lt;/</a:t>
            </a:r>
            <a:r>
              <a:rPr lang="en-US" altLang="ko-KR" sz="1200" b="0" i="1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i="1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-code</a:t>
            </a:r>
            <a:r>
              <a:rPr lang="en-US" altLang="ko-KR" sz="1200" b="0" i="1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&lt;/</a:t>
            </a:r>
            <a:r>
              <a:rPr lang="en-US" altLang="ko-KR" sz="1200" b="0" dirty="0" err="1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-code-group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ko-KR" altLang="en-US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script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 err="1">
                <a:solidFill>
                  <a:srgbClr val="7F0055"/>
                </a:solidFill>
                <a:latin typeface="나눔바른고딕" pitchFamily="50" charset="-127"/>
                <a:ea typeface="나눔바른고딕" pitchFamily="50" charset="-127"/>
              </a:rPr>
              <a:t>var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group = </a:t>
            </a:r>
            <a:r>
              <a:rPr lang="en-US" altLang="ko-KR" sz="1200" b="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document.getElementById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200" b="0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"group"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);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group.addEventListner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200" b="0" dirty="0">
                <a:solidFill>
                  <a:srgbClr val="2A00FF"/>
                </a:solidFill>
                <a:latin typeface="나눔바른고딕" pitchFamily="50" charset="-127"/>
                <a:ea typeface="나눔바른고딕" pitchFamily="50" charset="-127"/>
              </a:rPr>
              <a:t>"response"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en-US" altLang="ko-KR" sz="1200" b="0" dirty="0">
                <a:solidFill>
                  <a:srgbClr val="7F0055"/>
                </a:solidFill>
                <a:latin typeface="나눔바른고딕" pitchFamily="50" charset="-127"/>
                <a:ea typeface="나눔바른고딕" pitchFamily="50" charset="-127"/>
              </a:rPr>
              <a:t>function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(event) {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    console.log(</a:t>
            </a:r>
            <a:r>
              <a:rPr lang="en-US" altLang="ko-KR" sz="1200" b="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group.codes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);</a:t>
            </a:r>
          </a:p>
          <a:p>
            <a:r>
              <a:rPr lang="ko-KR" altLang="en-US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});</a:t>
            </a:r>
          </a:p>
          <a:p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    </a:t>
            </a:r>
            <a:r>
              <a:rPr lang="en-US" altLang="ko-KR" sz="1200" b="0" dirty="0" err="1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group.request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();</a:t>
            </a:r>
          </a:p>
          <a:p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&lt;/</a:t>
            </a:r>
            <a:r>
              <a:rPr lang="en-US" altLang="ko-KR" sz="1200" b="0" dirty="0">
                <a:solidFill>
                  <a:srgbClr val="3F7F7F"/>
                </a:solidFill>
                <a:latin typeface="나눔바른고딕" pitchFamily="50" charset="-127"/>
                <a:ea typeface="나눔바른고딕" pitchFamily="50" charset="-127"/>
              </a:rPr>
              <a:t>script</a:t>
            </a:r>
            <a:r>
              <a:rPr lang="en-US" altLang="ko-KR" sz="1200" b="0" dirty="0">
                <a:solidFill>
                  <a:srgbClr val="008080"/>
                </a:solidFill>
                <a:latin typeface="나눔바른고딕" pitchFamily="50" charset="-127"/>
                <a:ea typeface="나눔바른고딕" pitchFamily="50" charset="-127"/>
              </a:rPr>
              <a:t>&gt;</a:t>
            </a:r>
            <a:endParaRPr lang="ko-KR" altLang="en-US" sz="1200" b="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4213" y="4005064"/>
            <a:ext cx="7775576" cy="707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 코드 데이터를 그룹으로 묶어 요청할 때 사용</a:t>
            </a:r>
            <a:endParaRPr lang="en-US" altLang="ko-KR" sz="14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85750" indent="-285750" latinLnBrk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하나의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스퀘어" pitchFamily="50" charset="-127"/>
                <a:ea typeface="나눔스퀘어" pitchFamily="50" charset="-127"/>
              </a:rPr>
              <a:t>트랜잭션</a:t>
            </a:r>
            <a:r>
              <a:rPr lang="ko-KR" altLang="en-US" sz="1400" dirty="0" smtClean="0">
                <a:latin typeface="나눔스퀘어" pitchFamily="50" charset="-127"/>
                <a:ea typeface="나눔스퀘어" pitchFamily="50" charset="-127"/>
              </a:rPr>
              <a:t>으로 요청</a:t>
            </a:r>
            <a:endParaRPr lang="ko-KR" altLang="ko-KR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610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1196</Words>
  <Application>Microsoft Office PowerPoint</Application>
  <PresentationFormat>화면 슬라이드 쇼(4:3)</PresentationFormat>
  <Paragraphs>269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WanSeob Kim</dc:creator>
  <cp:lastModifiedBy>WanSeob Kim</cp:lastModifiedBy>
  <cp:revision>40</cp:revision>
  <dcterms:created xsi:type="dcterms:W3CDTF">2020-04-09T01:50:25Z</dcterms:created>
  <dcterms:modified xsi:type="dcterms:W3CDTF">2020-04-10T05:50:52Z</dcterms:modified>
</cp:coreProperties>
</file>