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b41.lab41.org/membership-inference-attacks-on-neural-networks-c9dee3db67da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s.nvidia.com/blog/2016/08/22/difference-deep-learning-training-inference-ai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807.00459.pdf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b41.lab41.org/membership-inference-attacks-on-neural-networks-c9dee3db67da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nk.springer.com/article/10.1007/s11042-020-09604-z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b41.lab41.org/membership-inference-attacks-on-neural-networks-c9dee3db67da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nlab.mit.edu/projects/dl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rtland.org/news-opinion/news/the-future-is-bright-at-heartland" TargetMode="External"/><Relationship Id="rId3" Type="http://schemas.openxmlformats.org/officeDocument/2006/relationships/hyperlink" Target="https://en.wikipedia.org/wiki/Differential_privacy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03.02133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i.googleblog.com/2017/04/federated-learning-collaborative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openmined.org/federated-learning-types/" TargetMode="External"/><Relationship Id="rId3" Type="http://schemas.openxmlformats.org/officeDocument/2006/relationships/hyperlink" Target="https://arxiv.org/pdf/2003.02133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openmined.org/federated-learning-types/" TargetMode="External"/><Relationship Id="rId3" Type="http://schemas.openxmlformats.org/officeDocument/2006/relationships/hyperlink" Target="https://en.wiktionary.org/wiki/question_mar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hutterstock.com/image-vector/hands-stealing-idea-brain-71678794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sources.infosecinstitute.com/topic/insider-vs-outsider-threats-identify-and-preven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https://gab41.lab41.org/membership-inference-attacks-on-neural-networks-c9dee3db67da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0fd3834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0fd3834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https://blogs.nvidia.com/blog/2016/08/22/difference-deep-learning-training-inference-ai/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0fd3834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0fd3834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0fd3834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0fd3834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0fd3834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0fd3834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Reference: </a:t>
            </a:r>
            <a:r>
              <a:rPr lang="en" sz="16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2"/>
              </a:rPr>
              <a:t>https://arxiv.org/pdf/1807.00459.pdf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0fd3834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0fd3834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https://gab41.lab41.org/membership-inference-attacks-on-neural-networks-c9dee3db67da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0fd3834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00fd3834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https://link.springer.com/article/10.1007/s11042-020-09604-z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0fd3834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00fd3834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Reference: </a:t>
            </a:r>
            <a:r>
              <a:rPr lang="en" u="sng">
                <a:solidFill>
                  <a:srgbClr val="1A237E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https://gab41.lab41.org/membership-inference-attacks-on-neural-networks-c9dee3db67da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00fd3834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00fd3834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https://hanlab.mit.edu/projects/dlg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00fd3834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00fd3834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https://www.heartland.org/news-opinion/news/the-future-is-bright-at-heartland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https://en.wikipedia.org/wiki/Differential_privacy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009ebaa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009ebaa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0fd383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0fd383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https://arxiv.org/pdf/2003.02133.pdf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0fd3834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0fd3834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https://ai.googleblog.com/2017/04/federated-learning-collaborative.html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0fd383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0fd383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https://blog.openmined.org/federated-learning-types/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https://arxiv.org/pdf/2003.02133.pdf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0fd3834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0fd3834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0fd3834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00fd3834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https://blog.openmined.org/federated-learning-types/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https://en.wiktionary.org/wiki/question_mark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0fd3834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0fd3834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https://www.shutterstock.com/image-vector/hands-stealing-idea-brain-716787946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0fd3834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0fd3834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0fd3834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0fd3834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https://resources.infosecinstitute.com/topic/insider-vs-outsider-threats-identify-and-prevent/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42925" y="1057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 to Federated Learning: A Survey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42925" y="2027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Wasae Qureshi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175" y="1656475"/>
            <a:ext cx="5823600" cy="327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 vs Inference phase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1900" y="1919075"/>
            <a:ext cx="41001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phase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Learn, influence, or damage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Poison attacks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integrity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phase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model </a:t>
            </a:r>
            <a:r>
              <a:rPr lang="en"/>
              <a:t>interference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 incorrect predictions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Exploit the model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75" y="2157338"/>
            <a:ext cx="4267200" cy="240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Attacks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71900" y="1919075"/>
            <a:ext cx="382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 to reduce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</a:t>
            </a:r>
            <a:r>
              <a:rPr lang="en"/>
              <a:t>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</a:t>
            </a:r>
            <a:r>
              <a:rPr lang="en"/>
              <a:t> the outcome and </a:t>
            </a:r>
            <a:r>
              <a:rPr lang="en"/>
              <a:t>benefit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difficult to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or model poisoning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purpose to change the behavior of the model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00" y="2337425"/>
            <a:ext cx="5104500" cy="187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Poisoning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1900" y="1919075"/>
            <a:ext cx="41001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Clean-label attacks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Introducing misclassified data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Can’t change existing labels in training data as it is certified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Dirty-label attacks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Label-flipping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Changing labels from one class to another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 to 7, now it will think a 1 is 7 when making a prediction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Backdoor poisoning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are modified instead to blunder predictions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can’t be certified, otherwise these attacks are not possible.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475" y="2445338"/>
            <a:ext cx="4267200" cy="190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Poisoning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the updates of the local model on user device before sending them to global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access to user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model with poisoned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exactly the same as data poisoning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messing with the existing data, just the learning process of the model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75" y="2045413"/>
            <a:ext cx="4267201" cy="245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Attacks </a:t>
            </a:r>
            <a:r>
              <a:rPr lang="en" sz="1877"/>
              <a:t>(not to be confused with Inference Phase)</a:t>
            </a:r>
            <a:endParaRPr sz="1877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attackers can get from the training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Gradients are key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Malicious attackers can use the gradients models generate and use to get significant amount of information of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cases the whole original data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74601"/>
            <a:ext cx="4208400" cy="1599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Inferring</a:t>
            </a:r>
            <a:r>
              <a:rPr lang="en"/>
              <a:t> Class Representatives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a GAN model to generate similar samples of targeted training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ultimately was suppose to be private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 original data however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Similar distribution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Pretty effective if the model had trained on one specific user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Pretty unlikely but regardless this is a privacy leak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25" y="2090575"/>
            <a:ext cx="4267200" cy="236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Inferring Properties </a:t>
            </a:r>
            <a:r>
              <a:rPr lang="en"/>
              <a:t>and Membership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individual data point, attackers can figure out if it was used in the training of 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 model updates and changes to the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Aggressively</a:t>
            </a:r>
            <a:r>
              <a:rPr lang="en"/>
              <a:t> try to gain more information from the user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75" y="2441288"/>
            <a:ext cx="4381500" cy="166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Inferring Training Inputs and Labels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papers Deep Leakage From Gradients and Improved Deep Leakage From Gradients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Presented a model that can gain the original data from the training dataset from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in a couple of iterations this can be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powerful attack than before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425" y="2351138"/>
            <a:ext cx="4267200" cy="184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future?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71900" y="1919075"/>
            <a:ext cx="39432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we need to do model updates?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Share less sensitive information. Share only predictions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Implementing new or with existing architectures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Decentralizing</a:t>
            </a:r>
            <a:r>
              <a:rPr lang="en"/>
              <a:t> federated learning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Differential privacy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Describing patterns while withholding information about individuals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Checking the network for attackers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00" y="1870900"/>
            <a:ext cx="3395400" cy="30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Threats to Federated Learning: A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Lingjuan Lyu, Han Yu, Qiang Yang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survey paper: </a:t>
            </a:r>
            <a:r>
              <a:rPr lang="en"/>
              <a:t>https://arxiv.org/pdf/2003.02133.pdf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Federated Learning?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8577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Tackling issue with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</a:t>
            </a:r>
            <a:r>
              <a:rPr lang="en"/>
              <a:t> global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deployed to </a:t>
            </a:r>
            <a:r>
              <a:rPr lang="en"/>
              <a:t>individual</a:t>
            </a:r>
            <a:r>
              <a:rPr lang="en"/>
              <a:t> users (like you and me)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the data on the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sent back to the global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stays with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and accurate models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00" y="2089625"/>
            <a:ext cx="4406700" cy="271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Federated Learning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2605775"/>
            <a:ext cx="37710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Horizontal Federated Learning (HFL)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Consistent set of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Types of HFL’s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H2C - HFL for customers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H2B - HFL for businesses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3369" l="0" r="0" t="19156"/>
          <a:stretch/>
        </p:blipFill>
        <p:spPr>
          <a:xfrm>
            <a:off x="4335376" y="2742725"/>
            <a:ext cx="4734600" cy="131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Federated Learning </a:t>
            </a:r>
            <a:r>
              <a:rPr lang="en" sz="2600"/>
              <a:t>(continued…)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2023000"/>
            <a:ext cx="37536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H2B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 participants, frequently selected.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technical capability and significant computational power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H2C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Lot’s of participants, not frequently selected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 technical capability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Example of this is Google Board (used for typing)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Difference in number of participants and technical ability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Technical ability is a good indicator on whether malicious attacker will attack)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00" y="2589700"/>
            <a:ext cx="4775700" cy="121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Federated Learning </a:t>
            </a:r>
            <a:r>
              <a:rPr lang="en" sz="2600"/>
              <a:t>(continued…)</a:t>
            </a:r>
            <a:endParaRPr sz="26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50675" y="1919075"/>
            <a:ext cx="4325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Vertically Federated Learning (VFL)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consistent set of features…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3496" l="0" r="21451" t="12660"/>
          <a:stretch/>
        </p:blipFill>
        <p:spPr>
          <a:xfrm>
            <a:off x="1171325" y="2874875"/>
            <a:ext cx="2683800" cy="208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675775" y="1878575"/>
            <a:ext cx="43251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Transfer Learning (FTL)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overlap between sample space and feature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many case studies on this available</a:t>
            </a:r>
            <a:endParaRPr/>
          </a:p>
        </p:txBody>
      </p:sp>
      <p:pic>
        <p:nvPicPr>
          <p:cNvPr descr="question mark - Wiktionary"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125" y="3067775"/>
            <a:ext cx="1905000" cy="190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 to Federated Learning?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never shared between the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during the training process (model updates the global model) can reveal sensitive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gradient can be used to reveal info about original data</a:t>
            </a:r>
            <a:endParaRPr/>
          </a:p>
        </p:txBody>
      </p:sp>
      <p:pic>
        <p:nvPicPr>
          <p:cNvPr descr="Steal Brain Images, Stock Photos &amp; Vectors | Shutterstock"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300" y="1940675"/>
            <a:ext cx="2476500" cy="26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 to Federated Learning? (continued…)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design has vulnerabilities with the: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Tamper with training process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</a:t>
            </a:r>
            <a:r>
              <a:rPr lang="en"/>
              <a:t> params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participants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 params that are uploaded to the server.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450" y="2224125"/>
            <a:ext cx="4267200" cy="240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Models - Types of attacks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51400" y="1683425"/>
            <a:ext cx="43206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Insider vs Outsider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Insider can attacker server and participants (stronger)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Outsider </a:t>
            </a:r>
            <a:r>
              <a:rPr lang="en"/>
              <a:t>typically</a:t>
            </a:r>
            <a:r>
              <a:rPr lang="en"/>
              <a:t> are eavesdropping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 on insider attacks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Single attack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Model to miss-classify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Byzantine attack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Tailor outputs to have similar distribution to correct model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Sybil attack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 previously compromised accounts or simulate dummy accounts to make powerful attack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Semi-honest vs Malicious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Semi-honest are only observing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Malicious are attacking</a:t>
            </a:r>
            <a:endParaRPr/>
          </a:p>
        </p:txBody>
      </p:sp>
      <p:pic>
        <p:nvPicPr>
          <p:cNvPr descr="Insider vs. Outsider Threats: Identify and Prevent - Infosec Resources"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650" y="2349425"/>
            <a:ext cx="4087500" cy="213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