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2"/>
  </p:notesMasterIdLst>
  <p:handoutMasterIdLst>
    <p:handoutMasterId r:id="rId13"/>
  </p:handoutMasterIdLst>
  <p:sldIdLst>
    <p:sldId id="256" r:id="rId5"/>
    <p:sldId id="258" r:id="rId6"/>
    <p:sldId id="260" r:id="rId7"/>
    <p:sldId id="264" r:id="rId8"/>
    <p:sldId id="266" r:id="rId9"/>
    <p:sldId id="267"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5755" autoAdjust="0"/>
  </p:normalViewPr>
  <p:slideViewPr>
    <p:cSldViewPr snapToGrid="0">
      <p:cViewPr varScale="1">
        <p:scale>
          <a:sx n="111" d="100"/>
          <a:sy n="111" d="100"/>
        </p:scale>
        <p:origin x="672" y="20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9987D816-AA99-3C4A-B5B7-7177001C72C3}">
      <dgm:prSet custT="1"/>
      <dgm:spPr/>
      <dgm:t>
        <a:bodyPr/>
        <a:lstStyle/>
        <a:p>
          <a:r>
            <a:rPr lang="en-US" sz="1400" b="1" dirty="0"/>
            <a:t>1. </a:t>
          </a:r>
          <a:r>
            <a:rPr lang="en-US" sz="1400" dirty="0"/>
            <a:t>Patel, B., &amp; Written by Bhaval PatelBhaval Patel is a Director (Operations) at Space-O Technologies. He has 20+ years of experience helping startups and enterprises with custom software solutions to drive maximum results. Under his leadership. (2023, May 9). </a:t>
          </a:r>
          <a:r>
            <a:rPr lang="en-US" sz="1400" i="1" dirty="0"/>
            <a:t>6 stages of Agile Software Development Process: Visual Guide</a:t>
          </a:r>
          <a:r>
            <a:rPr lang="en-US" sz="1400" dirty="0"/>
            <a:t>. Homepage. https://www.spaceotechnologies.com/blog/software-development-process/ </a:t>
          </a:r>
        </a:p>
        <a:p>
          <a:endParaRPr lang="en-US" sz="1400" dirty="0"/>
        </a:p>
        <a:p>
          <a:r>
            <a:rPr lang="en-US" sz="1400" b="1" dirty="0"/>
            <a:t>2. </a:t>
          </a:r>
          <a:r>
            <a:rPr lang="en-US" sz="1400" dirty="0"/>
            <a:t>Tyagi, N. (n.d.). </a:t>
          </a:r>
          <a:r>
            <a:rPr lang="en-US" sz="1400" i="1" dirty="0"/>
            <a:t>What is Agile Software Development?: Agile Software Development Life cycle</a:t>
          </a:r>
          <a:r>
            <a:rPr lang="en-US" sz="1400" dirty="0"/>
            <a:t>. What is Agile Software Development? | Agile Software Development Life Cycle. https://</a:t>
          </a:r>
          <a:r>
            <a:rPr lang="en-US" sz="1400" dirty="0" err="1"/>
            <a:t>www.analyticssteps.com</a:t>
          </a:r>
          <a:r>
            <a:rPr lang="en-US" sz="1400" dirty="0"/>
            <a:t>/blogs/what-agile-software-development </a:t>
          </a:r>
        </a:p>
        <a:p>
          <a:endParaRPr lang="en-US" sz="1400" dirty="0"/>
        </a:p>
        <a:p>
          <a:r>
            <a:rPr lang="en-US" sz="1400" b="1" i="0" dirty="0"/>
            <a:t>3. </a:t>
          </a:r>
          <a:r>
            <a:rPr lang="en-US" sz="1400" i="1" dirty="0"/>
            <a:t>Benefits of Agile Change Management</a:t>
          </a:r>
          <a:r>
            <a:rPr lang="en-US" sz="1400" dirty="0"/>
            <a:t>. </a:t>
          </a:r>
          <a:r>
            <a:rPr lang="en-US" sz="1400" dirty="0" err="1"/>
            <a:t>CrossCountry</a:t>
          </a:r>
          <a:r>
            <a:rPr lang="en-US" sz="1400" dirty="0"/>
            <a:t> Consulting. (2023, February 7). https://</a:t>
          </a:r>
          <a:r>
            <a:rPr lang="en-US" sz="1400" dirty="0" err="1"/>
            <a:t>www.crosscountry-consulting.com</a:t>
          </a:r>
          <a:r>
            <a:rPr lang="en-US" sz="1400" dirty="0"/>
            <a:t>/insights/blog/benefits-of-agile-change-management/ </a:t>
          </a:r>
        </a:p>
        <a:p>
          <a:endParaRPr lang="en-US" sz="1400" dirty="0"/>
        </a:p>
      </dgm:t>
    </dgm:pt>
    <dgm:pt modelId="{3C369F39-E4AC-894F-B5F6-53A1B811D98A}" type="parTrans" cxnId="{4F3CAE13-F496-B846-9589-0EF67E7403D5}">
      <dgm:prSet/>
      <dgm:spPr/>
      <dgm:t>
        <a:bodyPr/>
        <a:lstStyle/>
        <a:p>
          <a:endParaRPr lang="en-US"/>
        </a:p>
      </dgm:t>
    </dgm:pt>
    <dgm:pt modelId="{30D8FC3E-136B-744D-BD0F-D6B6B85446F0}" type="sibTrans" cxnId="{4F3CAE13-F496-B846-9589-0EF67E7403D5}">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1"/>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1"/>
      <dgm:spPr/>
    </dgm:pt>
    <dgm:pt modelId="{429CABD1-4116-474B-81BF-735E2CA9DD00}" type="pres">
      <dgm:prSet presAssocID="{7E5AA53B-3EEE-4DE4-BB81-9044890C2946}" presName="dstNode" presStyleLbl="node1" presStyleIdx="0" presStyleCnt="1"/>
      <dgm:spPr/>
    </dgm:pt>
    <dgm:pt modelId="{742B227B-AC34-6F43-8841-78C81AD3341C}" type="pres">
      <dgm:prSet presAssocID="{9987D816-AA99-3C4A-B5B7-7177001C72C3}" presName="text_1" presStyleLbl="node1" presStyleIdx="0" presStyleCnt="1" custScaleX="109481" custScaleY="209068" custLinFactNeighborX="387" custLinFactNeighborY="11761">
        <dgm:presLayoutVars>
          <dgm:bulletEnabled val="1"/>
        </dgm:presLayoutVars>
      </dgm:prSet>
      <dgm:spPr/>
    </dgm:pt>
    <dgm:pt modelId="{29FF37D4-604A-1644-AF68-C0F482FB1FC2}" type="pres">
      <dgm:prSet presAssocID="{9987D816-AA99-3C4A-B5B7-7177001C72C3}" presName="accent_1" presStyleCnt="0"/>
      <dgm:spPr/>
    </dgm:pt>
    <dgm:pt modelId="{D9E42149-40B0-144D-94E5-6053F6E31D21}" type="pres">
      <dgm:prSet presAssocID="{9987D816-AA99-3C4A-B5B7-7177001C72C3}" presName="accentRepeatNode" presStyleLbl="solidFgAcc1" presStyleIdx="0" presStyleCnt="1" custFlipHor="1" custScaleX="1855" custScaleY="167254" custLinFactNeighborX="-40768" custLinFactNeighborY="-2158"/>
      <dgm:spPr>
        <a:prstGeom prst="rect">
          <a:avLst/>
        </a:prstGeom>
      </dgm:spPr>
    </dgm:pt>
  </dgm:ptLst>
  <dgm:cxnLst>
    <dgm:cxn modelId="{75FCDE0B-AB87-0540-945F-C5BCE6E387FA}" type="presOf" srcId="{30D8FC3E-136B-744D-BD0F-D6B6B85446F0}" destId="{D79B43FC-100B-4A0D-A4D5-0D2D04B99064}" srcOrd="0" destOrd="0" presId="urn:microsoft.com/office/officeart/2008/layout/VerticalCurvedList"/>
    <dgm:cxn modelId="{4F3CAE13-F496-B846-9589-0EF67E7403D5}" srcId="{7E5AA53B-3EEE-4DE4-BB81-9044890C2946}" destId="{9987D816-AA99-3C4A-B5B7-7177001C72C3}" srcOrd="0" destOrd="0" parTransId="{3C369F39-E4AC-894F-B5F6-53A1B811D98A}" sibTransId="{30D8FC3E-136B-744D-BD0F-D6B6B85446F0}"/>
    <dgm:cxn modelId="{4F65CC8F-B5A8-40BE-A32B-05862B543D6A}" type="presOf" srcId="{7E5AA53B-3EEE-4DE4-BB81-9044890C2946}" destId="{57806726-6E60-4ACC-9C1C-7DF9CC365A10}" srcOrd="0" destOrd="0" presId="urn:microsoft.com/office/officeart/2008/layout/VerticalCurvedList"/>
    <dgm:cxn modelId="{45EB94EE-2893-8D41-BB63-84AB73E66C60}" type="presOf" srcId="{9987D816-AA99-3C4A-B5B7-7177001C72C3}" destId="{742B227B-AC34-6F43-8841-78C81AD3341C}"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B87FCE83-644D-414C-993D-41D5B1E0ADC8}" type="presParOf" srcId="{90561C55-3C6E-4D53-85E1-2C50BCDDA392}" destId="{742B227B-AC34-6F43-8841-78C81AD3341C}" srcOrd="1" destOrd="0" presId="urn:microsoft.com/office/officeart/2008/layout/VerticalCurvedList"/>
    <dgm:cxn modelId="{611BC68A-2420-9545-9AB7-636F44B545A6}" type="presParOf" srcId="{90561C55-3C6E-4D53-85E1-2C50BCDDA392}" destId="{29FF37D4-604A-1644-AF68-C0F482FB1FC2}" srcOrd="2" destOrd="0" presId="urn:microsoft.com/office/officeart/2008/layout/VerticalCurvedList"/>
    <dgm:cxn modelId="{023551CA-D352-3C45-99D2-7B9B1C467C8F}" type="presParOf" srcId="{29FF37D4-604A-1644-AF68-C0F482FB1FC2}" destId="{D9E42149-40B0-144D-94E5-6053F6E31D21}"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406727" y="-834621"/>
          <a:ext cx="6490300" cy="6490300"/>
        </a:xfrm>
        <a:prstGeom prst="blockArc">
          <a:avLst>
            <a:gd name="adj1" fmla="val 18900000"/>
            <a:gd name="adj2" fmla="val 2700000"/>
            <a:gd name="adj3" fmla="val 333"/>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2B227B-AC34-6F43-8841-78C81AD3341C}">
      <dsp:nvSpPr>
        <dsp:cNvPr id="0" name=""/>
        <dsp:cNvSpPr/>
      </dsp:nvSpPr>
      <dsp:spPr>
        <a:xfrm>
          <a:off x="785801" y="58941"/>
          <a:ext cx="6338934" cy="476211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13357" tIns="35560" rIns="35560" bIns="35560" numCol="1" spcCol="1270" anchor="ctr" anchorCtr="0">
          <a:noAutofit/>
        </a:bodyPr>
        <a:lstStyle/>
        <a:p>
          <a:pPr marL="0" lvl="0" indent="0" algn="l" defTabSz="622300">
            <a:lnSpc>
              <a:spcPct val="90000"/>
            </a:lnSpc>
            <a:spcBef>
              <a:spcPct val="0"/>
            </a:spcBef>
            <a:spcAft>
              <a:spcPct val="35000"/>
            </a:spcAft>
            <a:buNone/>
          </a:pPr>
          <a:r>
            <a:rPr lang="en-US" sz="1400" b="1" kern="1200" dirty="0"/>
            <a:t>1. </a:t>
          </a:r>
          <a:r>
            <a:rPr lang="en-US" sz="1400" kern="1200" dirty="0"/>
            <a:t>Patel, B., &amp; Written by Bhaval PatelBhaval Patel is a Director (Operations) at Space-O Technologies. He has 20+ years of experience helping startups and enterprises with custom software solutions to drive maximum results. Under his leadership. (2023, May 9). </a:t>
          </a:r>
          <a:r>
            <a:rPr lang="en-US" sz="1400" i="1" kern="1200" dirty="0"/>
            <a:t>6 stages of Agile Software Development Process: Visual Guide</a:t>
          </a:r>
          <a:r>
            <a:rPr lang="en-US" sz="1400" kern="1200" dirty="0"/>
            <a:t>. Homepage. https://www.spaceotechnologies.com/blog/software-development-process/ </a:t>
          </a:r>
        </a:p>
        <a:p>
          <a:pPr marL="0" lvl="0" indent="0" algn="l" defTabSz="622300">
            <a:lnSpc>
              <a:spcPct val="90000"/>
            </a:lnSpc>
            <a:spcBef>
              <a:spcPct val="0"/>
            </a:spcBef>
            <a:spcAft>
              <a:spcPct val="35000"/>
            </a:spcAft>
            <a:buNone/>
          </a:pPr>
          <a:endParaRPr lang="en-US" sz="1400" kern="1200" dirty="0"/>
        </a:p>
        <a:p>
          <a:pPr marL="0" lvl="0" indent="0" algn="l" defTabSz="622300">
            <a:lnSpc>
              <a:spcPct val="90000"/>
            </a:lnSpc>
            <a:spcBef>
              <a:spcPct val="0"/>
            </a:spcBef>
            <a:spcAft>
              <a:spcPct val="35000"/>
            </a:spcAft>
            <a:buNone/>
          </a:pPr>
          <a:r>
            <a:rPr lang="en-US" sz="1400" b="1" kern="1200" dirty="0"/>
            <a:t>2. </a:t>
          </a:r>
          <a:r>
            <a:rPr lang="en-US" sz="1400" kern="1200" dirty="0"/>
            <a:t>Tyagi, N. (n.d.). </a:t>
          </a:r>
          <a:r>
            <a:rPr lang="en-US" sz="1400" i="1" kern="1200" dirty="0"/>
            <a:t>What is Agile Software Development?: Agile Software Development Life cycle</a:t>
          </a:r>
          <a:r>
            <a:rPr lang="en-US" sz="1400" kern="1200" dirty="0"/>
            <a:t>. What is Agile Software Development? | Agile Software Development Life Cycle. https://</a:t>
          </a:r>
          <a:r>
            <a:rPr lang="en-US" sz="1400" kern="1200" dirty="0" err="1"/>
            <a:t>www.analyticssteps.com</a:t>
          </a:r>
          <a:r>
            <a:rPr lang="en-US" sz="1400" kern="1200" dirty="0"/>
            <a:t>/blogs/what-agile-software-development </a:t>
          </a:r>
        </a:p>
        <a:p>
          <a:pPr marL="0" lvl="0" indent="0" algn="l" defTabSz="622300">
            <a:lnSpc>
              <a:spcPct val="90000"/>
            </a:lnSpc>
            <a:spcBef>
              <a:spcPct val="0"/>
            </a:spcBef>
            <a:spcAft>
              <a:spcPct val="35000"/>
            </a:spcAft>
            <a:buNone/>
          </a:pPr>
          <a:endParaRPr lang="en-US" sz="1400" kern="1200" dirty="0"/>
        </a:p>
        <a:p>
          <a:pPr marL="0" lvl="0" indent="0" algn="l" defTabSz="622300">
            <a:lnSpc>
              <a:spcPct val="90000"/>
            </a:lnSpc>
            <a:spcBef>
              <a:spcPct val="0"/>
            </a:spcBef>
            <a:spcAft>
              <a:spcPct val="35000"/>
            </a:spcAft>
            <a:buNone/>
          </a:pPr>
          <a:r>
            <a:rPr lang="en-US" sz="1400" b="1" i="0" kern="1200" dirty="0"/>
            <a:t>3. </a:t>
          </a:r>
          <a:r>
            <a:rPr lang="en-US" sz="1400" i="1" kern="1200" dirty="0"/>
            <a:t>Benefits of Agile Change Management</a:t>
          </a:r>
          <a:r>
            <a:rPr lang="en-US" sz="1400" kern="1200" dirty="0"/>
            <a:t>. </a:t>
          </a:r>
          <a:r>
            <a:rPr lang="en-US" sz="1400" kern="1200" dirty="0" err="1"/>
            <a:t>CrossCountry</a:t>
          </a:r>
          <a:r>
            <a:rPr lang="en-US" sz="1400" kern="1200" dirty="0"/>
            <a:t> Consulting. (2023, February 7). https://</a:t>
          </a:r>
          <a:r>
            <a:rPr lang="en-US" sz="1400" kern="1200" dirty="0" err="1"/>
            <a:t>www.crosscountry-consulting.com</a:t>
          </a:r>
          <a:r>
            <a:rPr lang="en-US" sz="1400" kern="1200" dirty="0"/>
            <a:t>/insights/blog/benefits-of-agile-change-management/ </a:t>
          </a:r>
        </a:p>
        <a:p>
          <a:pPr marL="0" lvl="0" indent="0" algn="l" defTabSz="622300">
            <a:lnSpc>
              <a:spcPct val="90000"/>
            </a:lnSpc>
            <a:spcBef>
              <a:spcPct val="0"/>
            </a:spcBef>
            <a:spcAft>
              <a:spcPct val="35000"/>
            </a:spcAft>
            <a:buNone/>
          </a:pPr>
          <a:endParaRPr lang="en-US" sz="1400" kern="1200" dirty="0"/>
        </a:p>
      </dsp:txBody>
      <dsp:txXfrm>
        <a:off x="785801" y="58941"/>
        <a:ext cx="6338934" cy="4762115"/>
      </dsp:txXfrm>
    </dsp:sp>
    <dsp:sp modelId="{D9E42149-40B0-144D-94E5-6053F6E31D21}">
      <dsp:nvSpPr>
        <dsp:cNvPr id="0" name=""/>
        <dsp:cNvSpPr/>
      </dsp:nvSpPr>
      <dsp:spPr>
        <a:xfrm flipH="1">
          <a:off x="0" y="0"/>
          <a:ext cx="52816" cy="4762104"/>
        </a:xfrm>
        <a:prstGeom prst="rect">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8/13/23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8/13/23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3505115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8/13/23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8/13/23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8/13/23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8/13/23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8/13/23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8/13/23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324102"/>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Agile Presentation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4"/>
            <a:ext cx="10993546" cy="933556"/>
          </a:xfrm>
        </p:spPr>
        <p:txBody>
          <a:bodyPr anchor="t">
            <a:normAutofit fontScale="32500" lnSpcReduction="20000"/>
          </a:bodyPr>
          <a:lstStyle/>
          <a:p>
            <a:r>
              <a:rPr lang="en-US" sz="4500" dirty="0">
                <a:solidFill>
                  <a:srgbClr val="7CEBFF"/>
                </a:solidFill>
              </a:rPr>
              <a:t>Wasan Alabed</a:t>
            </a:r>
          </a:p>
          <a:p>
            <a:r>
              <a:rPr lang="en-US" sz="4500" dirty="0">
                <a:solidFill>
                  <a:srgbClr val="7CEBFF"/>
                </a:solidFill>
              </a:rPr>
              <a:t>CS250 Software Development Lifecycles</a:t>
            </a:r>
          </a:p>
          <a:p>
            <a:br>
              <a:rPr lang="en-US" dirty="0">
                <a:solidFill>
                  <a:srgbClr val="7CEBFF"/>
                </a:solidFill>
              </a:rPr>
            </a:br>
            <a:endParaRPr lang="en-US" dirty="0">
              <a:solidFill>
                <a:srgbClr val="7CEBFF"/>
              </a:solidFill>
            </a:endParaRPr>
          </a:p>
          <a:p>
            <a:endParaRPr lang="en-US" dirty="0">
              <a:solidFill>
                <a:srgbClr val="7CEBFF"/>
              </a:solidFill>
            </a:endParaRPr>
          </a:p>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2" y="702156"/>
            <a:ext cx="11029616" cy="1013800"/>
          </a:xfrm>
        </p:spPr>
        <p:txBody>
          <a:bodyPr anchor="b">
            <a:normAutofit/>
          </a:bodyPr>
          <a:lstStyle/>
          <a:p>
            <a:r>
              <a:rPr lang="en-US" dirty="0"/>
              <a:t>Agile  Software Development Cycle</a:t>
            </a:r>
          </a:p>
        </p:txBody>
      </p:sp>
      <p:pic>
        <p:nvPicPr>
          <p:cNvPr id="10" name="Content Placeholder 9" descr="A diagram of software development cycle&#10;&#10;Description automatically generated">
            <a:extLst>
              <a:ext uri="{FF2B5EF4-FFF2-40B4-BE49-F238E27FC236}">
                <a16:creationId xmlns:a16="http://schemas.microsoft.com/office/drawing/2014/main" id="{2BB1DB43-9560-31A3-246E-39A55F3F706F}"/>
              </a:ext>
            </a:extLst>
          </p:cNvPr>
          <p:cNvPicPr>
            <a:picLocks noGrp="1" noChangeAspect="1"/>
          </p:cNvPicPr>
          <p:nvPr>
            <p:ph idx="1"/>
          </p:nvPr>
        </p:nvPicPr>
        <p:blipFill rotWithShape="1">
          <a:blip r:embed="rId2"/>
          <a:srcRect l="739" t="8796" r="1597" b="7829"/>
          <a:stretch/>
        </p:blipFill>
        <p:spPr>
          <a:xfrm>
            <a:off x="1468489" y="2363371"/>
            <a:ext cx="9749813" cy="3995225"/>
          </a:xfrm>
          <a:noFill/>
        </p:spPr>
      </p:pic>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005840"/>
            <a:ext cx="3081576" cy="996580"/>
          </a:xfrm>
        </p:spPr>
        <p:txBody>
          <a:bodyPr anchor="t">
            <a:normAutofit/>
          </a:bodyPr>
          <a:lstStyle/>
          <a:p>
            <a:r>
              <a:rPr lang="en-US" dirty="0">
                <a:solidFill>
                  <a:srgbClr val="FFFFFF"/>
                </a:solidFill>
              </a:rPr>
              <a:t>Scrum Team </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1842868"/>
            <a:ext cx="3081576" cy="4291234"/>
          </a:xfrm>
        </p:spPr>
        <p:txBody>
          <a:bodyPr>
            <a:normAutofit fontScale="92500" lnSpcReduction="10000"/>
          </a:bodyPr>
          <a:lstStyle/>
          <a:p>
            <a:pPr>
              <a:spcBef>
                <a:spcPts val="0"/>
              </a:spcBef>
              <a:spcAft>
                <a:spcPts val="0"/>
              </a:spcAft>
            </a:pPr>
            <a:r>
              <a:rPr lang="en-US" b="1" dirty="0">
                <a:solidFill>
                  <a:schemeClr val="bg2"/>
                </a:solidFill>
              </a:rPr>
              <a:t>The Scrum Master: </a:t>
            </a:r>
            <a:r>
              <a:rPr lang="en-US" dirty="0">
                <a:solidFill>
                  <a:schemeClr val="bg2"/>
                </a:solidFill>
              </a:rPr>
              <a:t>makes sure the Scrum team follows its values and works well together. </a:t>
            </a:r>
          </a:p>
          <a:p>
            <a:pPr>
              <a:spcBef>
                <a:spcPts val="0"/>
              </a:spcBef>
              <a:spcAft>
                <a:spcPts val="0"/>
              </a:spcAft>
            </a:pPr>
            <a:endParaRPr lang="en-US" dirty="0">
              <a:solidFill>
                <a:schemeClr val="bg2"/>
              </a:solidFill>
            </a:endParaRPr>
          </a:p>
          <a:p>
            <a:pPr>
              <a:spcBef>
                <a:spcPts val="0"/>
              </a:spcBef>
              <a:spcAft>
                <a:spcPts val="0"/>
              </a:spcAft>
            </a:pPr>
            <a:r>
              <a:rPr lang="en-US" b="1" dirty="0">
                <a:solidFill>
                  <a:schemeClr val="bg2"/>
                </a:solidFill>
              </a:rPr>
              <a:t>The product owner </a:t>
            </a:r>
            <a:r>
              <a:rPr lang="en-US" dirty="0">
                <a:solidFill>
                  <a:schemeClr val="bg2"/>
                </a:solidFill>
              </a:rPr>
              <a:t>is responsible for communicating user needs to the development team, using user input to create a product backlog of important requirements.</a:t>
            </a:r>
          </a:p>
          <a:p>
            <a:pPr>
              <a:spcBef>
                <a:spcPts val="0"/>
              </a:spcBef>
              <a:spcAft>
                <a:spcPts val="0"/>
              </a:spcAft>
            </a:pPr>
            <a:endParaRPr lang="en-US" b="1" dirty="0">
              <a:solidFill>
                <a:schemeClr val="bg2"/>
              </a:solidFill>
            </a:endParaRPr>
          </a:p>
          <a:p>
            <a:pPr>
              <a:spcBef>
                <a:spcPts val="0"/>
              </a:spcBef>
              <a:spcAft>
                <a:spcPts val="0"/>
              </a:spcAft>
            </a:pPr>
            <a:r>
              <a:rPr lang="en-US" b="1" dirty="0">
                <a:solidFill>
                  <a:schemeClr val="bg2"/>
                </a:solidFill>
              </a:rPr>
              <a:t>The development team </a:t>
            </a:r>
            <a:r>
              <a:rPr lang="en-US" dirty="0">
                <a:solidFill>
                  <a:schemeClr val="bg2"/>
                </a:solidFill>
              </a:rPr>
              <a:t>creates and delivers product additions. They handle the design, development, and testing of these new features.</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backgroundRemoval t="10000" b="90000" l="11006" r="81541"/>
                    </a14:imgEffect>
                  </a14:imgLayer>
                </a14:imgProps>
              </a:ext>
              <a:ext uri="{28A0092B-C50C-407E-A947-70E740481C1C}">
                <a14:useLocalDpi xmlns:a14="http://schemas.microsoft.com/office/drawing/2010/main"/>
              </a:ext>
            </a:extLst>
          </a:blip>
          <a:srcRect l="2189" r="9642" b="1"/>
          <a:stretch/>
        </p:blipFill>
        <p:spPr>
          <a:xfrm>
            <a:off x="302362" y="685525"/>
            <a:ext cx="7498616" cy="5676901"/>
          </a:xfrm>
          <a:prstGeom prst="rect">
            <a:avLst/>
          </a:prstGeom>
        </p:spPr>
      </p:pic>
      <p:sp>
        <p:nvSpPr>
          <p:cNvPr id="8" name="Rounded Rectangle 7">
            <a:extLst>
              <a:ext uri="{FF2B5EF4-FFF2-40B4-BE49-F238E27FC236}">
                <a16:creationId xmlns:a16="http://schemas.microsoft.com/office/drawing/2014/main" id="{E980596D-4BAB-3D07-070F-A65F22A7AF8B}"/>
              </a:ext>
            </a:extLst>
          </p:cNvPr>
          <p:cNvSpPr/>
          <p:nvPr/>
        </p:nvSpPr>
        <p:spPr>
          <a:xfrm>
            <a:off x="1394685" y="970668"/>
            <a:ext cx="1631852" cy="83702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Client</a:t>
            </a:r>
          </a:p>
        </p:txBody>
      </p:sp>
      <p:cxnSp>
        <p:nvCxnSpPr>
          <p:cNvPr id="11" name="Straight Arrow Connector 10">
            <a:extLst>
              <a:ext uri="{FF2B5EF4-FFF2-40B4-BE49-F238E27FC236}">
                <a16:creationId xmlns:a16="http://schemas.microsoft.com/office/drawing/2014/main" id="{F743CA42-2729-581B-D90E-C782A0284AC8}"/>
              </a:ext>
            </a:extLst>
          </p:cNvPr>
          <p:cNvCxnSpPr>
            <a:cxnSpLocks/>
          </p:cNvCxnSpPr>
          <p:nvPr/>
        </p:nvCxnSpPr>
        <p:spPr>
          <a:xfrm>
            <a:off x="3026537" y="1403248"/>
            <a:ext cx="868737"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13" name="Rounded Rectangle 12">
            <a:extLst>
              <a:ext uri="{FF2B5EF4-FFF2-40B4-BE49-F238E27FC236}">
                <a16:creationId xmlns:a16="http://schemas.microsoft.com/office/drawing/2014/main" id="{3FFB6153-FDD7-5E8D-03A8-23D93BDE1917}"/>
              </a:ext>
            </a:extLst>
          </p:cNvPr>
          <p:cNvSpPr/>
          <p:nvPr/>
        </p:nvSpPr>
        <p:spPr>
          <a:xfrm>
            <a:off x="3895274" y="970669"/>
            <a:ext cx="1744394" cy="837029"/>
          </a:xfrm>
          <a:prstGeom prst="roundRect">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Product Owner</a:t>
            </a:r>
          </a:p>
        </p:txBody>
      </p:sp>
      <p:cxnSp>
        <p:nvCxnSpPr>
          <p:cNvPr id="19" name="Straight Arrow Connector 18">
            <a:extLst>
              <a:ext uri="{FF2B5EF4-FFF2-40B4-BE49-F238E27FC236}">
                <a16:creationId xmlns:a16="http://schemas.microsoft.com/office/drawing/2014/main" id="{643FD5E6-3FFB-9430-03D9-49EB7A171B99}"/>
              </a:ext>
            </a:extLst>
          </p:cNvPr>
          <p:cNvCxnSpPr/>
          <p:nvPr/>
        </p:nvCxnSpPr>
        <p:spPr>
          <a:xfrm>
            <a:off x="4767471" y="1842868"/>
            <a:ext cx="0" cy="1012874"/>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20" name="Rounded Rectangle 19">
            <a:extLst>
              <a:ext uri="{FF2B5EF4-FFF2-40B4-BE49-F238E27FC236}">
                <a16:creationId xmlns:a16="http://schemas.microsoft.com/office/drawing/2014/main" id="{EAAF8C30-C039-4101-7888-7139A9670917}"/>
              </a:ext>
            </a:extLst>
          </p:cNvPr>
          <p:cNvSpPr/>
          <p:nvPr/>
        </p:nvSpPr>
        <p:spPr>
          <a:xfrm>
            <a:off x="3277657" y="2737931"/>
            <a:ext cx="1841391" cy="995271"/>
          </a:xfrm>
          <a:prstGeom prst="roundRect">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Scrum Master</a:t>
            </a:r>
          </a:p>
        </p:txBody>
      </p:sp>
      <p:sp>
        <p:nvSpPr>
          <p:cNvPr id="24" name="Rounded Rectangle 23">
            <a:extLst>
              <a:ext uri="{FF2B5EF4-FFF2-40B4-BE49-F238E27FC236}">
                <a16:creationId xmlns:a16="http://schemas.microsoft.com/office/drawing/2014/main" id="{28BD8171-66F7-3C72-4682-FFB904C83231}"/>
              </a:ext>
            </a:extLst>
          </p:cNvPr>
          <p:cNvSpPr/>
          <p:nvPr/>
        </p:nvSpPr>
        <p:spPr>
          <a:xfrm>
            <a:off x="6020033" y="4150107"/>
            <a:ext cx="1575582" cy="1019612"/>
          </a:xfrm>
          <a:prstGeom prst="roundRect">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Tester</a:t>
            </a:r>
          </a:p>
        </p:txBody>
      </p:sp>
      <p:sp>
        <p:nvSpPr>
          <p:cNvPr id="25" name="Rounded Rectangle 24">
            <a:extLst>
              <a:ext uri="{FF2B5EF4-FFF2-40B4-BE49-F238E27FC236}">
                <a16:creationId xmlns:a16="http://schemas.microsoft.com/office/drawing/2014/main" id="{DED7CB6F-82C0-BE9A-76C4-5B5450C7C01E}"/>
              </a:ext>
            </a:extLst>
          </p:cNvPr>
          <p:cNvSpPr/>
          <p:nvPr/>
        </p:nvSpPr>
        <p:spPr>
          <a:xfrm>
            <a:off x="1744394" y="4311574"/>
            <a:ext cx="1674055" cy="1019612"/>
          </a:xfrm>
          <a:prstGeom prst="roundRect">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Developer</a:t>
            </a:r>
          </a:p>
        </p:txBody>
      </p:sp>
      <p:cxnSp>
        <p:nvCxnSpPr>
          <p:cNvPr id="27" name="Straight Arrow Connector 26">
            <a:extLst>
              <a:ext uri="{FF2B5EF4-FFF2-40B4-BE49-F238E27FC236}">
                <a16:creationId xmlns:a16="http://schemas.microsoft.com/office/drawing/2014/main" id="{43C31426-3851-CEA2-34E8-4DF326099F3F}"/>
              </a:ext>
            </a:extLst>
          </p:cNvPr>
          <p:cNvCxnSpPr>
            <a:cxnSpLocks/>
            <a:endCxn id="24" idx="1"/>
          </p:cNvCxnSpPr>
          <p:nvPr/>
        </p:nvCxnSpPr>
        <p:spPr>
          <a:xfrm>
            <a:off x="3418449" y="4659913"/>
            <a:ext cx="2601584"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3" name="Elbow Connector 32">
            <a:extLst>
              <a:ext uri="{FF2B5EF4-FFF2-40B4-BE49-F238E27FC236}">
                <a16:creationId xmlns:a16="http://schemas.microsoft.com/office/drawing/2014/main" id="{83739097-957E-7A8F-5EFC-091BD8C7EC6F}"/>
              </a:ext>
            </a:extLst>
          </p:cNvPr>
          <p:cNvCxnSpPr>
            <a:cxnSpLocks/>
            <a:stCxn id="20" idx="1"/>
            <a:endCxn id="25" idx="0"/>
          </p:cNvCxnSpPr>
          <p:nvPr/>
        </p:nvCxnSpPr>
        <p:spPr>
          <a:xfrm rot="10800000" flipV="1">
            <a:off x="2581423" y="3235566"/>
            <a:ext cx="696235" cy="107600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Elbow Connector 37">
            <a:extLst>
              <a:ext uri="{FF2B5EF4-FFF2-40B4-BE49-F238E27FC236}">
                <a16:creationId xmlns:a16="http://schemas.microsoft.com/office/drawing/2014/main" id="{A953034B-9FD9-A8CA-056A-2FB10F0F6D0B}"/>
              </a:ext>
            </a:extLst>
          </p:cNvPr>
          <p:cNvCxnSpPr>
            <a:cxnSpLocks/>
            <a:endCxn id="24" idx="0"/>
          </p:cNvCxnSpPr>
          <p:nvPr/>
        </p:nvCxnSpPr>
        <p:spPr>
          <a:xfrm>
            <a:off x="5119048" y="3286416"/>
            <a:ext cx="1688776" cy="863691"/>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1" name="Elbow Connector 50">
            <a:extLst>
              <a:ext uri="{FF2B5EF4-FFF2-40B4-BE49-F238E27FC236}">
                <a16:creationId xmlns:a16="http://schemas.microsoft.com/office/drawing/2014/main" id="{34E9D794-D263-4732-1DAD-D00393E3B1C6}"/>
              </a:ext>
            </a:extLst>
          </p:cNvPr>
          <p:cNvCxnSpPr>
            <a:cxnSpLocks/>
          </p:cNvCxnSpPr>
          <p:nvPr/>
        </p:nvCxnSpPr>
        <p:spPr>
          <a:xfrm rot="16200000" flipH="1">
            <a:off x="2671366" y="1811048"/>
            <a:ext cx="895063" cy="888361"/>
          </a:xfrm>
          <a:prstGeom prst="bentConnector3">
            <a:avLst>
              <a:gd name="adj1" fmla="val 5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0134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BEEB-CC97-F815-603A-100A5582053E}"/>
              </a:ext>
            </a:extLst>
          </p:cNvPr>
          <p:cNvSpPr>
            <a:spLocks noGrp="1"/>
          </p:cNvSpPr>
          <p:nvPr>
            <p:ph type="title"/>
          </p:nvPr>
        </p:nvSpPr>
        <p:spPr/>
        <p:txBody>
          <a:bodyPr/>
          <a:lstStyle/>
          <a:p>
            <a:r>
              <a:rPr lang="en-US" dirty="0"/>
              <a:t>Software Development Life Cycle phases</a:t>
            </a:r>
            <a:br>
              <a:rPr lang="en-US" dirty="0"/>
            </a:br>
            <a:endParaRPr lang="en-US" dirty="0"/>
          </a:p>
        </p:txBody>
      </p:sp>
      <p:sp>
        <p:nvSpPr>
          <p:cNvPr id="3" name="Content Placeholder 2">
            <a:extLst>
              <a:ext uri="{FF2B5EF4-FFF2-40B4-BE49-F238E27FC236}">
                <a16:creationId xmlns:a16="http://schemas.microsoft.com/office/drawing/2014/main" id="{80877896-1C9F-77CB-E85C-C94FDF922E5D}"/>
              </a:ext>
            </a:extLst>
          </p:cNvPr>
          <p:cNvSpPr>
            <a:spLocks noGrp="1"/>
          </p:cNvSpPr>
          <p:nvPr>
            <p:ph sz="half" idx="1"/>
          </p:nvPr>
        </p:nvSpPr>
        <p:spPr>
          <a:xfrm>
            <a:off x="581193" y="2067951"/>
            <a:ext cx="8225182" cy="4790049"/>
          </a:xfrm>
        </p:spPr>
        <p:txBody>
          <a:bodyPr>
            <a:normAutofit fontScale="92500" lnSpcReduction="10000"/>
          </a:bodyPr>
          <a:lstStyle/>
          <a:p>
            <a:pPr algn="l" fontAlgn="base">
              <a:buFont typeface="+mj-lt"/>
              <a:buAutoNum type="arabicPeriod"/>
            </a:pPr>
            <a:r>
              <a:rPr lang="en-US" b="1" i="0" dirty="0">
                <a:solidFill>
                  <a:srgbClr val="000000"/>
                </a:solidFill>
                <a:effectLst/>
                <a:latin typeface="poppins" panose="020B0604020202020204" pitchFamily="34" charset="0"/>
              </a:rPr>
              <a:t>Requirement analysis and resource planning: </a:t>
            </a:r>
            <a:r>
              <a:rPr lang="en-US" b="0" i="0" dirty="0">
                <a:solidFill>
                  <a:srgbClr val="000000"/>
                </a:solidFill>
                <a:effectLst/>
                <a:latin typeface="poppins" panose="020B0604020202020204" pitchFamily="34" charset="0"/>
              </a:rPr>
              <a:t>To plan software development, align it with goals, analyze tasks, allocate resources, and create a justifiable budget.</a:t>
            </a:r>
          </a:p>
          <a:p>
            <a:pPr algn="l" fontAlgn="base">
              <a:buFont typeface="+mj-lt"/>
              <a:buAutoNum type="arabicPeriod"/>
            </a:pPr>
            <a:r>
              <a:rPr lang="en-US" b="1" i="0" dirty="0">
                <a:solidFill>
                  <a:srgbClr val="000000"/>
                </a:solidFill>
                <a:effectLst/>
                <a:latin typeface="poppins" panose="020B0604020202020204" pitchFamily="34" charset="0"/>
              </a:rPr>
              <a:t>Design and prototype to define the complete workflow</a:t>
            </a:r>
            <a:r>
              <a:rPr lang="en-US" b="0" i="0" dirty="0">
                <a:solidFill>
                  <a:srgbClr val="000000"/>
                </a:solidFill>
                <a:effectLst/>
                <a:latin typeface="poppins" panose="020B0604020202020204" pitchFamily="34" charset="0"/>
              </a:rPr>
              <a:t>: Define the software workflow, guide designers, and address issues early to save time and resources.</a:t>
            </a:r>
          </a:p>
          <a:p>
            <a:pPr algn="l" fontAlgn="base">
              <a:buFont typeface="+mj-lt"/>
              <a:buAutoNum type="arabicPeriod"/>
            </a:pPr>
            <a:r>
              <a:rPr lang="en-US" b="1" i="0" dirty="0">
                <a:solidFill>
                  <a:srgbClr val="000000"/>
                </a:solidFill>
                <a:effectLst/>
                <a:latin typeface="poppins" panose="020B0604020202020204" pitchFamily="34" charset="0"/>
              </a:rPr>
              <a:t>Software development: </a:t>
            </a:r>
            <a:r>
              <a:rPr lang="en-US" b="0" i="0" dirty="0">
                <a:solidFill>
                  <a:srgbClr val="000000"/>
                </a:solidFill>
                <a:effectLst/>
                <a:latin typeface="poppins" panose="020B0604020202020204" pitchFamily="34" charset="0"/>
              </a:rPr>
              <a:t>Understanding requirements and design is crucial before coding software. Our skilled team knows how to develop products that meet project-specific requirements.</a:t>
            </a:r>
          </a:p>
          <a:p>
            <a:pPr algn="l" fontAlgn="base">
              <a:buFont typeface="+mj-lt"/>
              <a:buAutoNum type="arabicPeriod"/>
            </a:pPr>
            <a:r>
              <a:rPr lang="en-US" b="1" i="0" dirty="0">
                <a:solidFill>
                  <a:srgbClr val="000000"/>
                </a:solidFill>
                <a:effectLst/>
                <a:latin typeface="poppins" panose="020B0604020202020204" pitchFamily="34" charset="0"/>
              </a:rPr>
              <a:t>Software testing: </a:t>
            </a:r>
            <a:r>
              <a:rPr lang="en-US" b="0" i="0" dirty="0">
                <a:solidFill>
                  <a:srgbClr val="000000"/>
                </a:solidFill>
                <a:effectLst/>
                <a:latin typeface="poppins" panose="020B0604020202020204" pitchFamily="34" charset="0"/>
              </a:rPr>
              <a:t>Our team responsible for quality assurance tests software to find and fix any issues that may affect its performance, ease of use, and reliability.</a:t>
            </a:r>
          </a:p>
          <a:p>
            <a:pPr algn="l" fontAlgn="base">
              <a:buFont typeface="+mj-lt"/>
              <a:buAutoNum type="arabicPeriod"/>
            </a:pPr>
            <a:r>
              <a:rPr lang="en-US" b="1" i="0" dirty="0">
                <a:solidFill>
                  <a:srgbClr val="000000"/>
                </a:solidFill>
                <a:effectLst/>
                <a:latin typeface="poppins" panose="020B0604020202020204" pitchFamily="34" charset="0"/>
              </a:rPr>
              <a:t>Software deployment: </a:t>
            </a:r>
            <a:r>
              <a:rPr lang="en-US" i="0" dirty="0">
                <a:solidFill>
                  <a:srgbClr val="000000"/>
                </a:solidFill>
                <a:effectLst/>
                <a:latin typeface="poppins" panose="020B0604020202020204" pitchFamily="34" charset="0"/>
              </a:rPr>
              <a:t>Software is deployed once it's been coded, tested, and approved for functionality and stability</a:t>
            </a:r>
          </a:p>
          <a:p>
            <a:pPr algn="l" fontAlgn="base">
              <a:buFont typeface="+mj-lt"/>
              <a:buAutoNum type="arabicPeriod"/>
            </a:pPr>
            <a:r>
              <a:rPr lang="en-US" b="1" i="0" dirty="0">
                <a:solidFill>
                  <a:srgbClr val="000000"/>
                </a:solidFill>
                <a:effectLst/>
                <a:latin typeface="poppins" panose="020B0604020202020204" pitchFamily="34" charset="0"/>
              </a:rPr>
              <a:t>Maintaining and updating software: </a:t>
            </a:r>
            <a:r>
              <a:rPr lang="en-US" b="0" i="0" dirty="0">
                <a:solidFill>
                  <a:srgbClr val="000000"/>
                </a:solidFill>
                <a:effectLst/>
                <a:latin typeface="poppins" panose="020B0604020202020204" pitchFamily="34" charset="0"/>
              </a:rPr>
              <a:t>Software development is ongoing and requires regular monitoring and updates to keep up with technology and user needs.</a:t>
            </a:r>
          </a:p>
          <a:p>
            <a:pPr marL="0" indent="0">
              <a:buNone/>
            </a:pPr>
            <a:endParaRPr lang="en-US" dirty="0"/>
          </a:p>
        </p:txBody>
      </p:sp>
      <p:pic>
        <p:nvPicPr>
          <p:cNvPr id="6" name="Content Placeholder 5" descr="A diagram of software development&#10;&#10;Description automatically generated">
            <a:extLst>
              <a:ext uri="{FF2B5EF4-FFF2-40B4-BE49-F238E27FC236}">
                <a16:creationId xmlns:a16="http://schemas.microsoft.com/office/drawing/2014/main" id="{2B2F31BF-43A8-A635-3FFD-A3015A13ED67}"/>
              </a:ext>
            </a:extLst>
          </p:cNvPr>
          <p:cNvPicPr>
            <a:picLocks noGrp="1" noChangeAspect="1"/>
          </p:cNvPicPr>
          <p:nvPr>
            <p:ph sz="half" idx="2"/>
          </p:nvPr>
        </p:nvPicPr>
        <p:blipFill rotWithShape="1">
          <a:blip r:embed="rId2"/>
          <a:srcRect l="39693" r="11802" b="7965"/>
          <a:stretch/>
        </p:blipFill>
        <p:spPr>
          <a:xfrm>
            <a:off x="9059594" y="2228003"/>
            <a:ext cx="2715064" cy="4048331"/>
          </a:xfrm>
        </p:spPr>
      </p:pic>
    </p:spTree>
    <p:extLst>
      <p:ext uri="{BB962C8B-B14F-4D97-AF65-F5344CB8AC3E}">
        <p14:creationId xmlns:p14="http://schemas.microsoft.com/office/powerpoint/2010/main" val="1644892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software development process&#10;&#10;Description automatically generated">
            <a:extLst>
              <a:ext uri="{FF2B5EF4-FFF2-40B4-BE49-F238E27FC236}">
                <a16:creationId xmlns:a16="http://schemas.microsoft.com/office/drawing/2014/main" id="{AC1DD413-2312-D09B-351A-22C51E524893}"/>
              </a:ext>
            </a:extLst>
          </p:cNvPr>
          <p:cNvPicPr>
            <a:picLocks noChangeAspect="1"/>
          </p:cNvPicPr>
          <p:nvPr/>
        </p:nvPicPr>
        <p:blipFill>
          <a:blip r:embed="rId2"/>
          <a:stretch>
            <a:fillRect/>
          </a:stretch>
        </p:blipFill>
        <p:spPr>
          <a:xfrm>
            <a:off x="808756" y="548640"/>
            <a:ext cx="10574488" cy="2980605"/>
          </a:xfrm>
          <a:prstGeom prst="rect">
            <a:avLst/>
          </a:prstGeom>
        </p:spPr>
      </p:pic>
      <p:sp>
        <p:nvSpPr>
          <p:cNvPr id="8" name="TextBox 7">
            <a:extLst>
              <a:ext uri="{FF2B5EF4-FFF2-40B4-BE49-F238E27FC236}">
                <a16:creationId xmlns:a16="http://schemas.microsoft.com/office/drawing/2014/main" id="{EBD86B76-9963-BD23-9E9D-46886B5568E3}"/>
              </a:ext>
            </a:extLst>
          </p:cNvPr>
          <p:cNvSpPr txBox="1"/>
          <p:nvPr/>
        </p:nvSpPr>
        <p:spPr>
          <a:xfrm>
            <a:off x="581192" y="3848036"/>
            <a:ext cx="5059954" cy="2308324"/>
          </a:xfrm>
          <a:prstGeom prst="rect">
            <a:avLst/>
          </a:prstGeom>
          <a:noFill/>
        </p:spPr>
        <p:txBody>
          <a:bodyPr wrap="square">
            <a:spAutoFit/>
          </a:bodyPr>
          <a:lstStyle/>
          <a:p>
            <a:r>
              <a:rPr lang="en-US" dirty="0">
                <a:solidFill>
                  <a:schemeClr val="bg1"/>
                </a:solidFill>
              </a:rPr>
              <a:t>The waterfall model is a process where software development stages are done one after the other, with some testing and feedback in between. But because it's inflexible, big companies and government agencies need a lot of documentation on what's needed and what's involved before starting a project. Once development starts, there's not much room for changes</a:t>
            </a:r>
            <a:r>
              <a:rPr lang="en-US" dirty="0"/>
              <a:t>.</a:t>
            </a:r>
          </a:p>
        </p:txBody>
      </p:sp>
      <p:sp>
        <p:nvSpPr>
          <p:cNvPr id="10" name="TextBox 9">
            <a:extLst>
              <a:ext uri="{FF2B5EF4-FFF2-40B4-BE49-F238E27FC236}">
                <a16:creationId xmlns:a16="http://schemas.microsoft.com/office/drawing/2014/main" id="{1020E21C-5564-4968-C0CB-91D76BA52B49}"/>
              </a:ext>
            </a:extLst>
          </p:cNvPr>
          <p:cNvSpPr txBox="1"/>
          <p:nvPr/>
        </p:nvSpPr>
        <p:spPr>
          <a:xfrm>
            <a:off x="5848643" y="3571037"/>
            <a:ext cx="5762165" cy="2585323"/>
          </a:xfrm>
          <a:prstGeom prst="rect">
            <a:avLst/>
          </a:prstGeom>
          <a:noFill/>
        </p:spPr>
        <p:txBody>
          <a:bodyPr wrap="square">
            <a:spAutoFit/>
          </a:bodyPr>
          <a:lstStyle/>
          <a:p>
            <a:r>
              <a:rPr lang="en-US" b="0" i="0" dirty="0">
                <a:solidFill>
                  <a:schemeClr val="bg1"/>
                </a:solidFill>
                <a:effectLst/>
                <a:latin typeface="Inter"/>
              </a:rPr>
              <a:t>When it comes to agile development, taking an incremental approach can help you make progress without needing a complete list of requirements right from the start. It's possible to explore and develop features as you go along, taking user feedback into account to guide your decision-making. By using a flexible and iterative approach like Scrum or Agile Modeling, you can involve users throughout the development process to ensure that you're meeting their needs and making continuous improvements.</a:t>
            </a:r>
            <a:endParaRPr lang="en-US" dirty="0">
              <a:solidFill>
                <a:schemeClr val="bg1"/>
              </a:solidFill>
            </a:endParaRPr>
          </a:p>
        </p:txBody>
      </p:sp>
    </p:spTree>
    <p:extLst>
      <p:ext uri="{BB962C8B-B14F-4D97-AF65-F5344CB8AC3E}">
        <p14:creationId xmlns:p14="http://schemas.microsoft.com/office/powerpoint/2010/main" val="1612683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143F-89F3-550E-5522-9140D6A0B52F}"/>
              </a:ext>
            </a:extLst>
          </p:cNvPr>
          <p:cNvSpPr>
            <a:spLocks noGrp="1"/>
          </p:cNvSpPr>
          <p:nvPr>
            <p:ph type="title"/>
          </p:nvPr>
        </p:nvSpPr>
        <p:spPr/>
        <p:txBody>
          <a:bodyPr anchor="ctr"/>
          <a:lstStyle/>
          <a:p>
            <a:r>
              <a:rPr lang="en-US" dirty="0"/>
              <a:t>an  agile  approach Factors</a:t>
            </a:r>
          </a:p>
        </p:txBody>
      </p:sp>
      <p:sp>
        <p:nvSpPr>
          <p:cNvPr id="4" name="TextBox 3">
            <a:extLst>
              <a:ext uri="{FF2B5EF4-FFF2-40B4-BE49-F238E27FC236}">
                <a16:creationId xmlns:a16="http://schemas.microsoft.com/office/drawing/2014/main" id="{A2A3AE7C-FD7F-645E-8BB6-45CE8675977C}"/>
              </a:ext>
            </a:extLst>
          </p:cNvPr>
          <p:cNvSpPr txBox="1"/>
          <p:nvPr/>
        </p:nvSpPr>
        <p:spPr>
          <a:xfrm>
            <a:off x="575894" y="2106593"/>
            <a:ext cx="11029616" cy="3539430"/>
          </a:xfrm>
          <a:prstGeom prst="rect">
            <a:avLst/>
          </a:prstGeom>
          <a:noFill/>
        </p:spPr>
        <p:txBody>
          <a:bodyPr wrap="square">
            <a:spAutoFit/>
          </a:bodyPr>
          <a:lstStyle/>
          <a:p>
            <a:r>
              <a:rPr lang="en-US" sz="2800" b="0" i="0" dirty="0">
                <a:solidFill>
                  <a:srgbClr val="211634"/>
                </a:solidFill>
                <a:effectLst/>
                <a:latin typeface="Google Sans"/>
              </a:rPr>
              <a:t>The SNHU Travel project can benefit from using an agile approach. This approach allows for quick adjustments to changing requirements and helps teams stay flexible and adapt accordingly. Involving stakeholders in the agile approach and getting feedback from them can lead to a successful outcome. With its focus on delivering a high-quality travel experience for users, an agile approach can help teams stay focused on the big picture and make smart decisions that drive the project forward. Overall, choosing an agile approach can ensure the success of the SNHU Travel project.</a:t>
            </a:r>
            <a:endParaRPr lang="en-US" sz="2800" dirty="0"/>
          </a:p>
        </p:txBody>
      </p:sp>
    </p:spTree>
    <p:extLst>
      <p:ext uri="{BB962C8B-B14F-4D97-AF65-F5344CB8AC3E}">
        <p14:creationId xmlns:p14="http://schemas.microsoft.com/office/powerpoint/2010/main" val="211566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353202"/>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34588" y="548640"/>
            <a:ext cx="7213600" cy="1121871"/>
          </a:xfrm>
        </p:spPr>
        <p:txBody>
          <a:bodyPr anchor="ctr">
            <a:normAutofit/>
          </a:bodyPr>
          <a:lstStyle/>
          <a:p>
            <a:pPr algn="ctr"/>
            <a:r>
              <a:rPr lang="en-US" dirty="0"/>
              <a:t>References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402102021"/>
              </p:ext>
            </p:extLst>
          </p:nvPr>
        </p:nvGraphicFramePr>
        <p:xfrm>
          <a:off x="354912" y="1488302"/>
          <a:ext cx="7213600" cy="48210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 name="Picture 9" descr="A hand pointing at a tablet&#10;&#10;Description automatically generated">
            <a:extLst>
              <a:ext uri="{FF2B5EF4-FFF2-40B4-BE49-F238E27FC236}">
                <a16:creationId xmlns:a16="http://schemas.microsoft.com/office/drawing/2014/main" id="{6B86D832-029A-A41A-F077-CEADF79F3F7E}"/>
              </a:ext>
            </a:extLst>
          </p:cNvPr>
          <p:cNvPicPr>
            <a:picLocks noChangeAspect="1"/>
          </p:cNvPicPr>
          <p:nvPr/>
        </p:nvPicPr>
        <p:blipFill rotWithShape="1">
          <a:blip r:embed="rId9"/>
          <a:srcRect l="6931" r="50693"/>
          <a:stretch/>
        </p:blipFill>
        <p:spPr>
          <a:xfrm>
            <a:off x="534588" y="1970882"/>
            <a:ext cx="2150739" cy="3203001"/>
          </a:xfrm>
          <a:prstGeom prst="rect">
            <a:avLst/>
          </a:prstGeom>
          <a:ln>
            <a:noFill/>
          </a:ln>
          <a:effectLst>
            <a:softEdge rad="112500"/>
          </a:effectLst>
        </p:spPr>
      </p:pic>
    </p:spTree>
    <p:extLst>
      <p:ext uri="{BB962C8B-B14F-4D97-AF65-F5344CB8AC3E}">
        <p14:creationId xmlns:p14="http://schemas.microsoft.com/office/powerpoint/2010/main" val="4209322005"/>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2D3C2F-55A5-48C0-9D5A-95C7FF038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Custom</Template>
  <TotalTime>1155</TotalTime>
  <Words>654</Words>
  <Application>Microsoft Macintosh PowerPoint</Application>
  <PresentationFormat>Widescreen</PresentationFormat>
  <Paragraphs>36</Paragraphs>
  <Slides>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Google Sans</vt:lpstr>
      <vt:lpstr>Inter</vt:lpstr>
      <vt:lpstr>Calibri</vt:lpstr>
      <vt:lpstr>Gill Sans MT</vt:lpstr>
      <vt:lpstr>poppins</vt:lpstr>
      <vt:lpstr>Wingdings 2</vt:lpstr>
      <vt:lpstr>Custom</vt:lpstr>
      <vt:lpstr>Agile Presentation</vt:lpstr>
      <vt:lpstr>Agile  Software Development Cycle</vt:lpstr>
      <vt:lpstr>Scrum Team </vt:lpstr>
      <vt:lpstr>Software Development Life Cycle phases </vt:lpstr>
      <vt:lpstr>PowerPoint Presentation</vt:lpstr>
      <vt:lpstr>an  agile  approach Factors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falabed14@gmail.com</dc:creator>
  <cp:lastModifiedBy>falabed14@gmail.com</cp:lastModifiedBy>
  <cp:revision>5</cp:revision>
  <dcterms:created xsi:type="dcterms:W3CDTF">2023-08-11T19:57:21Z</dcterms:created>
  <dcterms:modified xsi:type="dcterms:W3CDTF">2023-08-13T14:09:47Z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