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8379-13D1-4186-ADAD-340C64B7C37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5AAD-1D42-4CD6-B6DA-333AE3F9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5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8379-13D1-4186-ADAD-340C64B7C37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5AAD-1D42-4CD6-B6DA-333AE3F9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1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8379-13D1-4186-ADAD-340C64B7C37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5AAD-1D42-4CD6-B6DA-333AE3F9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59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1EEF7828-B2C2-6249-ACC8-7F26D0269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4FDA9DA1-CE52-8443-B8D6-E23FE3EF4E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3201" y="2196789"/>
            <a:ext cx="7195151" cy="815352"/>
          </a:xfr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6374280-EE02-3945-8F18-DCD500B9C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73" y="303388"/>
            <a:ext cx="3406344" cy="1135448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="" xmlns:a16="http://schemas.microsoft.com/office/drawing/2014/main" id="{D939BDE5-D244-FF40-80F2-B60858EDCF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4908" y="3217206"/>
            <a:ext cx="7195151" cy="1991724"/>
          </a:xfr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sz="3600" dirty="0"/>
              <a:t>Lecture N</a:t>
            </a:r>
          </a:p>
          <a:p>
            <a:pPr lvl="0"/>
            <a:r>
              <a:rPr lang="en-GB" sz="3600" dirty="0"/>
              <a:t>Topic</a:t>
            </a:r>
          </a:p>
          <a:p>
            <a:pPr lvl="0"/>
            <a:r>
              <a:rPr lang="en-GB" sz="3600" dirty="0"/>
              <a:t>Lecturer Name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56912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1EEF7828-B2C2-6249-ACC8-7F26D0269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FDA9DA1-CE52-8443-B8D6-E23FE3EF4E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3201" y="2196789"/>
            <a:ext cx="7195151" cy="815352"/>
          </a:xfr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6374280-EE02-3945-8F18-DCD500B9C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73" y="303388"/>
            <a:ext cx="3406344" cy="1135448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xmlns="" id="{D939BDE5-D244-FF40-80F2-B60858EDCF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4908" y="3217206"/>
            <a:ext cx="7195151" cy="1991724"/>
          </a:xfr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sz="3600" dirty="0"/>
              <a:t>Lecture N</a:t>
            </a:r>
          </a:p>
          <a:p>
            <a:pPr lvl="0"/>
            <a:r>
              <a:rPr lang="en-GB" sz="3600" dirty="0"/>
              <a:t>Topic</a:t>
            </a:r>
          </a:p>
          <a:p>
            <a:pPr lvl="0"/>
            <a:r>
              <a:rPr lang="en-GB" sz="3600" dirty="0"/>
              <a:t>Lecturer Name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8176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DFD1-2BDB-4C9E-9A33-CECF6F3A6B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599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DFD1-2BDB-4C9E-9A33-CECF6F3A6B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050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DFD1-2BDB-4C9E-9A33-CECF6F3A6B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48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DFD1-2BDB-4C9E-9A33-CECF6F3A6B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179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DFD1-2BDB-4C9E-9A33-CECF6F3A6B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2851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DFD1-2BDB-4C9E-9A33-CECF6F3A6B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78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8379-13D1-4186-ADAD-340C64B7C37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5AAD-1D42-4CD6-B6DA-333AE3F9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77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DFD1-2BDB-4C9E-9A33-CECF6F3A6B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774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DFD1-2BDB-4C9E-9A33-CECF6F3A6B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22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DFD1-2BDB-4C9E-9A33-CECF6F3A6B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3411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DFD1-2BDB-4C9E-9A33-CECF6F3A6B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1822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5C8F5-BB18-443E-8EE4-3FE504CF08C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CADD9-A53E-4CC0-AB97-9FAFAD3088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02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8379-13D1-4186-ADAD-340C64B7C37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5AAD-1D42-4CD6-B6DA-333AE3F9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8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8379-13D1-4186-ADAD-340C64B7C37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5AAD-1D42-4CD6-B6DA-333AE3F9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6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8379-13D1-4186-ADAD-340C64B7C37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5AAD-1D42-4CD6-B6DA-333AE3F9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2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8379-13D1-4186-ADAD-340C64B7C37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5AAD-1D42-4CD6-B6DA-333AE3F9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7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8379-13D1-4186-ADAD-340C64B7C37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5AAD-1D42-4CD6-B6DA-333AE3F9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8379-13D1-4186-ADAD-340C64B7C37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5AAD-1D42-4CD6-B6DA-333AE3F9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0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8379-13D1-4186-ADAD-340C64B7C37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5AAD-1D42-4CD6-B6DA-333AE3F9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5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A8379-13D1-4186-ADAD-340C64B7C37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E5AAD-1D42-4CD6-B6DA-333AE3F9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7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photo, table, person, monitor&#10;&#10;Description automatically generated">
            <a:extLst>
              <a:ext uri="{FF2B5EF4-FFF2-40B4-BE49-F238E27FC236}">
                <a16:creationId xmlns:a16="http://schemas.microsoft.com/office/drawing/2014/main" xmlns="" id="{B74E64AB-3617-6444-977E-451665F3AA0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CFEAA15-09C2-4EAA-93EC-B2FC098A32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8/20/2020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03FDFD1-2BDB-4C9E-9A33-CECF6F3A6B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19207C1-EF3A-474B-9260-57BDCDAABA5F}"/>
              </a:ext>
            </a:extLst>
          </p:cNvPr>
          <p:cNvSpPr/>
          <p:nvPr/>
        </p:nvSpPr>
        <p:spPr>
          <a:xfrm>
            <a:off x="3438283" y="6489700"/>
            <a:ext cx="8682597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dirty="0">
                <a:solidFill>
                  <a:prstClr val="white"/>
                </a:solidFill>
              </a:rPr>
              <a:t>Module Code | Module Name | Lecture Title | Lecturer</a:t>
            </a:r>
          </a:p>
        </p:txBody>
      </p:sp>
    </p:spTree>
    <p:extLst>
      <p:ext uri="{BB962C8B-B14F-4D97-AF65-F5344CB8AC3E}">
        <p14:creationId xmlns:p14="http://schemas.microsoft.com/office/powerpoint/2010/main" val="159014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">
            <a:extLst>
              <a:ext uri="{FF2B5EF4-FFF2-40B4-BE49-F238E27FC236}">
                <a16:creationId xmlns="" xmlns:a16="http://schemas.microsoft.com/office/drawing/2014/main" id="{65A296EB-3065-4BD1-BD0B-246C43653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0478" y="6488112"/>
            <a:ext cx="8711522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IT3090 </a:t>
            </a:r>
            <a:r>
              <a:rPr lang="en-GB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- Business </a:t>
            </a:r>
            <a:r>
              <a:rPr lang="en-GB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Management for </a:t>
            </a:r>
            <a:r>
              <a:rPr lang="en-GB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IT- Lecture 04 - Ms</a:t>
            </a:r>
            <a:r>
              <a:rPr lang="en-GB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  <a:r>
              <a:rPr lang="en-GB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Nilmini </a:t>
            </a:r>
            <a:r>
              <a:rPr lang="en-GB" altLang="en-US" sz="1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AA8BB4D-8D81-4EF5-B901-9A8C99FD7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342" y="2372284"/>
            <a:ext cx="9144793" cy="2249619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EB8E6D32-1AEE-4842-BB77-5FEFD1085D80}"/>
              </a:ext>
            </a:extLst>
          </p:cNvPr>
          <p:cNvSpPr txBox="1">
            <a:spLocks/>
          </p:cNvSpPr>
          <p:nvPr/>
        </p:nvSpPr>
        <p:spPr>
          <a:xfrm>
            <a:off x="1747342" y="3313882"/>
            <a:ext cx="9436629" cy="6985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x-none" dirty="0" smtClean="0"/>
              <a:t>Lecture 0</a:t>
            </a:r>
            <a:r>
              <a:rPr lang="en-US" dirty="0" smtClean="0"/>
              <a:t>4 (Part 1) – Economics</a:t>
            </a:r>
            <a:endParaRPr lang="x-none" dirty="0" smtClean="0"/>
          </a:p>
          <a:p>
            <a:endParaRPr lang="x-none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7944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:a16="http://schemas.microsoft.com/office/drawing/2014/main" xmlns="" id="{EA67AA75-CA2F-4359-9225-35FAE267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923" y="6488112"/>
            <a:ext cx="86868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IT3090 - Business Management for IT- Lecture </a:t>
            </a:r>
            <a:r>
              <a:rPr lang="en-GB" altLang="en-US" sz="1800" dirty="0" smtClean="0">
                <a:solidFill>
                  <a:prstClr val="white"/>
                </a:solidFill>
                <a:latin typeface="Arial" panose="020B0604020202020204" pitchFamily="34" charset="0"/>
              </a:rPr>
              <a:t>04 - </a:t>
            </a: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Ms. Nilmini </a:t>
            </a:r>
            <a:r>
              <a:rPr lang="en-GB" altLang="en-US" sz="1800" dirty="0" err="1">
                <a:solidFill>
                  <a:prstClr val="white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title"/>
          </p:nvPr>
        </p:nvSpPr>
        <p:spPr>
          <a:xfrm>
            <a:off x="1004247" y="681251"/>
            <a:ext cx="6477000" cy="69596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latin typeface="Cambria" panose="02040503050406030204" pitchFamily="18" charset="0"/>
              </a:rPr>
              <a:t>Economic Systems </a:t>
            </a:r>
          </a:p>
        </p:txBody>
      </p:sp>
      <p:sp>
        <p:nvSpPr>
          <p:cNvPr id="4" name="Rectangle 3"/>
          <p:cNvSpPr>
            <a:spLocks noGrp="1"/>
          </p:cNvSpPr>
          <p:nvPr>
            <p:ph idx="1"/>
          </p:nvPr>
        </p:nvSpPr>
        <p:spPr>
          <a:xfrm>
            <a:off x="2042615" y="2136987"/>
            <a:ext cx="6651009" cy="295362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Free Market economy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 sz="3200" b="1" dirty="0" smtClean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eaLnBrk="1" hangingPunct="1"/>
            <a:r>
              <a:rPr lang="en-US" altLang="en-US" sz="3600" b="1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Planned/ Command Economy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3600" b="1" dirty="0" smtClean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eaLnBrk="1" hangingPunct="1"/>
            <a:r>
              <a:rPr lang="en-US" altLang="en-US" sz="3600" b="1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Mixed Economy </a:t>
            </a:r>
          </a:p>
        </p:txBody>
      </p:sp>
    </p:spTree>
    <p:extLst>
      <p:ext uri="{BB962C8B-B14F-4D97-AF65-F5344CB8AC3E}">
        <p14:creationId xmlns:p14="http://schemas.microsoft.com/office/powerpoint/2010/main" val="386613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:a16="http://schemas.microsoft.com/office/drawing/2014/main" xmlns="" id="{EA67AA75-CA2F-4359-9225-35FAE267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923" y="6488112"/>
            <a:ext cx="86868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IT3090 - Business Management for IT- Lecture </a:t>
            </a:r>
            <a:r>
              <a:rPr lang="en-GB" altLang="en-US" sz="1800" dirty="0" smtClean="0">
                <a:solidFill>
                  <a:prstClr val="white"/>
                </a:solidFill>
                <a:latin typeface="Arial" panose="020B0604020202020204" pitchFamily="34" charset="0"/>
              </a:rPr>
              <a:t>04 - </a:t>
            </a: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Ms. Nilmini </a:t>
            </a:r>
            <a:r>
              <a:rPr lang="en-GB" altLang="en-US" sz="1800" dirty="0" err="1">
                <a:solidFill>
                  <a:prstClr val="white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" name="AutoShape 36" descr="Picture1"/>
          <p:cNvSpPr>
            <a:spLocks noChangeArrowheads="1"/>
          </p:cNvSpPr>
          <p:nvPr/>
        </p:nvSpPr>
        <p:spPr bwMode="auto">
          <a:xfrm>
            <a:off x="0" y="272953"/>
            <a:ext cx="9103057" cy="5786651"/>
          </a:xfrm>
          <a:prstGeom prst="roundRect">
            <a:avLst>
              <a:gd name="adj" fmla="val 9782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rgbClr val="0099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153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:a16="http://schemas.microsoft.com/office/drawing/2014/main" xmlns="" id="{EA67AA75-CA2F-4359-9225-35FAE267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923" y="6488112"/>
            <a:ext cx="86868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IT3090 - Business Management for IT- Lecture </a:t>
            </a:r>
            <a:r>
              <a:rPr lang="en-GB" altLang="en-US" sz="1800" dirty="0" smtClean="0">
                <a:solidFill>
                  <a:prstClr val="white"/>
                </a:solidFill>
                <a:latin typeface="Arial" panose="020B0604020202020204" pitchFamily="34" charset="0"/>
              </a:rPr>
              <a:t>04 - </a:t>
            </a: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Ms. Nilmini </a:t>
            </a:r>
            <a:r>
              <a:rPr lang="en-GB" altLang="en-US" sz="1800" dirty="0" err="1">
                <a:solidFill>
                  <a:prstClr val="white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 descr="Command economy - Economics Hel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4" y="226775"/>
            <a:ext cx="8451376" cy="626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55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:a16="http://schemas.microsoft.com/office/drawing/2014/main" xmlns="" id="{EA67AA75-CA2F-4359-9225-35FAE267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923" y="6488112"/>
            <a:ext cx="86868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IT3090 - Business Management for IT- Lecture </a:t>
            </a:r>
            <a:r>
              <a:rPr lang="en-GB" altLang="en-US" sz="1800" dirty="0" smtClean="0">
                <a:solidFill>
                  <a:prstClr val="white"/>
                </a:solidFill>
                <a:latin typeface="Arial" panose="020B0604020202020204" pitchFamily="34" charset="0"/>
              </a:rPr>
              <a:t>04 - </a:t>
            </a: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Ms. Nilmini </a:t>
            </a:r>
            <a:r>
              <a:rPr lang="en-GB" altLang="en-US" sz="1800" dirty="0" err="1">
                <a:solidFill>
                  <a:prstClr val="white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 descr="Mixed Economy With Pros, Cons, and Exam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85" y="146714"/>
            <a:ext cx="8402472" cy="624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7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:a16="http://schemas.microsoft.com/office/drawing/2014/main" xmlns="" id="{EA67AA75-CA2F-4359-9225-35FAE267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923" y="6488112"/>
            <a:ext cx="86868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IT3090 - Business Management for IT- Lecture </a:t>
            </a:r>
            <a:r>
              <a:rPr lang="en-GB" altLang="en-US" sz="1800" dirty="0" smtClean="0">
                <a:solidFill>
                  <a:prstClr val="white"/>
                </a:solidFill>
                <a:latin typeface="Arial" panose="020B0604020202020204" pitchFamily="34" charset="0"/>
              </a:rPr>
              <a:t>04 - </a:t>
            </a: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Ms. Nilmini </a:t>
            </a:r>
            <a:r>
              <a:rPr lang="en-GB" altLang="en-US" sz="1800" dirty="0" err="1">
                <a:solidFill>
                  <a:prstClr val="white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3559" y="2830885"/>
            <a:ext cx="44265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Cambria" panose="0204050305040603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2169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:a16="http://schemas.microsoft.com/office/drawing/2014/main" xmlns="" id="{EA67AA75-CA2F-4359-9225-35FAE267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923" y="6488112"/>
            <a:ext cx="86868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IT3090 - Business Management for IT- Lecture </a:t>
            </a:r>
            <a:r>
              <a:rPr lang="en-GB" altLang="en-US" sz="1800" dirty="0" smtClean="0">
                <a:solidFill>
                  <a:prstClr val="white"/>
                </a:solidFill>
                <a:latin typeface="Arial" panose="020B0604020202020204" pitchFamily="34" charset="0"/>
              </a:rPr>
              <a:t>04 - </a:t>
            </a: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Ms. Nilmini </a:t>
            </a:r>
            <a:r>
              <a:rPr lang="en-GB" altLang="en-US" sz="1800" dirty="0" err="1">
                <a:solidFill>
                  <a:prstClr val="white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7412" y="666466"/>
            <a:ext cx="7072312" cy="64928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4800" b="1" dirty="0" smtClean="0">
                <a:solidFill>
                  <a:srgbClr val="FF0000"/>
                </a:solidFill>
                <a:latin typeface="Cambria" pitchFamily="18" charset="0"/>
                <a:cs typeface="Calibri" pitchFamily="34" charset="0"/>
              </a:rPr>
              <a:t>LEARNING OUTCOMES</a:t>
            </a:r>
            <a:endParaRPr lang="uk-UA" altLang="zh-CN" sz="4800" b="1" dirty="0" smtClean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05083" y="2301733"/>
            <a:ext cx="7391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5138" indent="-465138"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</a:rPr>
              <a:t>At the end of the lecture, students should be able to;</a:t>
            </a:r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en-US" sz="2400" dirty="0" smtClean="0">
                <a:latin typeface="Cambria" panose="02040503050406030204" pitchFamily="18" charset="0"/>
              </a:rPr>
              <a:t>Understand </a:t>
            </a:r>
            <a:r>
              <a:rPr lang="en-US" altLang="en-US" sz="2400" dirty="0">
                <a:latin typeface="Cambria" panose="02040503050406030204" pitchFamily="18" charset="0"/>
              </a:rPr>
              <a:t>the </a:t>
            </a:r>
            <a:r>
              <a:rPr lang="en-US" altLang="en-US" sz="2400" b="1" dirty="0">
                <a:latin typeface="Cambria" panose="02040503050406030204" pitchFamily="18" charset="0"/>
              </a:rPr>
              <a:t>basic </a:t>
            </a:r>
            <a:r>
              <a:rPr lang="en-US" altLang="en-US" sz="2400" b="1" dirty="0" smtClean="0">
                <a:latin typeface="Cambria" panose="02040503050406030204" pitchFamily="18" charset="0"/>
              </a:rPr>
              <a:t>economic concepts</a:t>
            </a:r>
            <a:r>
              <a:rPr lang="en-US" altLang="en-US" sz="2400" dirty="0" smtClean="0">
                <a:latin typeface="Cambria" panose="02040503050406030204" pitchFamily="18" charset="0"/>
              </a:rPr>
              <a:t>.</a:t>
            </a:r>
            <a:endParaRPr lang="en-US" altLang="en-US" sz="2400" dirty="0">
              <a:latin typeface="Cambria" panose="02040503050406030204" pitchFamily="18" charset="0"/>
            </a:endParaRPr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Cambria" pitchFamily="18" charset="0"/>
              </a:rPr>
              <a:t>Explain the </a:t>
            </a:r>
            <a:r>
              <a:rPr lang="en-US" sz="2400" b="1" dirty="0" smtClean="0">
                <a:latin typeface="Cambria" pitchFamily="18" charset="0"/>
              </a:rPr>
              <a:t>concept of demand and supply</a:t>
            </a:r>
            <a:r>
              <a:rPr lang="en-US" sz="2400" dirty="0" smtClean="0">
                <a:latin typeface="Cambria" pitchFamily="18" charset="0"/>
              </a:rPr>
              <a:t>.</a:t>
            </a:r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Cambria" pitchFamily="18" charset="0"/>
              </a:rPr>
              <a:t>Identify the </a:t>
            </a:r>
            <a:r>
              <a:rPr lang="en-US" sz="2400" b="1" dirty="0" smtClean="0">
                <a:latin typeface="Cambria" pitchFamily="18" charset="0"/>
              </a:rPr>
              <a:t>market structures and their characteristics.</a:t>
            </a:r>
            <a:endParaRPr lang="en-US" sz="2400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1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:a16="http://schemas.microsoft.com/office/drawing/2014/main" xmlns="" id="{EA67AA75-CA2F-4359-9225-35FAE267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923" y="6488112"/>
            <a:ext cx="86868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IT3090 - Business Management for IT- Lecture </a:t>
            </a:r>
            <a:r>
              <a:rPr lang="en-GB" altLang="en-US" sz="1800" dirty="0" smtClean="0">
                <a:solidFill>
                  <a:prstClr val="white"/>
                </a:solidFill>
                <a:latin typeface="Arial" panose="020B0604020202020204" pitchFamily="34" charset="0"/>
              </a:rPr>
              <a:t>04 - </a:t>
            </a: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Ms. Nilmini </a:t>
            </a:r>
            <a:r>
              <a:rPr lang="en-GB" altLang="en-US" sz="1800" dirty="0" err="1">
                <a:solidFill>
                  <a:prstClr val="white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76762" y="2642822"/>
            <a:ext cx="906094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6000" b="1" dirty="0">
                <a:latin typeface="Cambria" panose="02040503050406030204" pitchFamily="18" charset="0"/>
              </a:rPr>
              <a:t>B</a:t>
            </a:r>
            <a:r>
              <a:rPr lang="en-US" altLang="en-US" sz="6000" b="1" dirty="0" smtClean="0">
                <a:latin typeface="Cambria" panose="02040503050406030204" pitchFamily="18" charset="0"/>
              </a:rPr>
              <a:t>asic Economic Concepts</a:t>
            </a:r>
            <a:r>
              <a:rPr lang="en-US" altLang="en-US" dirty="0" smtClean="0">
                <a:latin typeface="Cambria" panose="02040503050406030204" pitchFamily="18" charset="0"/>
              </a:rPr>
              <a:t>.</a:t>
            </a:r>
            <a:endParaRPr lang="en-US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2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:a16="http://schemas.microsoft.com/office/drawing/2014/main" xmlns="" id="{EA67AA75-CA2F-4359-9225-35FAE267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923" y="6488112"/>
            <a:ext cx="86868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IT3090 - Business Management for IT- Lecture </a:t>
            </a:r>
            <a:r>
              <a:rPr lang="en-GB" altLang="en-US" sz="1800" dirty="0" smtClean="0">
                <a:solidFill>
                  <a:prstClr val="white"/>
                </a:solidFill>
                <a:latin typeface="Arial" panose="020B0604020202020204" pitchFamily="34" charset="0"/>
              </a:rPr>
              <a:t>04 - </a:t>
            </a: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Ms. Nilmini </a:t>
            </a:r>
            <a:r>
              <a:rPr lang="en-GB" altLang="en-US" sz="1800" dirty="0" err="1">
                <a:solidFill>
                  <a:prstClr val="white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37073" y="399955"/>
            <a:ext cx="7599362" cy="4683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600" b="1" kern="0" dirty="0">
                <a:latin typeface="Cambria" pitchFamily="18" charset="0"/>
                <a:ea typeface="+mj-ea"/>
                <a:cs typeface="+mj-cs"/>
              </a:rPr>
              <a:t>Needs, Wants and Resources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5061" y="1231034"/>
            <a:ext cx="8305800" cy="1143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9525">
            <a:noFill/>
            <a:miter lim="800000"/>
            <a:headEnd/>
            <a:tailEnd/>
          </a:ln>
          <a:effectLst>
            <a:softEdge rad="6350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lIns="72000" rIns="64800"/>
          <a:lstStyle/>
          <a:p>
            <a:pPr>
              <a:lnSpc>
                <a:spcPct val="150000"/>
              </a:lnSpc>
              <a:defRPr/>
            </a:pPr>
            <a:r>
              <a:rPr lang="en-GB" sz="2000" b="1" dirty="0">
                <a:latin typeface="Cambria" pitchFamily="18" charset="0"/>
              </a:rPr>
              <a:t>Need</a:t>
            </a:r>
            <a:r>
              <a:rPr lang="en-GB" sz="2000" dirty="0">
                <a:latin typeface="Cambria" pitchFamily="18" charset="0"/>
              </a:rPr>
              <a:t> – the basic desires of the humans</a:t>
            </a:r>
          </a:p>
          <a:p>
            <a:pPr>
              <a:lnSpc>
                <a:spcPct val="150000"/>
              </a:lnSpc>
              <a:defRPr/>
            </a:pPr>
            <a:r>
              <a:rPr lang="en-GB" sz="2000" b="1" dirty="0">
                <a:latin typeface="Cambria" pitchFamily="18" charset="0"/>
              </a:rPr>
              <a:t>Want</a:t>
            </a:r>
            <a:r>
              <a:rPr lang="en-GB" sz="2000" dirty="0">
                <a:latin typeface="Cambria" pitchFamily="18" charset="0"/>
              </a:rPr>
              <a:t> – the different ways of satisfying needs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1461708" y="2374034"/>
            <a:ext cx="7900655" cy="388212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50000"/>
              </a:lnSpc>
              <a:buFont typeface="Wingdings 2" pitchFamily="18" charset="2"/>
              <a:buNone/>
              <a:defRPr/>
            </a:pPr>
            <a:r>
              <a:rPr lang="en-US" sz="2400" b="1" dirty="0">
                <a:latin typeface="Cambria" pitchFamily="18" charset="0"/>
              </a:rPr>
              <a:t>Factors of Production or Types of resources</a:t>
            </a:r>
          </a:p>
          <a:p>
            <a:pPr algn="just">
              <a:lnSpc>
                <a:spcPct val="150000"/>
              </a:lnSpc>
              <a:buFont typeface="Wingdings 2" pitchFamily="18" charset="2"/>
              <a:buNone/>
              <a:defRPr/>
            </a:pPr>
            <a:r>
              <a:rPr 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Land</a:t>
            </a:r>
            <a:r>
              <a:rPr lang="en-US" sz="2000" dirty="0">
                <a:latin typeface="Cambria" pitchFamily="18" charset="0"/>
              </a:rPr>
              <a:t> – The gifts of nature such as land, forests, minerals</a:t>
            </a:r>
          </a:p>
          <a:p>
            <a:pPr algn="just">
              <a:lnSpc>
                <a:spcPct val="150000"/>
              </a:lnSpc>
              <a:buFont typeface="Wingdings 2" pitchFamily="18" charset="2"/>
              <a:buNone/>
              <a:defRPr/>
            </a:pPr>
            <a:r>
              <a:rPr lang="en-US" sz="20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Labour</a:t>
            </a:r>
            <a:r>
              <a:rPr lang="en-US" sz="2000" dirty="0">
                <a:latin typeface="Cambria" pitchFamily="18" charset="0"/>
              </a:rPr>
              <a:t> – All human resources whether  inherited or acquired, </a:t>
            </a:r>
            <a:r>
              <a:rPr lang="en-US" sz="2000" dirty="0" smtClean="0">
                <a:latin typeface="Cambria" pitchFamily="18" charset="0"/>
              </a:rPr>
              <a:t>	and could </a:t>
            </a:r>
            <a:r>
              <a:rPr lang="en-US" sz="2000" dirty="0">
                <a:latin typeface="Cambria" pitchFamily="18" charset="0"/>
              </a:rPr>
              <a:t>be used in production</a:t>
            </a:r>
          </a:p>
          <a:p>
            <a:pPr algn="just">
              <a:lnSpc>
                <a:spcPct val="150000"/>
              </a:lnSpc>
              <a:buFont typeface="Wingdings 2" pitchFamily="18" charset="2"/>
              <a:buNone/>
              <a:defRPr/>
            </a:pPr>
            <a:r>
              <a:rPr 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Capital</a:t>
            </a:r>
            <a:r>
              <a:rPr lang="en-US" sz="2000" dirty="0">
                <a:latin typeface="Cambria" pitchFamily="18" charset="0"/>
              </a:rPr>
              <a:t> – Man made aids to further production such as tools, 	machinery, factories</a:t>
            </a:r>
          </a:p>
          <a:p>
            <a:pPr algn="just">
              <a:lnSpc>
                <a:spcPct val="150000"/>
              </a:lnSpc>
              <a:buFont typeface="Wingdings 2" pitchFamily="18" charset="2"/>
              <a:buNone/>
              <a:defRPr/>
            </a:pPr>
            <a:r>
              <a:rPr 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Entrepreneurship</a:t>
            </a:r>
            <a:r>
              <a:rPr lang="en-US" sz="2000" dirty="0">
                <a:latin typeface="Cambria" pitchFamily="18" charset="0"/>
              </a:rPr>
              <a:t> – People who take risks by introducing new 	products or new ways of old products</a:t>
            </a:r>
          </a:p>
          <a:p>
            <a:pPr algn="just">
              <a:lnSpc>
                <a:spcPct val="150000"/>
              </a:lnSpc>
              <a:buFont typeface="Wingdings 2" pitchFamily="18" charset="2"/>
              <a:buNone/>
              <a:defRPr/>
            </a:pPr>
            <a:r>
              <a:rPr lang="en-US" sz="2000" dirty="0">
                <a:latin typeface="Cambria" pitchFamily="18" charset="0"/>
              </a:rPr>
              <a:t>				</a:t>
            </a:r>
          </a:p>
          <a:p>
            <a:pPr algn="just">
              <a:lnSpc>
                <a:spcPct val="150000"/>
              </a:lnSpc>
              <a:defRPr/>
            </a:pPr>
            <a:endParaRPr lang="en-GB" sz="20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77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:a16="http://schemas.microsoft.com/office/drawing/2014/main" xmlns="" id="{EA67AA75-CA2F-4359-9225-35FAE267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923" y="6488112"/>
            <a:ext cx="86868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IT3090 - Business Management for IT- Lecture </a:t>
            </a:r>
            <a:r>
              <a:rPr lang="en-GB" altLang="en-US" sz="1800" dirty="0" smtClean="0">
                <a:solidFill>
                  <a:prstClr val="white"/>
                </a:solidFill>
                <a:latin typeface="Arial" panose="020B0604020202020204" pitchFamily="34" charset="0"/>
              </a:rPr>
              <a:t>04 - </a:t>
            </a: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Ms. Nilmini </a:t>
            </a:r>
            <a:r>
              <a:rPr lang="en-GB" altLang="en-US" sz="1800" dirty="0" err="1">
                <a:solidFill>
                  <a:prstClr val="white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21943" y="568874"/>
            <a:ext cx="7599362" cy="762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400" b="1" kern="0" dirty="0">
                <a:latin typeface="Cambria" pitchFamily="18" charset="0"/>
                <a:ea typeface="+mj-ea"/>
                <a:cs typeface="+mj-cs"/>
              </a:rPr>
              <a:t>Scarcity of Resources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924334"/>
            <a:ext cx="11887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ct val="20000"/>
              </a:spcBef>
              <a:spcAft>
                <a:spcPct val="8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mbria" pitchFamily="18" charset="0"/>
              </a:rPr>
              <a:t>Society has </a:t>
            </a:r>
            <a:r>
              <a:rPr lang="en-US" sz="2400" b="1" dirty="0">
                <a:latin typeface="Cambria" pitchFamily="18" charset="0"/>
              </a:rPr>
              <a:t>insufficient productive resources </a:t>
            </a:r>
            <a:r>
              <a:rPr lang="en-US" sz="2400" dirty="0">
                <a:latin typeface="Cambria" pitchFamily="18" charset="0"/>
              </a:rPr>
              <a:t>to </a:t>
            </a:r>
            <a:r>
              <a:rPr lang="en-US" sz="2400" b="1" dirty="0">
                <a:latin typeface="Cambria" pitchFamily="18" charset="0"/>
              </a:rPr>
              <a:t>fulfill all human wants and needs</a:t>
            </a:r>
            <a:endParaRPr lang="en-GB" sz="2400" b="1" dirty="0">
              <a:latin typeface="Cambria" pitchFamily="18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ct val="20000"/>
              </a:spcBef>
              <a:spcAft>
                <a:spcPct val="8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latin typeface="Cambria" pitchFamily="18" charset="0"/>
              </a:rPr>
              <a:t>Unlimited human needs and wants</a:t>
            </a:r>
            <a:r>
              <a:rPr lang="en-US" sz="2400" dirty="0">
                <a:latin typeface="Cambria" pitchFamily="18" charset="0"/>
              </a:rPr>
              <a:t>, in a world of </a:t>
            </a:r>
            <a:r>
              <a:rPr lang="en-US" sz="2400" b="1" dirty="0">
                <a:latin typeface="Cambria" pitchFamily="18" charset="0"/>
              </a:rPr>
              <a:t>limited resources </a:t>
            </a:r>
            <a:endParaRPr lang="en-US" sz="2400" b="1" dirty="0" smtClean="0">
              <a:latin typeface="Cambria" pitchFamily="18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ct val="20000"/>
              </a:spcBef>
              <a:spcAft>
                <a:spcPct val="8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Scarcity refers to the </a:t>
            </a:r>
            <a:r>
              <a:rPr lang="en-US" sz="2400" b="1" dirty="0" smtClean="0"/>
              <a:t>basic </a:t>
            </a:r>
            <a:r>
              <a:rPr lang="en-US" sz="2400" b="1" dirty="0"/>
              <a:t>economic </a:t>
            </a:r>
            <a:r>
              <a:rPr lang="en-US" sz="2400" b="1" dirty="0" smtClean="0"/>
              <a:t>problem</a:t>
            </a:r>
          </a:p>
          <a:p>
            <a:pPr marL="285750" indent="-285750" fontAlgn="auto">
              <a:lnSpc>
                <a:spcPct val="150000"/>
              </a:lnSpc>
              <a:spcBef>
                <a:spcPct val="20000"/>
              </a:spcBef>
              <a:spcAft>
                <a:spcPct val="8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This situation </a:t>
            </a:r>
            <a:r>
              <a:rPr lang="en-US" sz="2400" dirty="0" smtClean="0"/>
              <a:t>requires </a:t>
            </a:r>
            <a:r>
              <a:rPr lang="en-US" sz="2400" dirty="0"/>
              <a:t>people </a:t>
            </a:r>
            <a:r>
              <a:rPr lang="en-US" sz="2400" u="sng" dirty="0"/>
              <a:t>to make decisions about how to allocate resources efficiently, in order to satisfy basic needs and </a:t>
            </a:r>
            <a:r>
              <a:rPr lang="en-US" sz="2400" u="sng" dirty="0" smtClean="0"/>
              <a:t>wants.</a:t>
            </a:r>
            <a:endParaRPr lang="en-GB" sz="2400" b="1" u="sng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03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:a16="http://schemas.microsoft.com/office/drawing/2014/main" xmlns="" id="{EA67AA75-CA2F-4359-9225-35FAE267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923" y="6488112"/>
            <a:ext cx="86868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IT3090 - Business Management for IT- Lecture </a:t>
            </a:r>
            <a:r>
              <a:rPr lang="en-GB" altLang="en-US" sz="1800" dirty="0" smtClean="0">
                <a:solidFill>
                  <a:prstClr val="white"/>
                </a:solidFill>
                <a:latin typeface="Arial" panose="020B0604020202020204" pitchFamily="34" charset="0"/>
              </a:rPr>
              <a:t>04 - </a:t>
            </a: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Ms. Nilmini </a:t>
            </a:r>
            <a:r>
              <a:rPr lang="en-GB" altLang="en-US" sz="1800" dirty="0" err="1">
                <a:solidFill>
                  <a:prstClr val="white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81000" y="522287"/>
            <a:ext cx="7599362" cy="4683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000" b="1" kern="0" dirty="0">
                <a:latin typeface="Cambria" pitchFamily="18" charset="0"/>
                <a:ea typeface="+mj-ea"/>
                <a:cs typeface="+mj-cs"/>
              </a:rPr>
              <a:t>Choice 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57534" y="1906138"/>
            <a:ext cx="10033379" cy="409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tabLst>
                <a:tab pos="344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4813" indent="-284163" eaLnBrk="0" hangingPunct="0">
              <a:tabLst>
                <a:tab pos="344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344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344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344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63550" lvl="1" indent="-342900" eaLnBrk="1" hangingPunct="1">
              <a:lnSpc>
                <a:spcPct val="17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Arial" panose="020B0604020202020204" pitchFamily="34" charset="0"/>
              <a:buChar char="•"/>
            </a:pPr>
            <a:r>
              <a:rPr lang="en-US" altLang="en-US" b="1" dirty="0" smtClean="0">
                <a:latin typeface="Cambria" panose="02040503050406030204" pitchFamily="18" charset="0"/>
              </a:rPr>
              <a:t>Due </a:t>
            </a:r>
            <a:r>
              <a:rPr lang="en-US" altLang="en-US" b="1" dirty="0">
                <a:latin typeface="Cambria" panose="02040503050406030204" pitchFamily="18" charset="0"/>
              </a:rPr>
              <a:t>to scarcity of resources</a:t>
            </a:r>
            <a:r>
              <a:rPr lang="en-US" altLang="en-US" dirty="0">
                <a:latin typeface="Cambria" panose="02040503050406030204" pitchFamily="18" charset="0"/>
              </a:rPr>
              <a:t>, there is a choice.</a:t>
            </a:r>
          </a:p>
          <a:p>
            <a:pPr marL="463550" lvl="1" indent="-342900" eaLnBrk="1" hangingPunct="1">
              <a:lnSpc>
                <a:spcPct val="17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" panose="02040503050406030204" pitchFamily="18" charset="0"/>
              </a:rPr>
              <a:t>Choice involves </a:t>
            </a:r>
            <a:r>
              <a:rPr lang="en-US" altLang="en-US" u="sng" dirty="0">
                <a:latin typeface="Cambria" panose="02040503050406030204" pitchFamily="18" charset="0"/>
              </a:rPr>
              <a:t>compromising between competing interests.</a:t>
            </a:r>
          </a:p>
          <a:p>
            <a:pPr marL="463550" lvl="1" indent="-342900" eaLnBrk="1" hangingPunct="1">
              <a:lnSpc>
                <a:spcPct val="17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" panose="02040503050406030204" pitchFamily="18" charset="0"/>
              </a:rPr>
              <a:t>When people have to choose, they </a:t>
            </a:r>
            <a:r>
              <a:rPr lang="en-US" altLang="en-US" u="sng" dirty="0">
                <a:latin typeface="Cambria" panose="02040503050406030204" pitchFamily="18" charset="0"/>
              </a:rPr>
              <a:t>have to analyze the Costs and the Benefits of the choices</a:t>
            </a:r>
            <a:r>
              <a:rPr lang="en-US" altLang="en-US" dirty="0">
                <a:latin typeface="Cambria" panose="02040503050406030204" pitchFamily="18" charset="0"/>
              </a:rPr>
              <a:t> which is known as Cost Benefit Analysis. An action should be taken if the benefits exceed its costs.</a:t>
            </a:r>
          </a:p>
        </p:txBody>
      </p:sp>
    </p:spTree>
    <p:extLst>
      <p:ext uri="{BB962C8B-B14F-4D97-AF65-F5344CB8AC3E}">
        <p14:creationId xmlns:p14="http://schemas.microsoft.com/office/powerpoint/2010/main" val="14755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:a16="http://schemas.microsoft.com/office/drawing/2014/main" xmlns="" id="{EA67AA75-CA2F-4359-9225-35FAE267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923" y="6488112"/>
            <a:ext cx="86868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IT3090 - Business Management for IT- Lecture </a:t>
            </a:r>
            <a:r>
              <a:rPr lang="en-GB" altLang="en-US" sz="1800" dirty="0" smtClean="0">
                <a:solidFill>
                  <a:prstClr val="white"/>
                </a:solidFill>
                <a:latin typeface="Arial" panose="020B0604020202020204" pitchFamily="34" charset="0"/>
              </a:rPr>
              <a:t>04 - </a:t>
            </a: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Ms. Nilmini </a:t>
            </a:r>
            <a:r>
              <a:rPr lang="en-GB" altLang="en-US" sz="1800" dirty="0" err="1">
                <a:solidFill>
                  <a:prstClr val="white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51429" y="479947"/>
            <a:ext cx="7599362" cy="4683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400" b="1" dirty="0">
                <a:latin typeface="Cambria" pitchFamily="18" charset="0"/>
              </a:rPr>
              <a:t>Basic economic questions</a:t>
            </a:r>
            <a:endParaRPr lang="en-US" sz="4400" b="1" kern="0" dirty="0"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228600" y="1776222"/>
            <a:ext cx="11754134" cy="4711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3550" lvl="1" indent="-342900"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Arial" panose="020B0604020202020204" pitchFamily="34" charset="0"/>
              <a:buChar char="•"/>
              <a:tabLst>
                <a:tab pos="344488" algn="l"/>
              </a:tabLst>
              <a:defRPr/>
            </a:pPr>
            <a:r>
              <a:rPr lang="en-US" sz="2000" dirty="0">
                <a:latin typeface="Cambria" pitchFamily="18" charset="0"/>
              </a:rPr>
              <a:t>Since resources are limited (scarcity) and wants are unlimited, </a:t>
            </a:r>
            <a:r>
              <a:rPr lang="en-US" sz="2000" b="1" dirty="0">
                <a:latin typeface="Cambria" pitchFamily="18" charset="0"/>
              </a:rPr>
              <a:t>we must chose how to make optimum economic use of resources. </a:t>
            </a:r>
          </a:p>
          <a:p>
            <a:pPr marL="463550" lvl="1" indent="-342900"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Arial" panose="020B0604020202020204" pitchFamily="34" charset="0"/>
              <a:buChar char="•"/>
              <a:tabLst>
                <a:tab pos="344488" algn="l"/>
              </a:tabLst>
              <a:defRPr/>
            </a:pPr>
            <a:r>
              <a:rPr lang="en-US" sz="2000" dirty="0">
                <a:latin typeface="Cambria" pitchFamily="18" charset="0"/>
              </a:rPr>
              <a:t>These choices that we make on a daily basis are attempts to solve the basic economic questions.</a:t>
            </a:r>
            <a:endParaRPr lang="en-US" sz="2400" dirty="0">
              <a:latin typeface="Cambria" pitchFamily="18" charset="0"/>
            </a:endParaRPr>
          </a:p>
          <a:p>
            <a:pPr marL="1198563" lvl="7" indent="-347663"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18" charset="2"/>
              <a:buChar char=""/>
              <a:tabLst>
                <a:tab pos="344488" algn="l"/>
              </a:tabLst>
              <a:defRPr/>
            </a:pPr>
            <a:r>
              <a:rPr lang="en-US" sz="2000" b="1" dirty="0">
                <a:latin typeface="Cambria" pitchFamily="18" charset="0"/>
              </a:rPr>
              <a:t>What to produce 		</a:t>
            </a:r>
            <a:r>
              <a:rPr lang="en-US" sz="2000" b="1" dirty="0" smtClean="0">
                <a:latin typeface="Cambria" pitchFamily="18" charset="0"/>
              </a:rPr>
              <a:t> </a:t>
            </a:r>
          </a:p>
          <a:p>
            <a:pPr marL="850900" lvl="7"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3000"/>
              <a:tabLst>
                <a:tab pos="344488" algn="l"/>
              </a:tabLst>
              <a:defRPr/>
            </a:pPr>
            <a:r>
              <a:rPr lang="en-US" sz="2000" b="1" dirty="0">
                <a:latin typeface="Cambria" pitchFamily="18" charset="0"/>
              </a:rPr>
              <a:t>	</a:t>
            </a:r>
            <a:r>
              <a:rPr lang="en-US" sz="2000" b="1" dirty="0" smtClean="0">
                <a:latin typeface="Cambria" pitchFamily="18" charset="0"/>
              </a:rPr>
              <a:t>	Choice </a:t>
            </a:r>
            <a:r>
              <a:rPr lang="en-US" sz="2000" b="1" dirty="0">
                <a:latin typeface="Cambria" pitchFamily="18" charset="0"/>
              </a:rPr>
              <a:t>of goods or services</a:t>
            </a:r>
          </a:p>
          <a:p>
            <a:pPr marL="1198563" lvl="7" indent="-347663"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18" charset="2"/>
              <a:buChar char=""/>
              <a:tabLst>
                <a:tab pos="344488" algn="l"/>
              </a:tabLst>
              <a:defRPr/>
            </a:pPr>
            <a:r>
              <a:rPr lang="en-US" sz="2000" b="1" dirty="0">
                <a:latin typeface="Cambria" pitchFamily="18" charset="0"/>
              </a:rPr>
              <a:t>How to produce 		</a:t>
            </a:r>
            <a:endParaRPr lang="en-US" sz="2000" b="1" dirty="0" smtClean="0">
              <a:latin typeface="Cambria" pitchFamily="18" charset="0"/>
            </a:endParaRPr>
          </a:p>
          <a:p>
            <a:pPr marL="850900" lvl="7"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3000"/>
              <a:tabLst>
                <a:tab pos="344488" algn="l"/>
              </a:tabLst>
              <a:defRPr/>
            </a:pPr>
            <a:r>
              <a:rPr lang="en-US" sz="2000" b="1" dirty="0">
                <a:latin typeface="Cambria" pitchFamily="18" charset="0"/>
              </a:rPr>
              <a:t>	</a:t>
            </a:r>
            <a:r>
              <a:rPr lang="en-US" sz="2000" b="1" dirty="0" smtClean="0">
                <a:latin typeface="Cambria" pitchFamily="18" charset="0"/>
              </a:rPr>
              <a:t>	Production </a:t>
            </a:r>
            <a:r>
              <a:rPr lang="en-US" sz="2000" b="1" dirty="0">
                <a:latin typeface="Cambria" pitchFamily="18" charset="0"/>
              </a:rPr>
              <a:t>method</a:t>
            </a:r>
          </a:p>
          <a:p>
            <a:pPr marL="1198563" lvl="7" indent="-347663"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18" charset="2"/>
              <a:buChar char=""/>
              <a:tabLst>
                <a:tab pos="344488" algn="l"/>
              </a:tabLst>
              <a:defRPr/>
            </a:pPr>
            <a:r>
              <a:rPr lang="en-US" sz="2000" b="1" dirty="0">
                <a:latin typeface="Cambria" pitchFamily="18" charset="0"/>
              </a:rPr>
              <a:t>For whom to produce	</a:t>
            </a:r>
            <a:endParaRPr lang="en-US" sz="2000" b="1" dirty="0" smtClean="0">
              <a:latin typeface="Cambria" pitchFamily="18" charset="0"/>
            </a:endParaRPr>
          </a:p>
          <a:p>
            <a:pPr marL="850900" lvl="7"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3000"/>
              <a:tabLst>
                <a:tab pos="344488" algn="l"/>
              </a:tabLst>
              <a:defRPr/>
            </a:pPr>
            <a:r>
              <a:rPr lang="en-US" sz="2000" b="1" dirty="0">
                <a:latin typeface="Cambria" pitchFamily="18" charset="0"/>
              </a:rPr>
              <a:t>	</a:t>
            </a:r>
            <a:r>
              <a:rPr lang="en-US" sz="2000" b="1" dirty="0" smtClean="0">
                <a:latin typeface="Cambria" pitchFamily="18" charset="0"/>
              </a:rPr>
              <a:t>	Target </a:t>
            </a:r>
            <a:r>
              <a:rPr lang="en-US" sz="2000" b="1" dirty="0">
                <a:latin typeface="Cambria" pitchFamily="18" charset="0"/>
              </a:rPr>
              <a:t>consumers</a:t>
            </a:r>
            <a:endParaRPr lang="en-US" sz="2000" dirty="0">
              <a:latin typeface="Cambria" pitchFamily="18" charset="0"/>
            </a:endParaRPr>
          </a:p>
          <a:p>
            <a:pPr>
              <a:defRPr/>
            </a:pP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25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:a16="http://schemas.microsoft.com/office/drawing/2014/main" xmlns="" id="{EA67AA75-CA2F-4359-9225-35FAE267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923" y="6488112"/>
            <a:ext cx="86868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IT3090 - Business Management for IT- Lecture </a:t>
            </a:r>
            <a:r>
              <a:rPr lang="en-GB" altLang="en-US" sz="1800" dirty="0" smtClean="0">
                <a:solidFill>
                  <a:prstClr val="white"/>
                </a:solidFill>
                <a:latin typeface="Arial" panose="020B0604020202020204" pitchFamily="34" charset="0"/>
              </a:rPr>
              <a:t>04 - </a:t>
            </a: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Ms. Nilmini </a:t>
            </a:r>
            <a:r>
              <a:rPr lang="en-GB" altLang="en-US" sz="1800" dirty="0" err="1">
                <a:solidFill>
                  <a:prstClr val="white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73302" y="1241507"/>
            <a:ext cx="7620072" cy="74721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400" b="1" dirty="0">
                <a:latin typeface="Cambria" pitchFamily="18" charset="0"/>
              </a:rPr>
              <a:t>Opportunity Cost</a:t>
            </a:r>
            <a:endParaRPr lang="en-US" sz="4400" b="1" kern="0" dirty="0"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1254457" y="2571465"/>
            <a:ext cx="10032242" cy="275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344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4813" indent="-284163" eaLnBrk="0" hangingPunct="0">
              <a:tabLst>
                <a:tab pos="344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344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344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344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63550" lvl="1" indent="-342900" eaLnBrk="1" hangingPunct="1">
              <a:lnSpc>
                <a:spcPct val="17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" panose="02040503050406030204" pitchFamily="18" charset="0"/>
              </a:rPr>
              <a:t>The </a:t>
            </a:r>
            <a:r>
              <a:rPr lang="en-US" altLang="en-US" u="sng" dirty="0">
                <a:latin typeface="Cambria" panose="02040503050406030204" pitchFamily="18" charset="0"/>
              </a:rPr>
              <a:t>resources are scare </a:t>
            </a:r>
            <a:r>
              <a:rPr lang="en-US" altLang="en-US" dirty="0">
                <a:latin typeface="Cambria" panose="02040503050406030204" pitchFamily="18" charset="0"/>
              </a:rPr>
              <a:t>and they have </a:t>
            </a:r>
            <a:r>
              <a:rPr lang="en-US" altLang="en-US" u="sng" dirty="0">
                <a:latin typeface="Cambria" panose="02040503050406030204" pitchFamily="18" charset="0"/>
              </a:rPr>
              <a:t>alternative uses.</a:t>
            </a:r>
          </a:p>
          <a:p>
            <a:pPr marL="463550" lvl="1" indent="-342900" eaLnBrk="1" hangingPunct="1">
              <a:lnSpc>
                <a:spcPct val="17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" panose="02040503050406030204" pitchFamily="18" charset="0"/>
              </a:rPr>
              <a:t>The opportunity cost is the </a:t>
            </a:r>
            <a:r>
              <a:rPr lang="en-US" altLang="en-US" dirty="0">
                <a:solidFill>
                  <a:srgbClr val="FF0000"/>
                </a:solidFill>
                <a:latin typeface="Cambria" panose="02040503050406030204" pitchFamily="18" charset="0"/>
              </a:rPr>
              <a:t>value of the next best alternative</a:t>
            </a:r>
            <a:r>
              <a:rPr lang="en-US" altLang="en-US" dirty="0">
                <a:latin typeface="Cambria" panose="02040503050406030204" pitchFamily="18" charset="0"/>
              </a:rPr>
              <a:t> </a:t>
            </a:r>
            <a:r>
              <a:rPr lang="en-US" altLang="en-US" u="sng" dirty="0">
                <a:latin typeface="Cambria" panose="02040503050406030204" pitchFamily="18" charset="0"/>
              </a:rPr>
              <a:t>that must be forgone to undertake the activity.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1314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:a16="http://schemas.microsoft.com/office/drawing/2014/main" xmlns="" id="{EA67AA75-CA2F-4359-9225-35FAE267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923" y="6488112"/>
            <a:ext cx="86868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IT3090 - Business Management for IT- Lecture </a:t>
            </a:r>
            <a:r>
              <a:rPr lang="en-GB" altLang="en-US" sz="1800" dirty="0" smtClean="0">
                <a:solidFill>
                  <a:prstClr val="white"/>
                </a:solidFill>
                <a:latin typeface="Arial" panose="020B0604020202020204" pitchFamily="34" charset="0"/>
              </a:rPr>
              <a:t>04 - </a:t>
            </a: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Ms. Nilmini </a:t>
            </a:r>
            <a:r>
              <a:rPr lang="en-GB" altLang="en-US" sz="1800" dirty="0" err="1">
                <a:solidFill>
                  <a:prstClr val="white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5312" y="509137"/>
            <a:ext cx="7599362" cy="4683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600" b="1" kern="0" dirty="0">
                <a:latin typeface="Cambria" pitchFamily="18" charset="0"/>
                <a:ea typeface="+mj-ea"/>
                <a:cs typeface="+mj-cs"/>
              </a:rPr>
              <a:t>Types of goods</a:t>
            </a:r>
          </a:p>
        </p:txBody>
      </p:sp>
      <p:sp>
        <p:nvSpPr>
          <p:cNvPr id="4" name="AutoShape 36" descr="Picture1"/>
          <p:cNvSpPr>
            <a:spLocks noChangeArrowheads="1"/>
          </p:cNvSpPr>
          <p:nvPr/>
        </p:nvSpPr>
        <p:spPr bwMode="auto">
          <a:xfrm>
            <a:off x="191067" y="1883390"/>
            <a:ext cx="11641541" cy="4285397"/>
          </a:xfrm>
          <a:prstGeom prst="roundRect">
            <a:avLst>
              <a:gd name="adj" fmla="val 9782"/>
            </a:avLst>
          </a:prstGeom>
          <a:blipFill dpi="0" rotWithShape="1">
            <a:blip r:embed="rId2"/>
            <a:srcRect/>
            <a:stretch>
              <a:fillRect t="-16370"/>
            </a:stretch>
          </a:blipFill>
          <a:ln w="9525">
            <a:solidFill>
              <a:srgbClr val="0099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84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C-Recording-Template-3 (1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OC-Recording-Template" id="{61923BB6-E458-F746-8336-3A9F47D7ABC4}" vid="{0ADA22D7-1419-3845-8D29-B62407BFDB2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493</Words>
  <Application>Microsoft Office PowerPoint</Application>
  <PresentationFormat>Custom</PresentationFormat>
  <Paragraphs>59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FOC-Recording-Template-3 (1)</vt:lpstr>
      <vt:lpstr>PowerPoint Presentation</vt:lpstr>
      <vt:lpstr>LEARNING OUTCOMES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Economic Systems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Nilmini Rathnayake</dc:creator>
  <cp:lastModifiedBy>EB 1</cp:lastModifiedBy>
  <cp:revision>22</cp:revision>
  <dcterms:created xsi:type="dcterms:W3CDTF">2020-08-18T11:55:12Z</dcterms:created>
  <dcterms:modified xsi:type="dcterms:W3CDTF">2020-08-20T06:12:44Z</dcterms:modified>
</cp:coreProperties>
</file>