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60" r:id="rId4"/>
    <p:sldId id="26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5" r:id="rId17"/>
    <p:sldId id="283" r:id="rId18"/>
    <p:sldId id="287" r:id="rId19"/>
    <p:sldId id="284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5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1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9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1EEF7828-B2C2-6249-ACC8-7F26D026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FDA9DA1-CE52-8443-B8D6-E23FE3EF4E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6374280-EE02-3945-8F18-DCD500B9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xmlns="" id="{D939BDE5-D244-FF40-80F2-B60858EDCF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56912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1EEF7828-B2C2-6249-ACC8-7F26D026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4FDA9DA1-CE52-8443-B8D6-E23FE3EF4E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83201" y="2196789"/>
            <a:ext cx="7195151" cy="815352"/>
          </a:xfrm>
        </p:spPr>
        <p:txBody>
          <a:bodyPr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dirty="0"/>
              <a:t>Code - Module Name</a:t>
            </a:r>
          </a:p>
          <a:p>
            <a:pPr lvl="4"/>
            <a:endParaRPr lang="x-none" dirty="0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6374280-EE02-3945-8F18-DCD500B9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73" y="303388"/>
            <a:ext cx="3406344" cy="1135448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="" xmlns:a16="http://schemas.microsoft.com/office/drawing/2014/main" id="{D939BDE5-D244-FF40-80F2-B60858EDCF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04908" y="3217206"/>
            <a:ext cx="7195151" cy="1991724"/>
          </a:xfrm>
        </p:spPr>
        <p:txBody>
          <a:bodyPr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4400"/>
            </a:lvl2pPr>
            <a:lvl3pPr marL="914400" indent="0">
              <a:buNone/>
              <a:defRPr sz="40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en-GB" sz="3600" dirty="0"/>
              <a:t>Lecture N</a:t>
            </a:r>
          </a:p>
          <a:p>
            <a:pPr lvl="0"/>
            <a:r>
              <a:rPr lang="en-GB" sz="3600" dirty="0"/>
              <a:t>Topic</a:t>
            </a:r>
          </a:p>
          <a:p>
            <a:pPr lvl="0"/>
            <a:r>
              <a:rPr lang="en-GB" sz="3600" dirty="0"/>
              <a:t>Lecturer Name</a:t>
            </a:r>
          </a:p>
          <a:p>
            <a:pPr lvl="4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176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599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05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948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179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285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8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77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77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922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341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822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5C8F5-BB18-443E-8EE4-3FE504CF08C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CADD9-A53E-4CC0-AB97-9FAFAD3088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02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8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6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2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7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0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8379-13D1-4186-ADAD-340C64B7C37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5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8379-13D1-4186-ADAD-340C64B7C376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E5AAD-1D42-4CD6-B6DA-333AE3F96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7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photo, table, person, monitor&#10;&#10;Description automatically generated">
            <a:extLst>
              <a:ext uri="{FF2B5EF4-FFF2-40B4-BE49-F238E27FC236}">
                <a16:creationId xmlns="" xmlns:a16="http://schemas.microsoft.com/office/drawing/2014/main" id="{B74E64AB-3617-6444-977E-451665F3AA0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CFEAA15-09C2-4EAA-93EC-B2FC098A328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9/6/2020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03FDFD1-2BDB-4C9E-9A33-CECF6F3A6B7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19207C1-EF3A-474B-9260-57BDCDAABA5F}"/>
              </a:ext>
            </a:extLst>
          </p:cNvPr>
          <p:cNvSpPr/>
          <p:nvPr/>
        </p:nvSpPr>
        <p:spPr>
          <a:xfrm>
            <a:off x="3438283" y="6489700"/>
            <a:ext cx="8682597" cy="365125"/>
          </a:xfrm>
          <a:prstGeom prst="rect">
            <a:avLst/>
          </a:prstGeom>
          <a:solidFill>
            <a:srgbClr val="252D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dirty="0">
                <a:solidFill>
                  <a:prstClr val="white"/>
                </a:solidFill>
              </a:rPr>
              <a:t>Module Code | Module Name | Lecture Title | Lecturer</a:t>
            </a:r>
          </a:p>
        </p:txBody>
      </p:sp>
    </p:spTree>
    <p:extLst>
      <p:ext uri="{BB962C8B-B14F-4D97-AF65-F5344CB8AC3E}">
        <p14:creationId xmlns:p14="http://schemas.microsoft.com/office/powerpoint/2010/main" val="159014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">
            <a:extLst>
              <a:ext uri="{FF2B5EF4-FFF2-40B4-BE49-F238E27FC236}">
                <a16:creationId xmlns:a16="http://schemas.microsoft.com/office/drawing/2014/main" xmlns="" id="{65A296EB-3065-4BD1-BD0B-246C43653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0478" y="6488112"/>
            <a:ext cx="8711522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IT3090 </a:t>
            </a: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- Business </a:t>
            </a: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Management for </a:t>
            </a: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IT- Lecture 04 - Ms</a:t>
            </a:r>
            <a:r>
              <a:rPr lang="en-GB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. </a:t>
            </a:r>
            <a:r>
              <a:rPr lang="en-GB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Nilmini </a:t>
            </a:r>
            <a:r>
              <a:rPr lang="en-GB" altLang="en-US" sz="1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AA8BB4D-8D81-4EF5-B901-9A8C99FD7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42" y="2372284"/>
            <a:ext cx="9144793" cy="2249619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xmlns="" id="{EB8E6D32-1AEE-4842-BB77-5FEFD1085D80}"/>
              </a:ext>
            </a:extLst>
          </p:cNvPr>
          <p:cNvSpPr txBox="1">
            <a:spLocks/>
          </p:cNvSpPr>
          <p:nvPr/>
        </p:nvSpPr>
        <p:spPr>
          <a:xfrm>
            <a:off x="1747342" y="3313882"/>
            <a:ext cx="9436629" cy="6985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x-none" dirty="0" smtClean="0"/>
              <a:t>Lecture 0</a:t>
            </a:r>
            <a:r>
              <a:rPr lang="en-US" dirty="0" smtClean="0"/>
              <a:t>4 (Part 2) – Economics</a:t>
            </a:r>
            <a:endParaRPr lang="x-none" dirty="0" smtClean="0"/>
          </a:p>
          <a:p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9443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="" xmlns:a16="http://schemas.microsoft.com/office/drawing/2014/main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3397" y="605442"/>
            <a:ext cx="8429283" cy="62285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Increases and Decreases in Demand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27797" y="1343605"/>
            <a:ext cx="91440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Change in factors other than Price;</a:t>
            </a:r>
          </a:p>
          <a:p>
            <a:pPr>
              <a:buFontTx/>
              <a:buNone/>
            </a:pPr>
            <a:endParaRPr lang="en-US" altLang="en-US" b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561793"/>
              </p:ext>
            </p:extLst>
          </p:nvPr>
        </p:nvGraphicFramePr>
        <p:xfrm>
          <a:off x="627795" y="1708729"/>
          <a:ext cx="8652682" cy="4497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320"/>
                <a:gridCol w="1442114"/>
                <a:gridCol w="1669816"/>
                <a:gridCol w="1669816"/>
                <a:gridCol w="1821616"/>
              </a:tblGrid>
              <a:tr h="65110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itchFamily="18" charset="0"/>
                        </a:rPr>
                        <a:t>The</a:t>
                      </a:r>
                      <a:r>
                        <a:rPr lang="en-US" sz="1800" baseline="0" dirty="0" smtClean="0">
                          <a:latin typeface="Cambria" pitchFamily="18" charset="0"/>
                        </a:rPr>
                        <a:t> factor affecting demand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" pitchFamily="18" charset="0"/>
                        </a:rPr>
                        <a:t>Increase             Demand</a:t>
                      </a:r>
                    </a:p>
                    <a:p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mbria" pitchFamily="18" charset="0"/>
                        </a:rPr>
                        <a:t>Decrease                 Demand</a:t>
                      </a:r>
                    </a:p>
                    <a:p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37206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Taste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Increase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Increase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itchFamily="18" charset="0"/>
                        </a:rPr>
                        <a:t>Decrease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itchFamily="18" charset="0"/>
                        </a:rPr>
                        <a:t>Decrease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448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Population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Increase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Increase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itchFamily="18" charset="0"/>
                        </a:rPr>
                        <a:t>Decrease 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itchFamily="18" charset="0"/>
                        </a:rPr>
                        <a:t>Decrease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620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Income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Increase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Increase demand if a normal good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Decrease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Increase demand if an inferior good.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34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Substitute 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Increase in price 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Increase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itchFamily="18" charset="0"/>
                        </a:rPr>
                        <a:t>Decrease in</a:t>
                      </a:r>
                      <a:r>
                        <a:rPr lang="en-US" sz="1800" baseline="0" dirty="0" smtClean="0">
                          <a:latin typeface="Cambria" pitchFamily="18" charset="0"/>
                        </a:rPr>
                        <a:t> price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itchFamily="18" charset="0"/>
                        </a:rPr>
                        <a:t>Decrease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34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Complement 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Increase in price </a:t>
                      </a:r>
                      <a:endParaRPr lang="en-US" sz="1800" dirty="0" smtClean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Decrease demand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Decrease in price 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Increase demand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620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Expectations of the price of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 the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 product 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Increase </a:t>
                      </a:r>
                      <a:endParaRPr lang="en-US" sz="1800" dirty="0" smtClean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Increase 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itchFamily="18" charset="0"/>
                        </a:rPr>
                        <a:t>Decrease 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mbria" pitchFamily="18" charset="0"/>
                        </a:rPr>
                        <a:t>Decrease</a:t>
                      </a:r>
                      <a:endParaRPr lang="en-US" sz="1800" dirty="0">
                        <a:latin typeface="Cambria" pitchFamily="18" charset="0"/>
                      </a:endParaRP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534098" y="2282220"/>
            <a:ext cx="2438400" cy="1972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7620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72000" rIns="64800"/>
          <a:lstStyle/>
          <a:p>
            <a:pPr>
              <a:lnSpc>
                <a:spcPct val="150000"/>
              </a:lnSpc>
              <a:defRPr/>
            </a:pPr>
            <a:endParaRPr lang="en-GB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73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8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="" xmlns:a16="http://schemas.microsoft.com/office/drawing/2014/main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836423" y="633483"/>
            <a:ext cx="7893050" cy="4905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400" b="1" dirty="0" smtClean="0">
                <a:solidFill>
                  <a:schemeClr val="tx1"/>
                </a:solidFill>
                <a:latin typeface="Cambria" pitchFamily="18" charset="0"/>
              </a:rPr>
              <a:t>Concept of Supply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36673" y="1595390"/>
            <a:ext cx="8676068" cy="4587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3200" dirty="0" smtClean="0">
                <a:solidFill>
                  <a:schemeClr val="tx1"/>
                </a:solidFill>
                <a:latin typeface="Cambria" pitchFamily="18" charset="0"/>
              </a:rPr>
              <a:t>Supply</a:t>
            </a:r>
          </a:p>
          <a:p>
            <a:pPr marL="974725" indent="-56991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The quantity of a product that the </a:t>
            </a:r>
            <a:r>
              <a:rPr lang="en-US" sz="2000" dirty="0" smtClean="0">
                <a:solidFill>
                  <a:srgbClr val="FF0000"/>
                </a:solidFill>
                <a:latin typeface="Cambria" pitchFamily="18" charset="0"/>
              </a:rPr>
              <a:t>suppliers are willing to supply at a given price and at a given time.</a:t>
            </a:r>
          </a:p>
          <a:p>
            <a:pPr marL="974725" indent="-56991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The amount produced or output available or the stocks of goods available are not the supply.</a:t>
            </a:r>
          </a:p>
          <a:p>
            <a:pPr marL="974725" indent="-569913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The supply is the amount offered for sales.</a:t>
            </a:r>
          </a:p>
          <a:p>
            <a:pPr marL="0" indent="0">
              <a:buFontTx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	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24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4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4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4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4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64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="" xmlns:a16="http://schemas.microsoft.com/office/drawing/2014/main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010400" cy="13208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Price and Quantity Supplied: The Law of Supply</a:t>
            </a:r>
            <a:endParaRPr lang="en-US" altLang="en-US" sz="28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164609"/>
            <a:ext cx="9067800" cy="167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>
                <a:latin typeface="Cambria" pitchFamily="18" charset="0"/>
              </a:rPr>
              <a:t>Law of supply </a:t>
            </a:r>
          </a:p>
          <a:p>
            <a:pPr>
              <a:defRPr/>
            </a:pPr>
            <a:r>
              <a:rPr lang="en-US" sz="2200" dirty="0">
                <a:latin typeface="Cambria" pitchFamily="18" charset="0"/>
              </a:rPr>
              <a:t>The positive relationship between price and quantity of a good supplied. </a:t>
            </a:r>
          </a:p>
          <a:p>
            <a:pPr>
              <a:defRPr/>
            </a:pPr>
            <a:r>
              <a:rPr lang="en-US" sz="2200" dirty="0">
                <a:latin typeface="Cambria" pitchFamily="18" charset="0"/>
              </a:rPr>
              <a:t>An increase in market price will lead to an increase in quantity supplied, and a decrease in market price will lead to a decrease in quantity supplied.</a:t>
            </a:r>
            <a:endParaRPr lang="en-US" sz="22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2971800"/>
            <a:ext cx="4516877" cy="101566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ambria" pitchFamily="18" charset="0"/>
              </a:rPr>
              <a:t>Supply schedule </a:t>
            </a:r>
          </a:p>
          <a:p>
            <a:pPr>
              <a:defRPr/>
            </a:pPr>
            <a:r>
              <a:rPr lang="en-US" sz="2000" dirty="0">
                <a:latin typeface="Cambria" pitchFamily="18" charset="0"/>
              </a:rPr>
              <a:t>A table showing how much of a product firms will sell at alternative prices.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3900" y="2971800"/>
            <a:ext cx="5486400" cy="101566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ambria" pitchFamily="18" charset="0"/>
              </a:rPr>
              <a:t>Supply curve </a:t>
            </a:r>
          </a:p>
          <a:p>
            <a:pPr>
              <a:defRPr/>
            </a:pPr>
            <a:r>
              <a:rPr lang="en-US" sz="2000" dirty="0">
                <a:latin typeface="Cambria" pitchFamily="18" charset="0"/>
              </a:rPr>
              <a:t>A graph illustrating how much of a product a firm will sell at different prices.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26" y="4095559"/>
            <a:ext cx="3299950" cy="232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813" y="3970464"/>
            <a:ext cx="473636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037323" y="2371298"/>
            <a:ext cx="2057400" cy="2862263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latin typeface="Cambria" pitchFamily="18" charset="0"/>
              </a:rPr>
              <a:t>Supply Curves Slope Upward</a:t>
            </a:r>
          </a:p>
          <a:p>
            <a:pPr>
              <a:defRPr/>
            </a:pPr>
            <a:r>
              <a:rPr lang="en-US" sz="2000" dirty="0">
                <a:latin typeface="Cambria" pitchFamily="18" charset="0"/>
              </a:rPr>
              <a:t>A producer will supply more</a:t>
            </a:r>
          </a:p>
          <a:p>
            <a:pPr>
              <a:defRPr/>
            </a:pPr>
            <a:r>
              <a:rPr lang="en-US" sz="2000" dirty="0">
                <a:latin typeface="Cambria" pitchFamily="18" charset="0"/>
              </a:rPr>
              <a:t>when the price of output is</a:t>
            </a:r>
          </a:p>
          <a:p>
            <a:pPr>
              <a:defRPr/>
            </a:pPr>
            <a:r>
              <a:rPr lang="en-US" sz="2000" dirty="0">
                <a:latin typeface="Cambria" pitchFamily="18" charset="0"/>
              </a:rPr>
              <a:t>higher. The slope of a supply</a:t>
            </a:r>
          </a:p>
          <a:p>
            <a:pPr>
              <a:defRPr/>
            </a:pPr>
            <a:r>
              <a:rPr lang="en-US" sz="2000" dirty="0">
                <a:latin typeface="Cambria" pitchFamily="18" charset="0"/>
              </a:rPr>
              <a:t>curve is positive.</a:t>
            </a:r>
          </a:p>
        </p:txBody>
      </p:sp>
    </p:spTree>
    <p:extLst>
      <p:ext uri="{BB962C8B-B14F-4D97-AF65-F5344CB8AC3E}">
        <p14:creationId xmlns:p14="http://schemas.microsoft.com/office/powerpoint/2010/main" val="425505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animBg="1"/>
      <p:bldP spid="7" grpId="0" animBg="1"/>
      <p:bldP spid="10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="" xmlns:a16="http://schemas.microsoft.com/office/drawing/2014/main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95857" y="977734"/>
            <a:ext cx="6826250" cy="4905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chemeClr val="tx1"/>
                </a:solidFill>
                <a:latin typeface="Cambria" pitchFamily="18" charset="0"/>
              </a:rPr>
              <a:t>“A Change in Quantity Supply” and</a:t>
            </a:r>
            <a:br>
              <a:rPr lang="en-US" sz="3600" b="1" dirty="0" smtClean="0">
                <a:solidFill>
                  <a:schemeClr val="tx1"/>
                </a:solidFill>
                <a:latin typeface="Cambria" pitchFamily="18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Cambria" pitchFamily="18" charset="0"/>
              </a:rPr>
              <a:t>“</a:t>
            </a:r>
            <a:r>
              <a:rPr lang="en-US" b="1" dirty="0" smtClean="0">
                <a:solidFill>
                  <a:schemeClr val="tx1"/>
                </a:solidFill>
                <a:latin typeface="Cambria" pitchFamily="18" charset="0"/>
              </a:rPr>
              <a:t>Increase and Decrease in Supply”</a:t>
            </a:r>
            <a:endParaRPr lang="en-US" sz="3600" b="1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78997" y="1992573"/>
            <a:ext cx="7565503" cy="3889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0" indent="0">
              <a:lnSpc>
                <a:spcPct val="150000"/>
              </a:lnSpc>
              <a:buFontTx/>
              <a:buNone/>
              <a:defRPr/>
            </a:pPr>
            <a:r>
              <a:rPr lang="en-US" sz="2400" b="1" dirty="0" smtClean="0">
                <a:solidFill>
                  <a:schemeClr val="accent5"/>
                </a:solidFill>
                <a:latin typeface="Cambria" pitchFamily="18" charset="0"/>
              </a:rPr>
              <a:t>A Change in Quantity Supply :</a:t>
            </a:r>
          </a:p>
          <a:p>
            <a:pPr marL="120650" indent="0">
              <a:lnSpc>
                <a:spcPct val="15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Occurs as a result of a change in the price.</a:t>
            </a:r>
          </a:p>
          <a:p>
            <a:pPr marL="120650" indent="0">
              <a:lnSpc>
                <a:spcPct val="150000"/>
              </a:lnSpc>
              <a:buNone/>
              <a:defRPr/>
            </a:pPr>
            <a:r>
              <a:rPr lang="en-US" sz="2400" b="1" dirty="0" smtClean="0">
                <a:solidFill>
                  <a:schemeClr val="accent5"/>
                </a:solidFill>
                <a:latin typeface="Cambria" pitchFamily="18" charset="0"/>
              </a:rPr>
              <a:t>An increase and decrease Supply :</a:t>
            </a:r>
          </a:p>
          <a:p>
            <a:pPr marL="120650" indent="0">
              <a:lnSpc>
                <a:spcPct val="150000"/>
              </a:lnSpc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Occurs </a:t>
            </a:r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as a result of the changes in other factors and not the price.</a:t>
            </a:r>
          </a:p>
          <a:p>
            <a:pPr marL="120650" indent="0">
              <a:lnSpc>
                <a:spcPct val="150000"/>
              </a:lnSpc>
              <a:buNone/>
              <a:defRPr/>
            </a:pPr>
            <a:endParaRPr lang="en-US" sz="2000" b="1" dirty="0">
              <a:solidFill>
                <a:schemeClr val="accent5"/>
              </a:solidFill>
              <a:latin typeface="Cambria" pitchFamily="18" charset="0"/>
            </a:endParaRPr>
          </a:p>
          <a:p>
            <a:pPr marL="120650" indent="0">
              <a:lnSpc>
                <a:spcPct val="150000"/>
              </a:lnSpc>
              <a:buFontTx/>
              <a:buNone/>
              <a:defRPr/>
            </a:pPr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pPr>
              <a:buFontTx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8303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6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6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="" xmlns:a16="http://schemas.microsoft.com/office/drawing/2014/main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2" y="376451"/>
            <a:ext cx="7893050" cy="4905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chemeClr val="tx1"/>
                </a:solidFill>
                <a:latin typeface="Cambria" pitchFamily="18" charset="0"/>
              </a:rPr>
              <a:t>A Change in Quantity Supply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4312" y="1004248"/>
            <a:ext cx="8452016" cy="177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2000" b="1" dirty="0" smtClean="0">
                <a:solidFill>
                  <a:schemeClr val="accent5"/>
                </a:solidFill>
                <a:latin typeface="Cambria" pitchFamily="18" charset="0"/>
              </a:rPr>
              <a:t>Extension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2000" b="1" dirty="0" smtClean="0">
                <a:solidFill>
                  <a:schemeClr val="tx1"/>
                </a:solidFill>
                <a:latin typeface="Cambria" pitchFamily="18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When the prices rises, the quantity supplied will increase.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	It is a movement upward along the supply curve.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endParaRPr lang="en-US" sz="800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1850" y="3093628"/>
            <a:ext cx="6465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2000" b="1" dirty="0">
                <a:solidFill>
                  <a:schemeClr val="accent5"/>
                </a:solidFill>
                <a:latin typeface="Cambria" pitchFamily="18" charset="0"/>
              </a:rPr>
              <a:t>Contraction </a:t>
            </a:r>
          </a:p>
          <a:p>
            <a:pPr marL="457200">
              <a:lnSpc>
                <a:spcPct val="150000"/>
              </a:lnSpc>
              <a:buFontTx/>
              <a:buNone/>
              <a:defRPr/>
            </a:pPr>
            <a:r>
              <a:rPr lang="en-US" sz="2000" dirty="0" smtClean="0">
                <a:latin typeface="Cambria" pitchFamily="18" charset="0"/>
              </a:rPr>
              <a:t>When </a:t>
            </a:r>
            <a:r>
              <a:rPr lang="en-US" sz="2000" dirty="0">
                <a:latin typeface="Cambria" pitchFamily="18" charset="0"/>
              </a:rPr>
              <a:t>the prices fall, the quantity supplied will fall.</a:t>
            </a:r>
          </a:p>
          <a:p>
            <a:pPr marL="457200">
              <a:lnSpc>
                <a:spcPct val="150000"/>
              </a:lnSpc>
              <a:buFontTx/>
              <a:buNone/>
              <a:defRPr/>
            </a:pPr>
            <a:r>
              <a:rPr lang="en-US" sz="2000" dirty="0" smtClean="0">
                <a:latin typeface="Cambria" pitchFamily="18" charset="0"/>
              </a:rPr>
              <a:t>It </a:t>
            </a:r>
            <a:r>
              <a:rPr lang="en-US" sz="2000" dirty="0">
                <a:latin typeface="Cambria" pitchFamily="18" charset="0"/>
              </a:rPr>
              <a:t>is a movement downwards along the supply curve</a:t>
            </a:r>
            <a:r>
              <a:rPr lang="en-US" sz="2000" dirty="0" smtClean="0">
                <a:latin typeface="Cambria" pitchFamily="18" charset="0"/>
              </a:rPr>
              <a:t>.</a:t>
            </a:r>
            <a:endParaRPr lang="en-US" sz="2000" dirty="0">
              <a:latin typeface="Cambria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718" y="1894196"/>
            <a:ext cx="40671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2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2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2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="" xmlns:a16="http://schemas.microsoft.com/office/drawing/2014/main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61975"/>
            <a:ext cx="7893050" cy="4905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chemeClr val="tx1"/>
                </a:solidFill>
                <a:latin typeface="Cambria" pitchFamily="18" charset="0"/>
              </a:rPr>
              <a:t>Increases and Decreases in Supply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1255712"/>
            <a:ext cx="91440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	Change in factors other than Price;</a:t>
            </a:r>
          </a:p>
          <a:p>
            <a:pPr>
              <a:buFontTx/>
              <a:buNone/>
            </a:pPr>
            <a:endParaRPr lang="en-US" altLang="en-US" b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36873"/>
              </p:ext>
            </p:extLst>
          </p:nvPr>
        </p:nvGraphicFramePr>
        <p:xfrm>
          <a:off x="478099" y="1815152"/>
          <a:ext cx="9593950" cy="429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252"/>
                <a:gridCol w="1598992"/>
                <a:gridCol w="1851464"/>
                <a:gridCol w="1851464"/>
                <a:gridCol w="2019778"/>
              </a:tblGrid>
              <a:tr h="724223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factor affecting demand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Increase             Supply</a:t>
                      </a: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Decrease                 Supply</a:t>
                      </a:r>
                    </a:p>
                    <a:p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Cambria" pitchFamily="18" charset="0"/>
                      </a:endParaRPr>
                    </a:p>
                  </a:txBody>
                  <a:tcPr/>
                </a:tc>
              </a:tr>
              <a:tr h="4425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Technology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Increase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Increase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Decrease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Decrease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5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Resource prices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Increase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Decrease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Decrease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i="0" dirty="0" smtClean="0"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crease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783">
                <a:tc>
                  <a:txBody>
                    <a:bodyPr/>
                    <a:lstStyle/>
                    <a:p>
                      <a:pPr marL="0" lvl="1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Substitute Prices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Increase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Decrease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Decrease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Increases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103">
                <a:tc>
                  <a:txBody>
                    <a:bodyPr/>
                    <a:lstStyle/>
                    <a:p>
                      <a:pPr marL="0" lvl="1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Expectations of suppliers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Increase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Decease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Decrease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Increase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103">
                <a:tc>
                  <a:txBody>
                    <a:bodyPr/>
                    <a:lstStyle/>
                    <a:p>
                      <a:pPr marL="0" lvl="1" indent="0" eaLnBrk="1" hangingPunct="1">
                        <a:lnSpc>
                          <a:spcPct val="150000"/>
                        </a:lnSpc>
                        <a:buFontTx/>
                        <a:buNone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Government policies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Increase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Decrease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Decrease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Increase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64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8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="" xmlns:a16="http://schemas.microsoft.com/office/drawing/2014/main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4952" y="337782"/>
            <a:ext cx="6936475" cy="1108881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Market Equilibrium</a:t>
            </a:r>
            <a:endParaRPr lang="en-US" altLang="en-US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2068" y="1542197"/>
            <a:ext cx="9909412" cy="4353636"/>
          </a:xfrm>
        </p:spPr>
        <p:txBody>
          <a:bodyPr>
            <a:noAutofit/>
          </a:bodyPr>
          <a:lstStyle/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sz="2800" b="1" dirty="0" smtClean="0">
                <a:solidFill>
                  <a:schemeClr val="tx1"/>
                </a:solidFill>
                <a:latin typeface="Cambria" pitchFamily="18" charset="0"/>
              </a:rPr>
              <a:t>Equilibrium 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The condition that exists when quantity supplied and quantity demanded are equal. At equilibrium, there is no tendency for price to change.</a:t>
            </a:r>
          </a:p>
          <a:p>
            <a:pPr marL="0" indent="0" eaLnBrk="1" hangingPunct="1">
              <a:buFont typeface="Wingdings 3" panose="05040102010807070707" pitchFamily="18" charset="2"/>
              <a:buNone/>
              <a:defRPr/>
            </a:pPr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pPr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The operation of the market depends on the interaction between suppliers and demanders.</a:t>
            </a:r>
          </a:p>
          <a:p>
            <a:pPr eaLnBrk="1" hangingPunct="1">
              <a:defRPr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At any moment, one of three conditions prevails in every market: 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	(1) The quantity demanded exceeds the quantity supplied at the current price, a situation called </a:t>
            </a:r>
            <a:r>
              <a:rPr lang="en-US" sz="2000" i="1" dirty="0" smtClean="0">
                <a:solidFill>
                  <a:schemeClr val="tx1"/>
                </a:solidFill>
                <a:latin typeface="Cambria" pitchFamily="18" charset="0"/>
              </a:rPr>
              <a:t>excess demand; 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sz="2000" i="1" dirty="0" smtClean="0">
                <a:solidFill>
                  <a:schemeClr val="tx1"/>
                </a:solidFill>
                <a:latin typeface="Cambria" pitchFamily="18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(2) </a:t>
            </a:r>
            <a:r>
              <a:rPr lang="en-US" sz="2000" i="1" dirty="0" smtClean="0">
                <a:solidFill>
                  <a:schemeClr val="tx1"/>
                </a:solidFill>
                <a:latin typeface="Cambria" pitchFamily="18" charset="0"/>
              </a:rPr>
              <a:t>the quantity supplied </a:t>
            </a: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exceeds the quantity demanded at the current price, a situation called </a:t>
            </a:r>
            <a:r>
              <a:rPr lang="en-US" sz="2000" i="1" dirty="0" smtClean="0">
                <a:solidFill>
                  <a:schemeClr val="tx1"/>
                </a:solidFill>
                <a:latin typeface="Cambria" pitchFamily="18" charset="0"/>
              </a:rPr>
              <a:t>excess supply; or 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sz="2000" i="1" dirty="0" smtClean="0">
                <a:solidFill>
                  <a:schemeClr val="tx1"/>
                </a:solidFill>
                <a:latin typeface="Cambria" pitchFamily="18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(3) </a:t>
            </a:r>
            <a:r>
              <a:rPr lang="en-US" sz="2000" dirty="0" smtClean="0">
                <a:solidFill>
                  <a:srgbClr val="FF0000"/>
                </a:solidFill>
                <a:latin typeface="Cambria" pitchFamily="18" charset="0"/>
              </a:rPr>
              <a:t>the quantity supplied equals the quantity demanded at the current price, a situation called </a:t>
            </a:r>
            <a:r>
              <a:rPr lang="en-US" sz="2000" b="1" dirty="0" smtClean="0">
                <a:solidFill>
                  <a:srgbClr val="FF0000"/>
                </a:solidFill>
                <a:latin typeface="Cambria" pitchFamily="18" charset="0"/>
              </a:rPr>
              <a:t>equilibrium</a:t>
            </a:r>
            <a:r>
              <a:rPr lang="en-US" sz="2000" dirty="0" smtClean="0">
                <a:solidFill>
                  <a:srgbClr val="FF0000"/>
                </a:solidFill>
                <a:latin typeface="Cambria" pitchFamily="18" charset="0"/>
              </a:rPr>
              <a:t>. </a:t>
            </a:r>
            <a:endParaRPr lang="en-US" sz="2000" dirty="0">
              <a:solidFill>
                <a:srgbClr val="FF0000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0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="" xmlns:a16="http://schemas.microsoft.com/office/drawing/2014/main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77" y="684662"/>
            <a:ext cx="5930172" cy="51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45255" y="1785144"/>
            <a:ext cx="3124200" cy="182880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>
                <a:latin typeface="Cambria" pitchFamily="18" charset="0"/>
              </a:rPr>
              <a:t>Equilibrium price</a:t>
            </a:r>
          </a:p>
          <a:p>
            <a:pPr>
              <a:defRPr/>
            </a:pPr>
            <a:r>
              <a:rPr lang="en-US" sz="2000" dirty="0">
                <a:latin typeface="Cambria" pitchFamily="18" charset="0"/>
              </a:rPr>
              <a:t>The price that balances quantity supplied and</a:t>
            </a:r>
          </a:p>
          <a:p>
            <a:pPr>
              <a:defRPr/>
            </a:pPr>
            <a:r>
              <a:rPr lang="en-US" sz="2000" dirty="0">
                <a:latin typeface="Cambria" pitchFamily="18" charset="0"/>
              </a:rPr>
              <a:t>quantity demanded</a:t>
            </a:r>
          </a:p>
        </p:txBody>
      </p:sp>
      <p:sp>
        <p:nvSpPr>
          <p:cNvPr id="5" name="Rectangle 4"/>
          <p:cNvSpPr/>
          <p:nvPr/>
        </p:nvSpPr>
        <p:spPr>
          <a:xfrm>
            <a:off x="7277100" y="3962400"/>
            <a:ext cx="3124200" cy="182880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>
                <a:latin typeface="Cambria" pitchFamily="18" charset="0"/>
              </a:rPr>
              <a:t>Equilibrium quantity</a:t>
            </a:r>
          </a:p>
          <a:p>
            <a:pPr>
              <a:defRPr/>
            </a:pPr>
            <a:r>
              <a:rPr lang="en-US" sz="2000" dirty="0">
                <a:latin typeface="Cambria" pitchFamily="18" charset="0"/>
              </a:rPr>
              <a:t>The quantity supplied and the quantity demanded at the equilibrium price</a:t>
            </a:r>
          </a:p>
        </p:txBody>
      </p:sp>
    </p:spTree>
    <p:extLst>
      <p:ext uri="{BB962C8B-B14F-4D97-AF65-F5344CB8AC3E}">
        <p14:creationId xmlns:p14="http://schemas.microsoft.com/office/powerpoint/2010/main" val="1207311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="" xmlns:a16="http://schemas.microsoft.com/office/drawing/2014/main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23247" y="473123"/>
            <a:ext cx="6347713" cy="918949"/>
          </a:xfrm>
        </p:spPr>
        <p:txBody>
          <a:bodyPr/>
          <a:lstStyle/>
          <a:p>
            <a:r>
              <a:rPr lang="en-US" dirty="0" smtClean="0"/>
              <a:t>Equilibrium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1692" y="1349292"/>
            <a:ext cx="4903345" cy="25908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7687" y="1115704"/>
            <a:ext cx="6347714" cy="3880773"/>
          </a:xfrm>
        </p:spPr>
        <p:txBody>
          <a:bodyPr/>
          <a:lstStyle/>
          <a:p>
            <a:pPr marL="0" indent="0" algn="ctr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QD=QS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QD </a:t>
            </a:r>
            <a:r>
              <a:rPr lang="en-US" sz="3600" b="1" dirty="0">
                <a:solidFill>
                  <a:srgbClr val="FF0000"/>
                </a:solidFill>
              </a:rPr>
              <a:t>= a – </a:t>
            </a:r>
            <a:r>
              <a:rPr lang="en-US" sz="3600" b="1" dirty="0" err="1">
                <a:solidFill>
                  <a:srgbClr val="FF0000"/>
                </a:solidFill>
              </a:rPr>
              <a:t>bp</a:t>
            </a:r>
            <a:endParaRPr lang="en-US" sz="3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QS = a + </a:t>
            </a:r>
            <a:r>
              <a:rPr lang="en-US" sz="3600" b="1" dirty="0" err="1">
                <a:solidFill>
                  <a:srgbClr val="FF0000"/>
                </a:solidFill>
              </a:rPr>
              <a:t>bp</a:t>
            </a:r>
            <a:endParaRPr lang="en-US" sz="3600" b="1" dirty="0">
              <a:solidFill>
                <a:srgbClr val="FF0000"/>
              </a:solidFill>
            </a:endParaRPr>
          </a:p>
          <a:p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1807364" y="4311194"/>
            <a:ext cx="4572000" cy="7745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Qd = 100-10P         Qs = 40+5P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90C226"/>
              </a:buClr>
              <a:buSzPct val="80000"/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Qd = 80-5P             Qs = 20+10P</a:t>
            </a:r>
          </a:p>
        </p:txBody>
      </p:sp>
    </p:spTree>
    <p:extLst>
      <p:ext uri="{BB962C8B-B14F-4D97-AF65-F5344CB8AC3E}">
        <p14:creationId xmlns:p14="http://schemas.microsoft.com/office/powerpoint/2010/main" val="4222745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="" xmlns:a16="http://schemas.microsoft.com/office/drawing/2014/main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0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="" xmlns:a16="http://schemas.microsoft.com/office/drawing/2014/main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7412" y="666466"/>
            <a:ext cx="7072312" cy="64928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4800" b="1" dirty="0" smtClean="0">
                <a:solidFill>
                  <a:srgbClr val="FF0000"/>
                </a:solidFill>
                <a:latin typeface="Cambria" pitchFamily="18" charset="0"/>
                <a:cs typeface="Calibri" pitchFamily="34" charset="0"/>
              </a:rPr>
              <a:t>LEARNING OUTCOMES</a:t>
            </a:r>
            <a:endParaRPr lang="uk-UA" altLang="zh-CN" sz="4800" b="1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05083" y="2301733"/>
            <a:ext cx="7391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5138" indent="-465138"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</a:rPr>
              <a:t>At the end of the lecture, students should be able to;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q"/>
            </a:pPr>
            <a:r>
              <a:rPr lang="en-US" altLang="en-US" sz="2400" dirty="0" smtClean="0">
                <a:latin typeface="Cambria" panose="02040503050406030204" pitchFamily="18" charset="0"/>
              </a:rPr>
              <a:t>Understand </a:t>
            </a:r>
            <a:r>
              <a:rPr lang="en-US" altLang="en-US" sz="2400" dirty="0">
                <a:latin typeface="Cambria" panose="02040503050406030204" pitchFamily="18" charset="0"/>
              </a:rPr>
              <a:t>the basic </a:t>
            </a:r>
            <a:r>
              <a:rPr lang="en-US" altLang="en-US" sz="2400" dirty="0" smtClean="0">
                <a:latin typeface="Cambria" panose="02040503050406030204" pitchFamily="18" charset="0"/>
              </a:rPr>
              <a:t>economic concepts.</a:t>
            </a:r>
            <a:endParaRPr lang="en-US" altLang="en-US" sz="2400" dirty="0">
              <a:latin typeface="Cambria" panose="02040503050406030204" pitchFamily="18" charset="0"/>
            </a:endParaRP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Cambria" pitchFamily="18" charset="0"/>
              </a:rPr>
              <a:t>Explain the </a:t>
            </a:r>
            <a:r>
              <a:rPr lang="en-US" sz="2400" b="1" dirty="0" smtClean="0">
                <a:latin typeface="Cambria" pitchFamily="18" charset="0"/>
              </a:rPr>
              <a:t>concept of demand and supply</a:t>
            </a:r>
            <a:r>
              <a:rPr lang="en-US" sz="2400" dirty="0" smtClean="0">
                <a:latin typeface="Cambria" pitchFamily="18" charset="0"/>
              </a:rPr>
              <a:t>.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Cambria" pitchFamily="18" charset="0"/>
              </a:rPr>
              <a:t>Identify the </a:t>
            </a:r>
            <a:r>
              <a:rPr lang="en-US" sz="2400" b="1" dirty="0" smtClean="0">
                <a:latin typeface="Cambria" pitchFamily="18" charset="0"/>
              </a:rPr>
              <a:t>market structures and their characteristics.</a:t>
            </a:r>
            <a:endParaRPr lang="en-US" sz="2400" b="1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6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="" xmlns:a16="http://schemas.microsoft.com/office/drawing/2014/main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45251" y="2342570"/>
            <a:ext cx="80585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b="1" dirty="0" smtClean="0">
                <a:latin typeface="Cambria" pitchFamily="18" charset="0"/>
              </a:rPr>
              <a:t>Demand </a:t>
            </a:r>
            <a:r>
              <a:rPr lang="en-US" sz="6000" b="1" dirty="0">
                <a:latin typeface="Cambria" pitchFamily="18" charset="0"/>
              </a:rPr>
              <a:t>and </a:t>
            </a:r>
            <a:r>
              <a:rPr lang="en-US" sz="6000" b="1" dirty="0" smtClean="0">
                <a:latin typeface="Cambria" pitchFamily="18" charset="0"/>
              </a:rPr>
              <a:t>Supply</a:t>
            </a:r>
            <a:r>
              <a:rPr lang="en-US" altLang="en-US" dirty="0" smtClean="0">
                <a:latin typeface="Cambria" panose="02040503050406030204" pitchFamily="18" charset="0"/>
              </a:rPr>
              <a:t>.</a:t>
            </a:r>
            <a:endParaRPr lang="en-US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="" xmlns:a16="http://schemas.microsoft.com/office/drawing/2014/main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80029" y="634621"/>
            <a:ext cx="7893050" cy="4905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chemeClr val="tx1"/>
                </a:solidFill>
                <a:latin typeface="Cambria" pitchFamily="18" charset="0"/>
              </a:rPr>
              <a:t>The Assumptions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8949" y="1535373"/>
            <a:ext cx="7911152" cy="4319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0" indent="0">
              <a:lnSpc>
                <a:spcPct val="15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The law of demand and low of supply are based on two assumptions;</a:t>
            </a:r>
          </a:p>
          <a:p>
            <a:pPr marL="520700" lvl="1" indent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 CETERIS PARISBUS – </a:t>
            </a:r>
          </a:p>
          <a:p>
            <a:pPr marL="520700" lvl="1" indent="0">
              <a:lnSpc>
                <a:spcPct val="15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		One factor will change at one time. All the other 		factors remain constant. </a:t>
            </a:r>
          </a:p>
          <a:p>
            <a:pPr marL="520700" lvl="1" indent="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 The consumers are rational -  </a:t>
            </a:r>
          </a:p>
          <a:p>
            <a:pPr marL="520700" lvl="1" indent="0">
              <a:lnSpc>
                <a:spcPct val="15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		The buyers and supplier are aware of the 				conditions in the market  </a:t>
            </a:r>
          </a:p>
          <a:p>
            <a:pPr marL="1035050" lvl="1" indent="-230188">
              <a:lnSpc>
                <a:spcPct val="150000"/>
              </a:lnSpc>
              <a:buFontTx/>
              <a:buNone/>
              <a:defRPr/>
            </a:pPr>
            <a:endParaRPr lang="en-US" sz="20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</a:t>
            </a:r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pPr>
              <a:buFontTx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52169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3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="" xmlns:a16="http://schemas.microsoft.com/office/drawing/2014/main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07241" y="544773"/>
            <a:ext cx="7893050" cy="4905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chemeClr val="tx1"/>
                </a:solidFill>
                <a:latin typeface="Cambria" pitchFamily="18" charset="0"/>
              </a:rPr>
              <a:t>The Concept of Demand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56564" y="1035310"/>
            <a:ext cx="7445991" cy="4272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	Demand: </a:t>
            </a:r>
          </a:p>
          <a:p>
            <a:pPr indent="166688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	The </a:t>
            </a:r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quantity </a:t>
            </a: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that </a:t>
            </a:r>
            <a:r>
              <a:rPr lang="en-US" sz="2800" dirty="0" smtClean="0">
                <a:solidFill>
                  <a:srgbClr val="FF0000"/>
                </a:solidFill>
                <a:latin typeface="Cambria" pitchFamily="18" charset="0"/>
              </a:rPr>
              <a:t>people are willing </a:t>
            </a: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to 			buy at a given price and during a period 		of time.</a:t>
            </a:r>
          </a:p>
          <a:p>
            <a:pPr indent="166688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	The term demand signifies the ability 			or the willingness to buy a particular 			commodity at a given point of time.</a:t>
            </a: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	</a:t>
            </a:r>
          </a:p>
          <a:p>
            <a:pPr>
              <a:buFontTx/>
              <a:buNone/>
              <a:defRPr/>
            </a:pP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09414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7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7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7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="" xmlns:a16="http://schemas.microsoft.com/office/drawing/2014/main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51430" y="552734"/>
            <a:ext cx="8382000" cy="4905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400" b="1" dirty="0" smtClean="0">
                <a:solidFill>
                  <a:schemeClr val="tx1"/>
                </a:solidFill>
                <a:latin typeface="Cambria" pitchFamily="18" charset="0"/>
              </a:rPr>
              <a:t>The factors that affect demand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33568" y="1414864"/>
            <a:ext cx="10112991" cy="4701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393700"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Price of the product </a:t>
            </a:r>
          </a:p>
          <a:p>
            <a:pPr marL="914400" lvl="1" indent="-393700"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Income of the buyers</a:t>
            </a:r>
          </a:p>
          <a:p>
            <a:pPr marL="914400" lvl="1" indent="-393700"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Price of other goods</a:t>
            </a:r>
          </a:p>
          <a:p>
            <a:pPr marL="520700" lvl="1" indent="0">
              <a:buFontTx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		Substitutes</a:t>
            </a:r>
          </a:p>
          <a:p>
            <a:pPr marL="520700" lvl="1" indent="0">
              <a:buFontTx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		Complements</a:t>
            </a:r>
          </a:p>
          <a:p>
            <a:pPr marL="914400" lvl="1" indent="-393700"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Taste and fashion </a:t>
            </a:r>
          </a:p>
          <a:p>
            <a:pPr marL="914400" lvl="1" indent="-393700"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Expectation </a:t>
            </a:r>
          </a:p>
          <a:p>
            <a:pPr marL="914400" lvl="1" indent="-393700">
              <a:buFont typeface="Wingdings" pitchFamily="2" charset="2"/>
              <a:buChar char="v"/>
              <a:defRPr/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Social reasons </a:t>
            </a:r>
          </a:p>
          <a:p>
            <a:pPr marL="520700" lvl="1" indent="0">
              <a:buFontTx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		Population, Gender, Age structure, etc.</a:t>
            </a:r>
          </a:p>
          <a:p>
            <a:pPr marL="520700" lvl="1" indent="0">
              <a:lnSpc>
                <a:spcPct val="150000"/>
              </a:lnSpc>
              <a:buFontTx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</a:p>
          <a:p>
            <a:pPr marL="1035050" lvl="1" indent="-230188">
              <a:lnSpc>
                <a:spcPct val="150000"/>
              </a:lnSpc>
              <a:buFontTx/>
              <a:buNone/>
              <a:defRPr/>
            </a:pPr>
            <a:endParaRPr lang="en-US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	</a:t>
            </a:r>
            <a:endParaRPr lang="en-US" sz="2400" dirty="0" smtClean="0">
              <a:solidFill>
                <a:schemeClr val="tx1"/>
              </a:solidFill>
              <a:latin typeface="Cambria" pitchFamily="18" charset="0"/>
            </a:endParaRPr>
          </a:p>
          <a:p>
            <a:pPr>
              <a:buFontTx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54313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="" xmlns:a16="http://schemas.microsoft.com/office/drawing/2014/main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162800" cy="13208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Price and Quantity Demanded: </a:t>
            </a:r>
            <a:br>
              <a:rPr lang="en-US" altLang="en-US" sz="2800" b="1" dirty="0" smtClean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US" altLang="en-US" sz="28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The Law of Demand</a:t>
            </a:r>
          </a:p>
        </p:txBody>
      </p:sp>
      <p:sp>
        <p:nvSpPr>
          <p:cNvPr id="4" name="Rectangle 3"/>
          <p:cNvSpPr/>
          <p:nvPr/>
        </p:nvSpPr>
        <p:spPr>
          <a:xfrm>
            <a:off x="-1" y="1195316"/>
            <a:ext cx="9075761" cy="13977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  <a:latin typeface="Cambria" pitchFamily="18" charset="0"/>
              </a:rPr>
              <a:t>The law of demand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Cambria" pitchFamily="18" charset="0"/>
              </a:rPr>
              <a:t>The negative relationship between price and quantity demanded.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Cambria" pitchFamily="18" charset="0"/>
              </a:rPr>
              <a:t>As price rises, quantity demanded decreases; as price falls, quantity demanded increases.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58" y="2801037"/>
            <a:ext cx="6013847" cy="101566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ambria" pitchFamily="18" charset="0"/>
              </a:rPr>
              <a:t>Demand schedule </a:t>
            </a:r>
          </a:p>
          <a:p>
            <a:pPr>
              <a:defRPr/>
            </a:pPr>
            <a:r>
              <a:rPr lang="en-US" sz="2000" dirty="0">
                <a:latin typeface="Cambria" pitchFamily="18" charset="0"/>
              </a:rPr>
              <a:t>A table showing how much of a given product a household would be willing to buy at different prices.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166514" y="2801037"/>
            <a:ext cx="5954973" cy="1015663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ambria" pitchFamily="18" charset="0"/>
              </a:rPr>
              <a:t>Demand curve </a:t>
            </a:r>
          </a:p>
          <a:p>
            <a:pPr>
              <a:defRPr/>
            </a:pPr>
            <a:r>
              <a:rPr lang="en-US" sz="2000" dirty="0">
                <a:latin typeface="Cambria" pitchFamily="18" charset="0"/>
              </a:rPr>
              <a:t>A graph illustrating how much of a given product a household would be willing to buy at different prices.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36" y="3946739"/>
            <a:ext cx="2660781" cy="2411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04" y="3946739"/>
            <a:ext cx="3700863" cy="230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134066" y="4024661"/>
            <a:ext cx="4057934" cy="1754326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Cambria" pitchFamily="18" charset="0"/>
              </a:rPr>
              <a:t>Demand Curves Slope Downward</a:t>
            </a:r>
          </a:p>
          <a:p>
            <a:pPr>
              <a:defRPr/>
            </a:pPr>
            <a:r>
              <a:rPr lang="en-US" dirty="0">
                <a:latin typeface="Cambria" pitchFamily="18" charset="0"/>
              </a:rPr>
              <a:t>When price rises, quantity demanded falls, and when price falls, quantity demanded rises. There is a negative relationship between quantity demanded and price.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7534554" y="4713164"/>
            <a:ext cx="609600" cy="4572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Picture 16" descr="seasaw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842" y="1848544"/>
            <a:ext cx="1514618" cy="82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7" descr="Papyrus"/>
          <p:cNvSpPr>
            <a:spLocks noChangeArrowheads="1"/>
          </p:cNvSpPr>
          <p:nvPr/>
        </p:nvSpPr>
        <p:spPr bwMode="auto">
          <a:xfrm>
            <a:off x="9703842" y="2316056"/>
            <a:ext cx="5524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Price</a:t>
            </a:r>
          </a:p>
        </p:txBody>
      </p:sp>
      <p:sp>
        <p:nvSpPr>
          <p:cNvPr id="14" name="Rectangle 18" descr="Papyrus"/>
          <p:cNvSpPr>
            <a:spLocks noChangeArrowheads="1"/>
          </p:cNvSpPr>
          <p:nvPr/>
        </p:nvSpPr>
        <p:spPr bwMode="auto">
          <a:xfrm>
            <a:off x="10884374" y="2270948"/>
            <a:ext cx="476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QD</a:t>
            </a:r>
          </a:p>
        </p:txBody>
      </p:sp>
    </p:spTree>
    <p:extLst>
      <p:ext uri="{BB962C8B-B14F-4D97-AF65-F5344CB8AC3E}">
        <p14:creationId xmlns:p14="http://schemas.microsoft.com/office/powerpoint/2010/main" val="346629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animBg="1"/>
      <p:bldP spid="7" grpId="0" animBg="1"/>
      <p:bldP spid="10" grpId="0" animBg="1"/>
      <p:bldP spid="11" grpId="0" animBg="1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="" xmlns:a16="http://schemas.microsoft.com/office/drawing/2014/main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86675" y="923144"/>
            <a:ext cx="6826250" cy="4905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chemeClr val="tx1"/>
                </a:solidFill>
                <a:latin typeface="Cambria" pitchFamily="18" charset="0"/>
              </a:rPr>
              <a:t>“A Change in Quantity Demand” and</a:t>
            </a:r>
            <a:br>
              <a:rPr lang="en-US" sz="3600" b="1" dirty="0" smtClean="0">
                <a:solidFill>
                  <a:schemeClr val="tx1"/>
                </a:solidFill>
                <a:latin typeface="Cambria" pitchFamily="18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Cambria" pitchFamily="18" charset="0"/>
              </a:rPr>
              <a:t>“</a:t>
            </a:r>
            <a:r>
              <a:rPr lang="en-US" b="1" dirty="0" smtClean="0">
                <a:solidFill>
                  <a:schemeClr val="tx1"/>
                </a:solidFill>
                <a:latin typeface="Cambria" pitchFamily="18" charset="0"/>
              </a:rPr>
              <a:t>Increase and Decrease in Demand”</a:t>
            </a:r>
            <a:endParaRPr lang="en-US" sz="3600" b="1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165349" y="2381404"/>
            <a:ext cx="7278901" cy="3500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0" indent="0">
              <a:lnSpc>
                <a:spcPct val="150000"/>
              </a:lnSpc>
              <a:buFontTx/>
              <a:buNone/>
              <a:defRPr/>
            </a:pPr>
            <a:r>
              <a:rPr lang="en-US" sz="3400" b="1" dirty="0" smtClean="0">
                <a:solidFill>
                  <a:schemeClr val="accent5"/>
                </a:solidFill>
                <a:latin typeface="Cambria" pitchFamily="18" charset="0"/>
              </a:rPr>
              <a:t>A Change in Quantity Demand :</a:t>
            </a:r>
          </a:p>
          <a:p>
            <a:pPr marL="120650" indent="0">
              <a:lnSpc>
                <a:spcPct val="150000"/>
              </a:lnSpc>
              <a:buFontTx/>
              <a:buNone/>
              <a:defRPr/>
            </a:pPr>
            <a:r>
              <a:rPr lang="en-US" sz="2900" dirty="0" smtClean="0">
                <a:solidFill>
                  <a:schemeClr val="tx1"/>
                </a:solidFill>
                <a:latin typeface="Cambria" pitchFamily="18" charset="0"/>
              </a:rPr>
              <a:t>Occurs as a result of a change in the price.</a:t>
            </a:r>
          </a:p>
          <a:p>
            <a:pPr marL="120650" indent="0">
              <a:lnSpc>
                <a:spcPct val="150000"/>
              </a:lnSpc>
              <a:buNone/>
              <a:defRPr/>
            </a:pPr>
            <a:r>
              <a:rPr lang="en-US" sz="3400" b="1" dirty="0" smtClean="0">
                <a:solidFill>
                  <a:schemeClr val="accent5"/>
                </a:solidFill>
                <a:latin typeface="Cambria" pitchFamily="18" charset="0"/>
              </a:rPr>
              <a:t>An increase and decrease Demand :</a:t>
            </a:r>
          </a:p>
          <a:p>
            <a:pPr marL="120650" indent="0">
              <a:lnSpc>
                <a:spcPct val="150000"/>
              </a:lnSpc>
              <a:buNone/>
              <a:defRPr/>
            </a:pPr>
            <a:r>
              <a:rPr lang="en-US" sz="2900" dirty="0" smtClean="0">
                <a:solidFill>
                  <a:schemeClr val="tx1"/>
                </a:solidFill>
                <a:latin typeface="Cambria" pitchFamily="18" charset="0"/>
              </a:rPr>
              <a:t>Occurs </a:t>
            </a:r>
            <a:r>
              <a:rPr lang="en-US" sz="2900" dirty="0">
                <a:solidFill>
                  <a:schemeClr val="tx1"/>
                </a:solidFill>
                <a:latin typeface="Cambria" pitchFamily="18" charset="0"/>
              </a:rPr>
              <a:t>as a result of the changes in other factors and not the price</a:t>
            </a:r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.</a:t>
            </a:r>
          </a:p>
          <a:p>
            <a:pPr marL="120650" indent="0">
              <a:lnSpc>
                <a:spcPct val="150000"/>
              </a:lnSpc>
              <a:buNone/>
              <a:defRPr/>
            </a:pPr>
            <a:endParaRPr lang="en-US" sz="2000" dirty="0">
              <a:solidFill>
                <a:schemeClr val="accent5"/>
              </a:solidFill>
              <a:latin typeface="Cambria" pitchFamily="18" charset="0"/>
            </a:endParaRPr>
          </a:p>
          <a:p>
            <a:pPr marL="120650" indent="0">
              <a:lnSpc>
                <a:spcPct val="150000"/>
              </a:lnSpc>
              <a:buFontTx/>
              <a:buNone/>
              <a:defRPr/>
            </a:pPr>
            <a:endParaRPr lang="en-US" sz="2000" dirty="0" smtClean="0">
              <a:solidFill>
                <a:schemeClr val="tx1"/>
              </a:solidFill>
              <a:latin typeface="Cambria" pitchFamily="18" charset="0"/>
            </a:endParaRPr>
          </a:p>
          <a:p>
            <a:pPr>
              <a:buFontTx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89609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6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6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>
            <a:extLst>
              <a:ext uri="{FF2B5EF4-FFF2-40B4-BE49-F238E27FC236}">
                <a16:creationId xmlns="" xmlns:a16="http://schemas.microsoft.com/office/drawing/2014/main" id="{EA67AA75-CA2F-4359-9225-35FAE267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923" y="6488112"/>
            <a:ext cx="8686800" cy="369888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4572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IT3090 - Business Management for IT- Lecture </a:t>
            </a:r>
            <a:r>
              <a:rPr lang="en-GB" altLang="en-US" sz="1800" dirty="0" smtClean="0">
                <a:solidFill>
                  <a:prstClr val="white"/>
                </a:solidFill>
                <a:latin typeface="Arial" panose="020B0604020202020204" pitchFamily="34" charset="0"/>
              </a:rPr>
              <a:t>04 - </a:t>
            </a:r>
            <a:r>
              <a:rPr lang="en-GB" altLang="en-US" sz="1800" dirty="0">
                <a:solidFill>
                  <a:prstClr val="white"/>
                </a:solidFill>
                <a:latin typeface="Arial" panose="020B0604020202020204" pitchFamily="34" charset="0"/>
              </a:rPr>
              <a:t>Ms. Nilmini </a:t>
            </a:r>
            <a:r>
              <a:rPr lang="en-GB" altLang="en-US" sz="1800" dirty="0" err="1">
                <a:solidFill>
                  <a:prstClr val="white"/>
                </a:solidFill>
                <a:latin typeface="Arial" panose="020B0604020202020204" pitchFamily="34" charset="0"/>
              </a:rPr>
              <a:t>Rathnayake</a:t>
            </a:r>
            <a:endParaRPr lang="en-GB" altLang="en-US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6525" y="381000"/>
            <a:ext cx="7893050" cy="49053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 Change in Quantity Demand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08953" y="1143000"/>
            <a:ext cx="5149850" cy="5715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b="1" dirty="0" smtClean="0">
                <a:solidFill>
                  <a:schemeClr val="accent5"/>
                </a:solidFill>
                <a:latin typeface="Cambria" panose="02040503050406030204" pitchFamily="18" charset="0"/>
              </a:rPr>
              <a:t>Contraction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When the </a:t>
            </a:r>
            <a:r>
              <a:rPr lang="en-US" altLang="en-US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prices rises</a:t>
            </a:r>
            <a:r>
              <a:rPr lang="en-US" alt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, the </a:t>
            </a:r>
            <a:r>
              <a:rPr lang="en-US" altLang="en-US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quantity demanded </a:t>
            </a:r>
            <a:r>
              <a:rPr lang="en-US" alt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will </a:t>
            </a:r>
            <a:r>
              <a:rPr lang="en-US" altLang="en-US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fall.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It is a movement </a:t>
            </a:r>
            <a:r>
              <a:rPr lang="en-US" altLang="en-US" sz="2000" dirty="0" smtClean="0">
                <a:solidFill>
                  <a:srgbClr val="00B0F0"/>
                </a:solidFill>
                <a:latin typeface="Cambria" panose="02040503050406030204" pitchFamily="18" charset="0"/>
              </a:rPr>
              <a:t>upward along </a:t>
            </a:r>
            <a:r>
              <a:rPr lang="en-US" alt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the demand curve.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b="1" dirty="0" smtClean="0">
                <a:solidFill>
                  <a:schemeClr val="accent5"/>
                </a:solidFill>
                <a:latin typeface="Cambria" panose="02040503050406030204" pitchFamily="18" charset="0"/>
              </a:rPr>
              <a:t>Extension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When the </a:t>
            </a:r>
            <a:r>
              <a:rPr lang="en-US" altLang="en-US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prices fall</a:t>
            </a:r>
            <a:r>
              <a:rPr lang="en-US" alt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, the </a:t>
            </a:r>
            <a:r>
              <a:rPr lang="en-US" altLang="en-US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quantity demanded </a:t>
            </a:r>
            <a:r>
              <a:rPr lang="en-US" alt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will </a:t>
            </a:r>
            <a:r>
              <a:rPr lang="en-US" altLang="en-US" sz="20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rise.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This is a movement </a:t>
            </a:r>
            <a:r>
              <a:rPr lang="en-US" altLang="en-US" sz="2000" dirty="0" smtClean="0">
                <a:solidFill>
                  <a:srgbClr val="00B0F0"/>
                </a:solidFill>
                <a:latin typeface="Cambria" panose="02040503050406030204" pitchFamily="18" charset="0"/>
              </a:rPr>
              <a:t>downwards along </a:t>
            </a:r>
            <a:r>
              <a:rPr lang="en-US" alt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the demand curve</a:t>
            </a:r>
            <a:r>
              <a:rPr lang="en-US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endParaRPr lang="en-US" altLang="en-US" sz="20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61244" y="1774824"/>
            <a:ext cx="4216021" cy="394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 w="57150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72000" rIns="64800"/>
          <a:lstStyle/>
          <a:p>
            <a:pPr>
              <a:lnSpc>
                <a:spcPct val="150000"/>
              </a:lnSpc>
              <a:defRPr/>
            </a:pPr>
            <a:endParaRPr lang="en-GB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5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2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2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2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2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C-Recording-Template-3 (1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C-Recording-Template" id="{61923BB6-E458-F746-8336-3A9F47D7ABC4}" vid="{0ADA22D7-1419-3845-8D29-B62407BFDB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1009</Words>
  <Application>Microsoft Office PowerPoint</Application>
  <PresentationFormat>Widescreen</PresentationFormat>
  <Paragraphs>203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等线 Light</vt:lpstr>
      <vt:lpstr>Tahoma</vt:lpstr>
      <vt:lpstr>Times New Roman</vt:lpstr>
      <vt:lpstr>Wingdings</vt:lpstr>
      <vt:lpstr>Wingdings 3</vt:lpstr>
      <vt:lpstr>Office Theme</vt:lpstr>
      <vt:lpstr>FOC-Recording-Template-3 (1)</vt:lpstr>
      <vt:lpstr>PowerPoint Presentation</vt:lpstr>
      <vt:lpstr>LEARNING OUTCOMES</vt:lpstr>
      <vt:lpstr>PowerPoint Presentation</vt:lpstr>
      <vt:lpstr>The Assumptions</vt:lpstr>
      <vt:lpstr>The Concept of Demand</vt:lpstr>
      <vt:lpstr>The factors that affect demand</vt:lpstr>
      <vt:lpstr>Price and Quantity Demanded:  The Law of Demand</vt:lpstr>
      <vt:lpstr>“A Change in Quantity Demand” and “Increase and Decrease in Demand”</vt:lpstr>
      <vt:lpstr>A Change in Quantity Demand</vt:lpstr>
      <vt:lpstr>Increases and Decreases in Demand</vt:lpstr>
      <vt:lpstr>Concept of Supply </vt:lpstr>
      <vt:lpstr>Price and Quantity Supplied: The Law of Supply</vt:lpstr>
      <vt:lpstr>“A Change in Quantity Supply” and “Increase and Decrease in Supply”</vt:lpstr>
      <vt:lpstr>A Change in Quantity Supply</vt:lpstr>
      <vt:lpstr>Increases and Decreases in Supply</vt:lpstr>
      <vt:lpstr>Market Equilibrium</vt:lpstr>
      <vt:lpstr>PowerPoint Presentation</vt:lpstr>
      <vt:lpstr>Equilibrium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Nilmini Rathnayake</dc:creator>
  <cp:lastModifiedBy>Nilmini</cp:lastModifiedBy>
  <cp:revision>40</cp:revision>
  <dcterms:created xsi:type="dcterms:W3CDTF">2020-08-18T11:55:12Z</dcterms:created>
  <dcterms:modified xsi:type="dcterms:W3CDTF">2020-09-06T13:41:55Z</dcterms:modified>
</cp:coreProperties>
</file>