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0" r:id="rId4"/>
    <p:sldId id="261" r:id="rId5"/>
    <p:sldId id="272" r:id="rId6"/>
    <p:sldId id="273" r:id="rId7"/>
    <p:sldId id="274" r:id="rId8"/>
    <p:sldId id="275" r:id="rId9"/>
    <p:sldId id="276" r:id="rId10"/>
    <p:sldId id="279" r:id="rId11"/>
    <p:sldId id="277" r:id="rId12"/>
    <p:sldId id="278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691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1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99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4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79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8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7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2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4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C8F5-BB18-443E-8EE4-3FE504CF08C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ADD9-A53E-4CC0-AB97-9FAFAD3088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2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:a16="http://schemas.microsoft.com/office/drawing/2014/main" xmlns="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Module Code | Module Name | Lecture Title | Lecturer</a:t>
            </a:r>
          </a:p>
        </p:txBody>
      </p:sp>
    </p:spTree>
    <p:extLst>
      <p:ext uri="{BB962C8B-B14F-4D97-AF65-F5344CB8AC3E}">
        <p14:creationId xmlns:p14="http://schemas.microsoft.com/office/powerpoint/2010/main" val="159014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65A296EB-3065-4BD1-BD0B-246C4365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478" y="6488112"/>
            <a:ext cx="8711522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IT3090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- Business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Management for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IT- Lecture 04 - Ms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Nilmini </a:t>
            </a:r>
            <a:r>
              <a:rPr lang="en-GB" altLang="en-US" sz="1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AA8BB4D-8D81-4EF5-B901-9A8C99FD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42" y="2372284"/>
            <a:ext cx="9144793" cy="224961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EB8E6D32-1AEE-4842-BB77-5FEFD1085D80}"/>
              </a:ext>
            </a:extLst>
          </p:cNvPr>
          <p:cNvSpPr txBox="1">
            <a:spLocks/>
          </p:cNvSpPr>
          <p:nvPr/>
        </p:nvSpPr>
        <p:spPr>
          <a:xfrm>
            <a:off x="1747342" y="3313882"/>
            <a:ext cx="9436629" cy="698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dirty="0" smtClean="0"/>
              <a:t>Lecture 0</a:t>
            </a:r>
            <a:r>
              <a:rPr lang="en-US" dirty="0" smtClean="0"/>
              <a:t>4 (Part 3) – Economics</a:t>
            </a:r>
            <a:endParaRPr lang="x-none" dirty="0" smtClean="0"/>
          </a:p>
          <a:p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944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04800" y="342900"/>
            <a:ext cx="8229600" cy="10668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Characteristics of Monopolistic Competition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7924800" cy="6096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Four distinguishing characteristics: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58672" y="2195169"/>
            <a:ext cx="103597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AutoNum type="arabicPeriod"/>
            </a:pPr>
            <a:r>
              <a:rPr lang="en-US" altLang="en-US" sz="2400" b="1" dirty="0">
                <a:solidFill>
                  <a:srgbClr val="000099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Many sellers</a:t>
            </a:r>
            <a:r>
              <a:rPr lang="en-US" altLang="en-US" sz="2400" b="1" dirty="0">
                <a:solidFill>
                  <a:schemeClr val="accent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Cambria" panose="02040503050406030204" pitchFamily="18" charset="0"/>
                <a:cs typeface="Arial" panose="020B0604020202020204" pitchFamily="34" charset="0"/>
              </a:rPr>
              <a:t>that do not take into account rivals’ reactions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58672" y="2819400"/>
            <a:ext cx="10810164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AutoNum type="arabicPeriod" startAt="2"/>
            </a:pPr>
            <a:r>
              <a:rPr lang="en-US" altLang="en-US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Product differentiation</a:t>
            </a:r>
            <a:r>
              <a:rPr lang="en-US" alt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where the goods that are sold aren’t homogenous</a:t>
            </a:r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58672" y="3552138"/>
            <a:ext cx="11283287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AutoNum type="arabicPeriod" startAt="3"/>
            </a:pPr>
            <a:r>
              <a:rPr lang="en-US" altLang="en-US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Multiple dimensions of competition</a:t>
            </a:r>
            <a:r>
              <a:rPr lang="en-US" alt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make it harder to analyze a specific industry, but these methods of competition follow the same two decision rules as price competition</a:t>
            </a:r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858672" y="4964112"/>
            <a:ext cx="10127776" cy="45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AutoNum type="arabicPeriod" startAt="4"/>
            </a:pPr>
            <a:r>
              <a:rPr lang="en-US" altLang="en-US" sz="2400" b="1" dirty="0">
                <a:solidFill>
                  <a:srgbClr val="000099"/>
                </a:solidFill>
                <a:latin typeface="Cambria" panose="02040503050406030204" pitchFamily="18" charset="0"/>
              </a:rPr>
              <a:t>Ease of entry of new firms in the long run</a:t>
            </a:r>
            <a:r>
              <a:rPr lang="en-US" alt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because there are no significant barriers to entry</a:t>
            </a:r>
            <a:endParaRPr lang="en-US" altLang="en-US" sz="2400" dirty="0">
              <a:solidFill>
                <a:srgbClr val="0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90980" y="328173"/>
            <a:ext cx="7239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800" b="1" dirty="0" smtClean="0">
                <a:latin typeface="Cambria" pitchFamily="18" charset="0"/>
              </a:rPr>
              <a:t>Oligopoly </a:t>
            </a:r>
            <a:endParaRPr lang="en-US" sz="4800" b="1" dirty="0">
              <a:latin typeface="Cambri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527" y="1636522"/>
            <a:ext cx="10146329" cy="4368492"/>
          </a:xfrm>
          <a:prstGeom prst="rect">
            <a:avLst/>
          </a:prstGeom>
        </p:spPr>
        <p:txBody>
          <a:bodyPr/>
          <a:lstStyle/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40E08"/>
                </a:solidFill>
                <a:latin typeface="Cambria" pitchFamily="18" charset="0"/>
              </a:rPr>
              <a:t>An oligopoly is a market form in which a market or industry is dominated by a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small number of sellers.</a:t>
            </a: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40E08"/>
                </a:solidFill>
                <a:latin typeface="Cambria" pitchFamily="18" charset="0"/>
              </a:rPr>
              <a:t>Because there are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few sellers</a:t>
            </a:r>
            <a:r>
              <a:rPr lang="en-US" sz="2800" dirty="0" smtClean="0">
                <a:solidFill>
                  <a:srgbClr val="040E08"/>
                </a:solidFill>
                <a:latin typeface="Cambria" pitchFamily="18" charset="0"/>
              </a:rPr>
              <a:t>, each oligopolistic suppliers are likely to be aware of the actions of the others.</a:t>
            </a: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solidFill>
                  <a:srgbClr val="040E08"/>
                </a:solidFill>
                <a:latin typeface="Cambria" pitchFamily="18" charset="0"/>
              </a:rPr>
              <a:t>The decisions of one firm influence, and are influenced by, the decisions of other firms.</a:t>
            </a:r>
          </a:p>
        </p:txBody>
      </p:sp>
    </p:spTree>
    <p:extLst>
      <p:ext uri="{BB962C8B-B14F-4D97-AF65-F5344CB8AC3E}">
        <p14:creationId xmlns:p14="http://schemas.microsoft.com/office/powerpoint/2010/main" val="34366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43539" y="586854"/>
            <a:ext cx="8229600" cy="1066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Cambria" pitchFamily="18" charset="0"/>
              </a:rPr>
              <a:t>Characteristics of </a:t>
            </a:r>
            <a:r>
              <a:rPr lang="en-US" alt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Oligopoly</a:t>
            </a:r>
            <a:endParaRPr lang="en-US" sz="40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82003" y="2338316"/>
            <a:ext cx="8229600" cy="2811026"/>
          </a:xfrm>
        </p:spPr>
        <p:txBody>
          <a:bodyPr>
            <a:spAutoFit/>
          </a:bodyPr>
          <a:lstStyle/>
          <a:p>
            <a:pPr marL="1031875" lvl="1" indent="-574675" eaLnBrk="1" hangingPunct="1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Few firms</a:t>
            </a:r>
          </a:p>
          <a:p>
            <a:pPr marL="1031875" lvl="1" indent="-574675" eaLnBrk="1" hangingPunct="1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Either standardized or differentiated products</a:t>
            </a:r>
          </a:p>
          <a:p>
            <a:pPr marL="1031875" lvl="1" indent="-574675" eaLnBrk="1" hangingPunct="1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Difficult entry</a:t>
            </a:r>
            <a:b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endParaRPr lang="en-US" altLang="en-US" sz="32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34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6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412" y="666466"/>
            <a:ext cx="7072312" cy="6492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4800" b="1" dirty="0" smtClean="0">
                <a:solidFill>
                  <a:srgbClr val="FF0000"/>
                </a:solidFill>
                <a:latin typeface="Cambria" pitchFamily="18" charset="0"/>
                <a:cs typeface="Calibri" pitchFamily="34" charset="0"/>
              </a:rPr>
              <a:t>LEARNING OUTCOMES</a:t>
            </a:r>
            <a:endParaRPr lang="uk-UA" altLang="zh-CN" sz="4800" b="1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5083" y="2301733"/>
            <a:ext cx="739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indent="-465138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At the end of the lecture, students should be able to;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2400" dirty="0" smtClean="0">
                <a:latin typeface="Cambria" panose="02040503050406030204" pitchFamily="18" charset="0"/>
              </a:rPr>
              <a:t>Understand </a:t>
            </a:r>
            <a:r>
              <a:rPr lang="en-US" altLang="en-US" sz="2400" dirty="0">
                <a:latin typeface="Cambria" panose="02040503050406030204" pitchFamily="18" charset="0"/>
              </a:rPr>
              <a:t>the basic </a:t>
            </a:r>
            <a:r>
              <a:rPr lang="en-US" altLang="en-US" sz="2400" dirty="0" smtClean="0">
                <a:latin typeface="Cambria" panose="02040503050406030204" pitchFamily="18" charset="0"/>
              </a:rPr>
              <a:t>economic concepts.</a:t>
            </a:r>
            <a:endParaRPr lang="en-US" altLang="en-US" sz="2400" dirty="0">
              <a:latin typeface="Cambria" panose="02040503050406030204" pitchFamily="18" charset="0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Explain the concept of demand and supply.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Identify the </a:t>
            </a:r>
            <a:r>
              <a:rPr lang="en-US" sz="2400" b="1" dirty="0" smtClean="0">
                <a:latin typeface="Cambria" pitchFamily="18" charset="0"/>
              </a:rPr>
              <a:t>market structures and their characteristics.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2866" y="1939438"/>
            <a:ext cx="10176825" cy="322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>
                <a:latin typeface="Cambria" pitchFamily="18" charset="0"/>
              </a:rPr>
              <a:t>market structures and their </a:t>
            </a:r>
            <a:endParaRPr lang="en-US" sz="6000" b="1" dirty="0" smtClean="0">
              <a:latin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6000" b="1" dirty="0" smtClean="0">
                <a:latin typeface="Cambria" pitchFamily="18" charset="0"/>
              </a:rPr>
              <a:t>characteristics</a:t>
            </a:r>
            <a:r>
              <a:rPr lang="en-US" sz="6000" b="1" dirty="0">
                <a:latin typeface="Cambria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Cambria" panose="02040503050406030204" pitchFamily="18" charset="0"/>
              </a:rPr>
              <a:t>.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Types of Market Structures	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750325" y="2406556"/>
            <a:ext cx="8430904" cy="2697707"/>
          </a:xfrm>
        </p:spPr>
        <p:txBody>
          <a:bodyPr>
            <a:normAutofit/>
          </a:bodyPr>
          <a:lstStyle/>
          <a:p>
            <a:pPr marL="571500" indent="-571500" eaLnBrk="1" hangingPunct="1"/>
            <a: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Perfect Competition </a:t>
            </a:r>
          </a:p>
          <a:p>
            <a:pPr marL="571500" indent="-571500" eaLnBrk="1" hangingPunct="1"/>
            <a: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 Monopoly</a:t>
            </a:r>
          </a:p>
          <a:p>
            <a:pPr marL="571500" indent="-571500" eaLnBrk="1" hangingPunct="1"/>
            <a: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Oligopoly </a:t>
            </a:r>
          </a:p>
          <a:p>
            <a:pPr marL="571500" indent="-571500" eaLnBrk="1" hangingPunct="1"/>
            <a:r>
              <a:rPr lang="en-US" altLang="en-US" sz="3200" dirty="0" smtClean="0">
                <a:solidFill>
                  <a:schemeClr val="tx1"/>
                </a:solidFill>
                <a:latin typeface="Cambria" panose="02040503050406030204" pitchFamily="18" charset="0"/>
              </a:rPr>
              <a:t>Monopolistic Competition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9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38124" y="161925"/>
            <a:ext cx="701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rgbClr val="000000"/>
                </a:solidFill>
                <a:latin typeface="Cambria" panose="02040503050406030204" pitchFamily="18" charset="0"/>
              </a:rPr>
              <a:t>Perfect Competition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25275" y="1342028"/>
            <a:ext cx="7672814" cy="4676633"/>
          </a:xfrm>
          <a:prstGeom prst="rect">
            <a:avLst/>
          </a:prstGeom>
        </p:spPr>
        <p:txBody>
          <a:bodyPr/>
          <a:lstStyle/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A market in which there are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many firms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selling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identical products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with no firm large enough, relative to the entire market, to be able to influence market price.</a:t>
            </a: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The seller is a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price taker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.</a:t>
            </a:r>
            <a:endParaRPr lang="en-US" sz="2400" kern="0" dirty="0">
              <a:solidFill>
                <a:srgbClr val="000000"/>
              </a:solidFill>
              <a:latin typeface="Cambria" pitchFamily="18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Perfect competition is a theoretical market structure that will give the optimum allocation of resources.</a:t>
            </a:r>
          </a:p>
        </p:txBody>
      </p:sp>
    </p:spTree>
    <p:extLst>
      <p:ext uri="{BB962C8B-B14F-4D97-AF65-F5344CB8AC3E}">
        <p14:creationId xmlns:p14="http://schemas.microsoft.com/office/powerpoint/2010/main" val="10941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4800" y="381000"/>
            <a:ext cx="701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rgbClr val="000000"/>
                </a:solidFill>
                <a:latin typeface="Cambria" panose="02040503050406030204" pitchFamily="18" charset="0"/>
              </a:rPr>
              <a:t>Characteristics of Perfect Competition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67218" y="1733265"/>
            <a:ext cx="6908042" cy="4299045"/>
          </a:xfrm>
          <a:prstGeom prst="rect">
            <a:avLst/>
          </a:prstGeom>
        </p:spPr>
        <p:txBody>
          <a:bodyPr/>
          <a:lstStyle/>
          <a:p>
            <a:pPr marL="630238" lvl="1" indent="-51435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Large number of firms. </a:t>
            </a:r>
          </a:p>
          <a:p>
            <a:pPr marL="630238" lvl="1" indent="-51435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Large number of buyers. </a:t>
            </a:r>
          </a:p>
          <a:p>
            <a:pPr marL="630238" lvl="1" indent="-51435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The product is homogeneous</a:t>
            </a:r>
          </a:p>
          <a:p>
            <a:pPr marL="630238" lvl="1" indent="-51435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No barriers to entry. </a:t>
            </a:r>
          </a:p>
          <a:p>
            <a:pPr marL="630238" lvl="1" indent="-51435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Complete information. </a:t>
            </a:r>
          </a:p>
          <a:p>
            <a:pPr marL="630238" lvl="1" indent="-51435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8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Profit maximization. </a:t>
            </a: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kern="0" dirty="0">
              <a:solidFill>
                <a:srgbClr val="00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7200" y="304800"/>
            <a:ext cx="7010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5400" b="1" dirty="0">
                <a:solidFill>
                  <a:srgbClr val="000000"/>
                </a:solidFill>
                <a:latin typeface="Cambria" panose="02040503050406030204" pitchFamily="18" charset="0"/>
              </a:rPr>
              <a:t>Monopoly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1904" y="1605756"/>
            <a:ext cx="7315200" cy="4648200"/>
          </a:xfrm>
          <a:prstGeom prst="rect">
            <a:avLst/>
          </a:prstGeom>
        </p:spPr>
        <p:txBody>
          <a:bodyPr/>
          <a:lstStyle/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Monopoly is a market structure, where there </a:t>
            </a:r>
            <a:r>
              <a:rPr lang="en-US" sz="36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only a single seller </a:t>
            </a:r>
            <a:r>
              <a:rPr lang="en-US" sz="36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producing a product having </a:t>
            </a:r>
            <a:r>
              <a:rPr lang="en-US" sz="36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no close substitute.</a:t>
            </a:r>
            <a:endParaRPr lang="en-US" sz="3600" kern="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1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29821" y="460612"/>
            <a:ext cx="723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rgbClr val="000000"/>
                </a:solidFill>
                <a:latin typeface="Cambria" panose="02040503050406030204" pitchFamily="18" charset="0"/>
              </a:rPr>
              <a:t>Characteristics of Monopoly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8311" y="1255595"/>
            <a:ext cx="9457259" cy="487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3738" lvl="1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single seller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has complete control over the supply of the commodity.</a:t>
            </a:r>
          </a:p>
          <a:p>
            <a:pPr marL="693738" lvl="1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There are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no close substitutes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for the product.</a:t>
            </a:r>
          </a:p>
          <a:p>
            <a:pPr marL="693738" lvl="1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There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is no free entry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and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exit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 because of some restrictions.</a:t>
            </a:r>
          </a:p>
          <a:p>
            <a:pPr marL="693738" lvl="1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There is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no competition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.</a:t>
            </a:r>
          </a:p>
          <a:p>
            <a:pPr marL="693738" lvl="1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Monopolist is a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  <a:cs typeface="Arial" charset="0"/>
              </a:rPr>
              <a:t>price maker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.</a:t>
            </a:r>
          </a:p>
          <a:p>
            <a:pPr marL="693738" lvl="1" indent="-2286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  <a:cs typeface="Arial" charset="0"/>
              </a:rPr>
              <a:t>Since there is a single firm, the firm and industry are one and same i.e. firm coincides the industry.</a:t>
            </a: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/>
            </a:pPr>
            <a:endParaRPr lang="en-US" sz="2400" dirty="0">
              <a:solidFill>
                <a:srgbClr val="000000"/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:a16="http://schemas.microsoft.com/office/drawing/2014/main" xmlns="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4787" y="152400"/>
            <a:ext cx="746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400" b="1" dirty="0" smtClean="0">
                <a:latin typeface="Cambria" pitchFamily="18" charset="0"/>
              </a:rPr>
              <a:t>Monopolistic Competition</a:t>
            </a:r>
            <a:endParaRPr lang="en-US" sz="4400" b="1" dirty="0">
              <a:latin typeface="Cambri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6478" y="1702274"/>
            <a:ext cx="8991672" cy="4452866"/>
          </a:xfrm>
          <a:prstGeom prst="rect">
            <a:avLst/>
          </a:prstGeom>
        </p:spPr>
        <p:txBody>
          <a:bodyPr/>
          <a:lstStyle/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Cambria" pitchFamily="18" charset="0"/>
              </a:rPr>
              <a:t>Market structure where many sellers are there who sell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differentiated products </a:t>
            </a:r>
            <a:r>
              <a:rPr lang="en-US" sz="2800" dirty="0" smtClean="0">
                <a:latin typeface="Cambria" pitchFamily="18" charset="0"/>
              </a:rPr>
              <a:t>and therefore have some control when it comes to pricing of their products.</a:t>
            </a: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800" dirty="0" smtClean="0">
                <a:latin typeface="Cambria" pitchFamily="18" charset="0"/>
              </a:rPr>
              <a:t>Monopolistic Competition is a form of imperfect competition where many competing producers sell products that are differentiated from one another.</a:t>
            </a:r>
          </a:p>
          <a:p>
            <a:pPr marL="693738" lvl="1" indent="-4572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800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C-Recording-Template-3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61923BB6-E458-F746-8336-3A9F47D7ABC4}" vid="{0ADA22D7-1419-3845-8D29-B62407BFDB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等线 Light</vt:lpstr>
      <vt:lpstr>Tahoma</vt:lpstr>
      <vt:lpstr>Wingdings</vt:lpstr>
      <vt:lpstr>Office Theme</vt:lpstr>
      <vt:lpstr>FOC-Recording-Template-3 (1)</vt:lpstr>
      <vt:lpstr>PowerPoint Presentation</vt:lpstr>
      <vt:lpstr>LEARNING OUTCOMES</vt:lpstr>
      <vt:lpstr>PowerPoint Presentation</vt:lpstr>
      <vt:lpstr>Types of Market Structures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Monopolistic Competition </vt:lpstr>
      <vt:lpstr>PowerPoint Presentation</vt:lpstr>
      <vt:lpstr>Characteristics of Oligopoly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Nilmini Rathnayake</dc:creator>
  <cp:lastModifiedBy>Nilmini</cp:lastModifiedBy>
  <cp:revision>29</cp:revision>
  <dcterms:created xsi:type="dcterms:W3CDTF">2020-08-18T11:55:12Z</dcterms:created>
  <dcterms:modified xsi:type="dcterms:W3CDTF">2020-09-06T13:43:30Z</dcterms:modified>
</cp:coreProperties>
</file>