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1" r:id="rId5"/>
    <p:sldId id="260" r:id="rId6"/>
    <p:sldId id="286" r:id="rId7"/>
    <p:sldId id="277" r:id="rId8"/>
    <p:sldId id="264" r:id="rId9"/>
    <p:sldId id="281" r:id="rId10"/>
    <p:sldId id="283" r:id="rId11"/>
    <p:sldId id="300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9" r:id="rId20"/>
    <p:sldId id="295" r:id="rId21"/>
    <p:sldId id="297" r:id="rId22"/>
    <p:sldId id="298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280" r:id="rId32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441" cy="4953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98" y="1"/>
            <a:ext cx="2919441" cy="4953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C3278-7D0E-4CF7-A389-2D3387F433A4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0976"/>
            <a:ext cx="2919441" cy="495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98" y="9370976"/>
            <a:ext cx="2919441" cy="495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5709F-073E-4035-8D7E-252437FF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F25AAB6-3FB0-4A50-851A-A0F996AB29D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BB1A1A-41EC-44DB-A207-43A41041E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F805EC4-BEB5-4190-8CB9-825A69E6EFA1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639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EE5D27-E5E5-414F-B52E-CED74071EDF3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1131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B1A1A-41EC-44DB-A207-43A41041E4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9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20283E2-E621-408E-B5BC-5FC768F03D11}" type="slidenum">
              <a:rPr lang="en-GB" altLang="en-US" smtClean="0"/>
              <a:pPr/>
              <a:t>20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59653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1CB0DD-92D3-4318-8D58-6FF4A03786E9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682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74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32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34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0236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506237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6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8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5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323-ED4F-43F5-89F2-621F4052459C}" type="datetimeFigureOut">
              <a:rPr lang="en-US" smtClean="0"/>
              <a:pPr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6.wmf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6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black">
          <a:xfrm>
            <a:off x="5500688" y="4929188"/>
            <a:ext cx="28098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GB" sz="2000" b="1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1331913" y="4920089"/>
            <a:ext cx="697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站长素材 </a:t>
            </a:r>
            <a:r>
              <a:rPr lang="en-US" altLang="zh-CN"/>
              <a:t>SC.CHINAZ.COM</a:t>
            </a:r>
          </a:p>
        </p:txBody>
      </p:sp>
      <p:sp>
        <p:nvSpPr>
          <p:cNvPr id="3076" name="矩形 3"/>
          <p:cNvSpPr>
            <a:spLocks noChangeArrowheads="1"/>
          </p:cNvSpPr>
          <p:nvPr/>
        </p:nvSpPr>
        <p:spPr bwMode="auto">
          <a:xfrm>
            <a:off x="2353064" y="3845992"/>
            <a:ext cx="46664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Managing People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58791" y="5791200"/>
            <a:ext cx="3441700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buFont typeface="Wingdings 3" panose="05040102010807070707" pitchFamily="18" charset="2"/>
              <a:buNone/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Chalani Kuruppu</a:t>
            </a:r>
            <a:endParaRPr lang="en-US" sz="1600" dirty="0" smtClean="0">
              <a:solidFill>
                <a:schemeClr val="bg1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MLRHRM (Col.), PGD.LRHRM (Col.)</a:t>
            </a:r>
            <a:b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BBA (Hons) (</a:t>
            </a:r>
            <a:r>
              <a:rPr lang="en-US" sz="1050" dirty="0" err="1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Sheff</a:t>
            </a:r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Hallam),</a:t>
            </a:r>
            <a:endParaRPr lang="en-US" sz="1600" dirty="0" smtClean="0">
              <a:solidFill>
                <a:schemeClr val="bg1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4667578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(Lesson 3- PART  I)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04800"/>
            <a:ext cx="8153399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/>
              </a:rPr>
              <a:t>Business Management for IT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/>
              </a:rPr>
              <a:t>(IT3090)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" y="0"/>
            <a:ext cx="9144000" cy="6848475"/>
            <a:chOff x="-152400" y="76200"/>
            <a:chExt cx="9839325" cy="684847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095" name="Text Box 23"/>
            <p:cNvSpPr txBox="1">
              <a:spLocks noChangeArrowheads="1"/>
            </p:cNvSpPr>
            <p:nvPr/>
          </p:nvSpPr>
          <p:spPr bwMode="auto">
            <a:xfrm>
              <a:off x="908525" y="1600200"/>
              <a:ext cx="742950" cy="838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Job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Design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096" name="Text Box 24"/>
            <p:cNvSpPr txBox="1">
              <a:spLocks noChangeArrowheads="1"/>
            </p:cNvSpPr>
            <p:nvPr/>
          </p:nvSpPr>
          <p:spPr bwMode="auto">
            <a:xfrm>
              <a:off x="-152400" y="1552575"/>
              <a:ext cx="819943" cy="838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Job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Analysis 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-152400" y="2667000"/>
              <a:ext cx="866775" cy="838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Human Resources Planning  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098" name="Text Box 26"/>
            <p:cNvSpPr txBox="1">
              <a:spLocks noChangeArrowheads="1"/>
            </p:cNvSpPr>
            <p:nvPr/>
          </p:nvSpPr>
          <p:spPr bwMode="auto">
            <a:xfrm>
              <a:off x="857250" y="2686050"/>
              <a:ext cx="952500" cy="838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Recruitment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099" name="Text Box 27"/>
            <p:cNvSpPr txBox="1">
              <a:spLocks noChangeArrowheads="1"/>
            </p:cNvSpPr>
            <p:nvPr/>
          </p:nvSpPr>
          <p:spPr bwMode="auto">
            <a:xfrm>
              <a:off x="1952625" y="2686050"/>
              <a:ext cx="762000" cy="838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Selection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00" name="Text Box 28"/>
            <p:cNvSpPr txBox="1">
              <a:spLocks noChangeArrowheads="1"/>
            </p:cNvSpPr>
            <p:nvPr/>
          </p:nvSpPr>
          <p:spPr bwMode="auto">
            <a:xfrm>
              <a:off x="2867025" y="2686050"/>
              <a:ext cx="790575" cy="838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Hiring &amp;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Induction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01" name="Text Box 29"/>
            <p:cNvSpPr txBox="1">
              <a:spLocks noChangeArrowheads="1"/>
            </p:cNvSpPr>
            <p:nvPr/>
          </p:nvSpPr>
          <p:spPr bwMode="auto">
            <a:xfrm>
              <a:off x="4029075" y="76200"/>
              <a:ext cx="1428750" cy="5715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Performance Evaluation 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>
              <a:off x="4029075" y="742950"/>
              <a:ext cx="1428750" cy="3048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Pay Management 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4029075" y="1228725"/>
              <a:ext cx="1428750" cy="5715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Training &amp; Development 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04" name="Text Box 32"/>
            <p:cNvSpPr txBox="1">
              <a:spLocks noChangeArrowheads="1"/>
            </p:cNvSpPr>
            <p:nvPr/>
          </p:nvSpPr>
          <p:spPr bwMode="auto">
            <a:xfrm>
              <a:off x="4029075" y="1990725"/>
              <a:ext cx="1428750" cy="5715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Employee movements  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05" name="Text Box 33"/>
            <p:cNvSpPr txBox="1">
              <a:spLocks noChangeArrowheads="1"/>
            </p:cNvSpPr>
            <p:nvPr/>
          </p:nvSpPr>
          <p:spPr bwMode="auto">
            <a:xfrm>
              <a:off x="4029075" y="2743200"/>
              <a:ext cx="1428750" cy="5715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Management of Incentives   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4029075" y="3505200"/>
              <a:ext cx="1428750" cy="5715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Welfare Administration   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07" name="Text Box 35"/>
            <p:cNvSpPr txBox="1">
              <a:spLocks noChangeArrowheads="1"/>
            </p:cNvSpPr>
            <p:nvPr/>
          </p:nvSpPr>
          <p:spPr bwMode="auto">
            <a:xfrm>
              <a:off x="4029075" y="4267200"/>
              <a:ext cx="1428750" cy="5715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Health &amp; Safety Administration   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4029075" y="5057775"/>
              <a:ext cx="1428750" cy="5715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Discipline Management    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09" name="Text Box 37"/>
            <p:cNvSpPr txBox="1">
              <a:spLocks noChangeArrowheads="1"/>
            </p:cNvSpPr>
            <p:nvPr/>
          </p:nvSpPr>
          <p:spPr bwMode="auto">
            <a:xfrm>
              <a:off x="4029075" y="5715000"/>
              <a:ext cx="1428750" cy="5334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Grievance Handling 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4029075" y="6353175"/>
              <a:ext cx="1428750" cy="5715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Labour Relations Management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5572125" y="895350"/>
              <a:ext cx="1381125" cy="394335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Objectives </a:t>
              </a:r>
            </a:p>
            <a:p>
              <a:pPr marL="0" marR="0" lvl="1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alibri" pitchFamily="34" charset="0"/>
                <a:buChar char="1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. Procurement of right people in the fight way.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alibri" pitchFamily="34" charset="0"/>
                <a:buChar char="2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. Retention of the most appropriate employees.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alibri" pitchFamily="34" charset="0"/>
                <a:buChar char="3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. Employee Commitment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alibri" pitchFamily="34" charset="0"/>
                <a:buChar char="4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. Employee Motivation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alibri" pitchFamily="34" charset="0"/>
                <a:buChar char="5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. Control of Employment Costs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cxnSp>
          <p:nvCxnSpPr>
            <p:cNvPr id="3112" name="AutoShape 40"/>
            <p:cNvCxnSpPr>
              <a:cxnSpLocks noChangeShapeType="1"/>
            </p:cNvCxnSpPr>
            <p:nvPr/>
          </p:nvCxnSpPr>
          <p:spPr bwMode="auto">
            <a:xfrm>
              <a:off x="180975" y="2381250"/>
              <a:ext cx="0" cy="2667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13" name="AutoShape 41"/>
            <p:cNvCxnSpPr>
              <a:cxnSpLocks noChangeShapeType="1"/>
            </p:cNvCxnSpPr>
            <p:nvPr/>
          </p:nvCxnSpPr>
          <p:spPr bwMode="auto">
            <a:xfrm>
              <a:off x="714375" y="3067050"/>
              <a:ext cx="1333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14" name="AutoShape 42"/>
            <p:cNvCxnSpPr>
              <a:cxnSpLocks noChangeShapeType="1"/>
            </p:cNvCxnSpPr>
            <p:nvPr/>
          </p:nvCxnSpPr>
          <p:spPr bwMode="auto">
            <a:xfrm>
              <a:off x="1809750" y="3067050"/>
              <a:ext cx="1333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15" name="AutoShape 43"/>
            <p:cNvCxnSpPr>
              <a:cxnSpLocks noChangeShapeType="1"/>
            </p:cNvCxnSpPr>
            <p:nvPr/>
          </p:nvCxnSpPr>
          <p:spPr bwMode="auto">
            <a:xfrm>
              <a:off x="2733675" y="3067050"/>
              <a:ext cx="1333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16" name="AutoShape 44"/>
            <p:cNvCxnSpPr>
              <a:cxnSpLocks noChangeShapeType="1"/>
            </p:cNvCxnSpPr>
            <p:nvPr/>
          </p:nvCxnSpPr>
          <p:spPr bwMode="auto">
            <a:xfrm>
              <a:off x="3667125" y="3067050"/>
              <a:ext cx="1333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17" name="AutoShape 45"/>
            <p:cNvCxnSpPr>
              <a:cxnSpLocks noChangeShapeType="1"/>
            </p:cNvCxnSpPr>
            <p:nvPr/>
          </p:nvCxnSpPr>
          <p:spPr bwMode="auto">
            <a:xfrm>
              <a:off x="3819525" y="304800"/>
              <a:ext cx="0" cy="635317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18" name="AutoShape 46"/>
            <p:cNvCxnSpPr>
              <a:cxnSpLocks noChangeShapeType="1"/>
            </p:cNvCxnSpPr>
            <p:nvPr/>
          </p:nvCxnSpPr>
          <p:spPr bwMode="auto">
            <a:xfrm>
              <a:off x="3819525" y="6657975"/>
              <a:ext cx="2095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19" name="AutoShape 47"/>
            <p:cNvCxnSpPr>
              <a:cxnSpLocks noChangeShapeType="1"/>
            </p:cNvCxnSpPr>
            <p:nvPr/>
          </p:nvCxnSpPr>
          <p:spPr bwMode="auto">
            <a:xfrm>
              <a:off x="3819525" y="6010275"/>
              <a:ext cx="2095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20" name="AutoShape 48"/>
            <p:cNvCxnSpPr>
              <a:cxnSpLocks noChangeShapeType="1"/>
            </p:cNvCxnSpPr>
            <p:nvPr/>
          </p:nvCxnSpPr>
          <p:spPr bwMode="auto">
            <a:xfrm>
              <a:off x="3819525" y="5314950"/>
              <a:ext cx="2095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21" name="AutoShape 49"/>
            <p:cNvCxnSpPr>
              <a:cxnSpLocks noChangeShapeType="1"/>
            </p:cNvCxnSpPr>
            <p:nvPr/>
          </p:nvCxnSpPr>
          <p:spPr bwMode="auto">
            <a:xfrm>
              <a:off x="3819525" y="4572000"/>
              <a:ext cx="2095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22" name="AutoShape 50"/>
            <p:cNvCxnSpPr>
              <a:cxnSpLocks noChangeShapeType="1"/>
            </p:cNvCxnSpPr>
            <p:nvPr/>
          </p:nvCxnSpPr>
          <p:spPr bwMode="auto">
            <a:xfrm>
              <a:off x="3819525" y="3771900"/>
              <a:ext cx="2095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23" name="AutoShape 51"/>
            <p:cNvCxnSpPr>
              <a:cxnSpLocks noChangeShapeType="1"/>
            </p:cNvCxnSpPr>
            <p:nvPr/>
          </p:nvCxnSpPr>
          <p:spPr bwMode="auto">
            <a:xfrm>
              <a:off x="3819525" y="3019425"/>
              <a:ext cx="2095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24" name="AutoShape 52"/>
            <p:cNvCxnSpPr>
              <a:cxnSpLocks noChangeShapeType="1"/>
            </p:cNvCxnSpPr>
            <p:nvPr/>
          </p:nvCxnSpPr>
          <p:spPr bwMode="auto">
            <a:xfrm>
              <a:off x="3819525" y="2276475"/>
              <a:ext cx="2095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25" name="AutoShape 53"/>
            <p:cNvCxnSpPr>
              <a:cxnSpLocks noChangeShapeType="1"/>
            </p:cNvCxnSpPr>
            <p:nvPr/>
          </p:nvCxnSpPr>
          <p:spPr bwMode="auto">
            <a:xfrm>
              <a:off x="3819525" y="1504950"/>
              <a:ext cx="2095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26" name="AutoShape 54"/>
            <p:cNvCxnSpPr>
              <a:cxnSpLocks noChangeShapeType="1"/>
            </p:cNvCxnSpPr>
            <p:nvPr/>
          </p:nvCxnSpPr>
          <p:spPr bwMode="auto">
            <a:xfrm>
              <a:off x="3819525" y="895350"/>
              <a:ext cx="2095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27" name="AutoShape 55"/>
            <p:cNvCxnSpPr>
              <a:cxnSpLocks noChangeShapeType="1"/>
            </p:cNvCxnSpPr>
            <p:nvPr/>
          </p:nvCxnSpPr>
          <p:spPr bwMode="auto">
            <a:xfrm>
              <a:off x="3819525" y="304800"/>
              <a:ext cx="20955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7058025" y="1238250"/>
              <a:ext cx="1257300" cy="32385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Strategic Goals</a:t>
              </a:r>
            </a:p>
            <a:p>
              <a:pPr marL="0" marR="0" lvl="1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alibri" pitchFamily="34" charset="0"/>
                <a:buChar char="1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.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Improvement of Employee Productivity.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alibri" pitchFamily="34" charset="0"/>
                <a:buChar char="2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. Employee Development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alibri" pitchFamily="34" charset="0"/>
                <a:buChar char="3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.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Enhancement of Quality of Work Life.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alibri" pitchFamily="34" charset="0"/>
                <a:buChar char="4"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. Ensuring Legal Compliance.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cxnSp>
          <p:nvCxnSpPr>
            <p:cNvPr id="3129" name="AutoShape 57"/>
            <p:cNvCxnSpPr>
              <a:cxnSpLocks noChangeShapeType="1"/>
            </p:cNvCxnSpPr>
            <p:nvPr/>
          </p:nvCxnSpPr>
          <p:spPr bwMode="auto">
            <a:xfrm>
              <a:off x="6953250" y="3019425"/>
              <a:ext cx="1143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8429625" y="1238250"/>
              <a:ext cx="1257300" cy="32385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Generic Goal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" pitchFamily="18" charset="0"/>
                  <a:ea typeface="Arial" pitchFamily="34" charset="0"/>
                  <a:cs typeface="Arial" pitchFamily="34" charset="0"/>
                </a:rPr>
                <a:t>To generate and retain in appropriate and contented employee force which gives the maximum individual contribution to organizational success. </a:t>
              </a: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endParaRPr>
            </a:p>
          </p:txBody>
        </p:sp>
        <p:cxnSp>
          <p:nvCxnSpPr>
            <p:cNvPr id="3131" name="AutoShape 59"/>
            <p:cNvCxnSpPr>
              <a:cxnSpLocks noChangeShapeType="1"/>
            </p:cNvCxnSpPr>
            <p:nvPr/>
          </p:nvCxnSpPr>
          <p:spPr bwMode="auto">
            <a:xfrm flipH="1">
              <a:off x="667543" y="1990725"/>
              <a:ext cx="1905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32" name="AutoShape 60"/>
            <p:cNvCxnSpPr>
              <a:cxnSpLocks noChangeShapeType="1"/>
            </p:cNvCxnSpPr>
            <p:nvPr/>
          </p:nvCxnSpPr>
          <p:spPr bwMode="auto">
            <a:xfrm>
              <a:off x="8315325" y="3019425"/>
              <a:ext cx="1143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133" name="Text Box 61"/>
          <p:cNvSpPr txBox="1">
            <a:spLocks noChangeArrowheads="1"/>
          </p:cNvSpPr>
          <p:nvPr/>
        </p:nvSpPr>
        <p:spPr bwMode="auto">
          <a:xfrm>
            <a:off x="0" y="6553200"/>
            <a:ext cx="4429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Source: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Opatha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, 2002, </a:t>
            </a:r>
            <a:r>
              <a:rPr kumimoji="0" lang="en-US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performance Evaluation of Human Resource,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0" y="0"/>
            <a:ext cx="3773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itchFamily="18" charset="0"/>
              </a:rPr>
              <a:t>A model of </a:t>
            </a:r>
          </a:p>
          <a:p>
            <a:r>
              <a:rPr lang="en-US" sz="2000" b="1" dirty="0" smtClean="0">
                <a:latin typeface="Cambria" pitchFamily="18" charset="0"/>
              </a:rPr>
              <a:t>Human Resource Management</a:t>
            </a:r>
            <a:endParaRPr lang="en-US" sz="2000" b="1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9" descr="787323_85177886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0" y="0"/>
            <a:ext cx="4909625" cy="40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0" y="3149600"/>
            <a:ext cx="9144000" cy="185896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160621" y="2013317"/>
            <a:ext cx="3787775" cy="3789362"/>
            <a:chOff x="3109" y="1667"/>
            <a:chExt cx="2386" cy="2387"/>
          </a:xfrm>
          <a:blipFill>
            <a:blip r:embed="rId3"/>
            <a:stretch>
              <a:fillRect/>
            </a:stretch>
          </a:blipFill>
        </p:grpSpPr>
        <p:sp>
          <p:nvSpPr>
            <p:cNvPr id="6152" name="Oval 15"/>
            <p:cNvSpPr>
              <a:spLocks noChangeArrowheads="1"/>
            </p:cNvSpPr>
            <p:nvPr/>
          </p:nvSpPr>
          <p:spPr bwMode="auto">
            <a:xfrm>
              <a:off x="4206" y="2766"/>
              <a:ext cx="188" cy="1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3" name="Oval 16"/>
            <p:cNvSpPr>
              <a:spLocks noChangeArrowheads="1"/>
            </p:cNvSpPr>
            <p:nvPr/>
          </p:nvSpPr>
          <p:spPr bwMode="auto">
            <a:xfrm>
              <a:off x="4108" y="2666"/>
              <a:ext cx="389" cy="3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4" name="Oval 17"/>
            <p:cNvSpPr>
              <a:spLocks noChangeArrowheads="1"/>
            </p:cNvSpPr>
            <p:nvPr/>
          </p:nvSpPr>
          <p:spPr bwMode="auto">
            <a:xfrm>
              <a:off x="3973" y="2534"/>
              <a:ext cx="655" cy="65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5" name="Oval 18"/>
            <p:cNvSpPr>
              <a:spLocks noChangeArrowheads="1"/>
            </p:cNvSpPr>
            <p:nvPr/>
          </p:nvSpPr>
          <p:spPr bwMode="auto">
            <a:xfrm>
              <a:off x="3817" y="2374"/>
              <a:ext cx="969" cy="97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6" name="Oval 19"/>
            <p:cNvSpPr>
              <a:spLocks noChangeArrowheads="1"/>
            </p:cNvSpPr>
            <p:nvPr/>
          </p:nvSpPr>
          <p:spPr bwMode="auto">
            <a:xfrm>
              <a:off x="3590" y="2149"/>
              <a:ext cx="1423" cy="1423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7" name="Oval 20"/>
            <p:cNvSpPr>
              <a:spLocks noChangeArrowheads="1"/>
            </p:cNvSpPr>
            <p:nvPr/>
          </p:nvSpPr>
          <p:spPr bwMode="auto">
            <a:xfrm>
              <a:off x="3379" y="1938"/>
              <a:ext cx="1843" cy="1845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8" name="Oval 21"/>
            <p:cNvSpPr>
              <a:spLocks noChangeArrowheads="1"/>
            </p:cNvSpPr>
            <p:nvPr/>
          </p:nvSpPr>
          <p:spPr bwMode="auto">
            <a:xfrm>
              <a:off x="3109" y="1667"/>
              <a:ext cx="2386" cy="2387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5365" name="Rectangle 32"/>
          <p:cNvSpPr>
            <a:spLocks noChangeArrowheads="1"/>
          </p:cNvSpPr>
          <p:nvPr/>
        </p:nvSpPr>
        <p:spPr bwMode="auto">
          <a:xfrm>
            <a:off x="0" y="3146425"/>
            <a:ext cx="390525" cy="18589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0" y="3349625"/>
            <a:ext cx="5641975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5400" b="1" dirty="0">
                <a:latin typeface="Cambria" pitchFamily="18" charset="0"/>
                <a:cs typeface="Arial" charset="0"/>
              </a:rPr>
              <a:t>	</a:t>
            </a:r>
            <a:r>
              <a:rPr lang="en-GB" sz="54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HR Planning</a:t>
            </a:r>
            <a:endParaRPr lang="en-GB" sz="5400" b="1" dirty="0">
              <a:solidFill>
                <a:schemeClr val="accent1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/>
          <a:lstStyle/>
          <a:p>
            <a:pPr algn="l" eaLnBrk="1" hangingPunct="1"/>
            <a:r>
              <a:rPr lang="en-US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Human Resources Planning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6781800" cy="4876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HRP is the “process of </a:t>
            </a:r>
            <a:r>
              <a:rPr lang="en-US" sz="2800" b="1" dirty="0">
                <a:solidFill>
                  <a:schemeClr val="accent2"/>
                </a:solidFill>
                <a:latin typeface="Cambria" pitchFamily="18" charset="0"/>
                <a:cs typeface="Arial" charset="0"/>
              </a:rPr>
              <a:t>determining future employee needs</a:t>
            </a:r>
            <a:r>
              <a:rPr lang="en-US" sz="2800" dirty="0">
                <a:latin typeface="Cambria" pitchFamily="18" charset="0"/>
                <a:cs typeface="Arial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and</a:t>
            </a:r>
            <a:r>
              <a:rPr lang="en-US" sz="2800" dirty="0">
                <a:latin typeface="Cambria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ambria" pitchFamily="18" charset="0"/>
                <a:cs typeface="Arial" charset="0"/>
              </a:rPr>
              <a:t>deciding steps or strategies to achieve those needs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for the purpose of accomplishing organization goals and objectives”.</a:t>
            </a:r>
          </a:p>
          <a:p>
            <a:pPr eaLnBrk="1" hangingPunct="1"/>
            <a:endParaRPr lang="en-US" sz="2800" dirty="0">
              <a:latin typeface="Cambria" pitchFamily="18" charset="0"/>
              <a:cs typeface="Arial" charset="0"/>
            </a:endParaRP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HRP is the “process of </a:t>
            </a:r>
            <a:r>
              <a:rPr lang="en-US" sz="2800" b="1" dirty="0">
                <a:solidFill>
                  <a:schemeClr val="accent2"/>
                </a:solidFill>
                <a:latin typeface="Cambria" pitchFamily="18" charset="0"/>
                <a:cs typeface="Arial" charset="0"/>
              </a:rPr>
              <a:t>assessing the organization’s human resource needs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in the light of organizational goals and </a:t>
            </a:r>
            <a:r>
              <a:rPr lang="en-US" sz="2800" b="1" dirty="0">
                <a:solidFill>
                  <a:schemeClr val="accent2"/>
                </a:solidFill>
                <a:latin typeface="Cambria" pitchFamily="18" charset="0"/>
                <a:cs typeface="Arial" charset="0"/>
              </a:rPr>
              <a:t>making plans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to ensure that a competent, stable  workforce is employed”.</a:t>
            </a:r>
          </a:p>
          <a:p>
            <a:pPr eaLnBrk="1" hangingPunct="1"/>
            <a:endParaRPr lang="en-US" sz="2800" dirty="0"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/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HRP Process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81000" y="914400"/>
            <a:ext cx="8458200" cy="5791200"/>
            <a:chOff x="381000" y="838200"/>
            <a:chExt cx="8458200" cy="5791200"/>
          </a:xfrm>
        </p:grpSpPr>
        <p:grpSp>
          <p:nvGrpSpPr>
            <p:cNvPr id="29" name="Group 28"/>
            <p:cNvGrpSpPr/>
            <p:nvPr/>
          </p:nvGrpSpPr>
          <p:grpSpPr>
            <a:xfrm>
              <a:off x="8152606" y="1066800"/>
              <a:ext cx="686594" cy="4496594"/>
              <a:chOff x="8152606" y="1066800"/>
              <a:chExt cx="686594" cy="4496594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rot="5400000">
                <a:off x="6590506" y="3314700"/>
                <a:ext cx="4495800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rot="10800000">
                <a:off x="8152606" y="1066800"/>
                <a:ext cx="6858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10800000">
                <a:off x="8152606" y="2284412"/>
                <a:ext cx="6858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0800000">
                <a:off x="8152606" y="3351212"/>
                <a:ext cx="6858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10800000">
                <a:off x="8152606" y="4418011"/>
                <a:ext cx="6858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10800000">
                <a:off x="8152607" y="5561011"/>
                <a:ext cx="6858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381000" y="838200"/>
              <a:ext cx="7696200" cy="5791200"/>
              <a:chOff x="381000" y="838200"/>
              <a:chExt cx="7696200" cy="5791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381000" y="838200"/>
                <a:ext cx="7696200" cy="8382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4163" indent="-58738"/>
                <a:r>
                  <a:rPr lang="en-US" sz="2400" b="1" dirty="0">
                    <a:solidFill>
                      <a:schemeClr val="tx1"/>
                    </a:solidFill>
                    <a:latin typeface="Cambria" pitchFamily="18" charset="0"/>
                  </a:rPr>
                  <a:t>1. Forecast future demand for HR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5400000">
                <a:off x="3771900" y="1790700"/>
                <a:ext cx="2286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381000" y="1905000"/>
                <a:ext cx="7696200" cy="4724400"/>
                <a:chOff x="381000" y="1905000"/>
                <a:chExt cx="7696200" cy="4724400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381000" y="1905000"/>
                  <a:ext cx="7696200" cy="8382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225425"/>
                  <a:r>
                    <a:rPr lang="en-US" sz="2400" b="1" dirty="0">
                      <a:solidFill>
                        <a:schemeClr val="tx1"/>
                      </a:solidFill>
                      <a:latin typeface="Cambria" pitchFamily="18" charset="0"/>
                    </a:rPr>
                    <a:t>2. Estimate HR supply</a:t>
                  </a: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81000" y="2971800"/>
                  <a:ext cx="7696200" cy="8382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09588" indent="-284163"/>
                  <a:r>
                    <a:rPr lang="en-US" sz="2400" b="1" dirty="0">
                      <a:solidFill>
                        <a:schemeClr val="tx1"/>
                      </a:solidFill>
                      <a:latin typeface="Cambria" pitchFamily="18" charset="0"/>
                    </a:rPr>
                    <a:t>3. Compare forecast demand with estimated supply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81000" y="4038600"/>
                  <a:ext cx="7696200" cy="8382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225425"/>
                  <a:r>
                    <a:rPr lang="en-US" sz="2400" b="1" dirty="0">
                      <a:solidFill>
                        <a:schemeClr val="tx1"/>
                      </a:solidFill>
                      <a:latin typeface="Cambria" pitchFamily="18" charset="0"/>
                    </a:rPr>
                    <a:t>4. Develop strategies to be taken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81000" y="5105400"/>
                  <a:ext cx="7696200" cy="8382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indent="225425"/>
                  <a:r>
                    <a:rPr lang="en-US" sz="2400" b="1" dirty="0">
                      <a:solidFill>
                        <a:schemeClr val="tx1"/>
                      </a:solidFill>
                      <a:latin typeface="Cambria" pitchFamily="18" charset="0"/>
                    </a:rPr>
                    <a:t>5. Assess HRP effort </a:t>
                  </a: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rot="5400000">
                  <a:off x="3772694" y="2856706"/>
                  <a:ext cx="2286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rot="5400000">
                  <a:off x="3772694" y="3923506"/>
                  <a:ext cx="2286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/>
                <p:nvPr/>
              </p:nvCxnSpPr>
              <p:spPr>
                <a:xfrm rot="5400000">
                  <a:off x="3772694" y="4990306"/>
                  <a:ext cx="2286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457200" y="6172200"/>
                  <a:ext cx="2667000" cy="4572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  <a:latin typeface="Cambria" pitchFamily="18" charset="0"/>
                    </a:rPr>
                    <a:t>Feedback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26" idx="3"/>
                </p:cNvCxnSpPr>
                <p:nvPr/>
              </p:nvCxnSpPr>
              <p:spPr>
                <a:xfrm>
                  <a:off x="3124200" y="6400800"/>
                  <a:ext cx="1295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1599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/>
          <a:lstStyle/>
          <a:p>
            <a:pPr algn="l"/>
            <a:r>
              <a:rPr lang="en-US" sz="4800" dirty="0">
                <a:solidFill>
                  <a:schemeClr val="tx1"/>
                </a:solidFill>
                <a:latin typeface="Cambria" pitchFamily="18" charset="0"/>
              </a:rPr>
              <a:t>Demand Forecasting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6096000" cy="403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Demand forecasting is the process of </a:t>
            </a:r>
            <a:r>
              <a:rPr lang="en-US" sz="2800" b="1" dirty="0">
                <a:solidFill>
                  <a:schemeClr val="tx1"/>
                </a:solidFill>
                <a:latin typeface="Cambria" pitchFamily="18" charset="0"/>
              </a:rPr>
              <a:t>estimating the future numbers of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people required and the </a:t>
            </a:r>
            <a:r>
              <a:rPr lang="en-US" sz="2800" b="1" dirty="0">
                <a:solidFill>
                  <a:schemeClr val="tx1"/>
                </a:solidFill>
                <a:latin typeface="Cambria" pitchFamily="18" charset="0"/>
              </a:rPr>
              <a:t>likely skills and competences they will need.</a:t>
            </a:r>
            <a:endParaRPr lang="en-US" sz="2800" b="1" dirty="0">
              <a:solidFill>
                <a:schemeClr val="tx1"/>
              </a:solidFill>
              <a:latin typeface="Cambria" pitchFamily="18" charset="0"/>
              <a:cs typeface="Arial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32663" y="6581775"/>
            <a:ext cx="1825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anupama.d@my.sliit.lk </a:t>
            </a:r>
          </a:p>
        </p:txBody>
      </p:sp>
    </p:spTree>
    <p:extLst>
      <p:ext uri="{BB962C8B-B14F-4D97-AF65-F5344CB8AC3E}">
        <p14:creationId xmlns:p14="http://schemas.microsoft.com/office/powerpoint/2010/main" val="1433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Forecasting supply of human resources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6629400" cy="49831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Supply forecasting measures the number of people likely to be available from within and outside the organization, having allowed for attrition (</a:t>
            </a:r>
            <a:r>
              <a:rPr lang="en-US" sz="2400" dirty="0" err="1">
                <a:solidFill>
                  <a:schemeClr val="tx1"/>
                </a:solidFill>
                <a:latin typeface="Cambria" pitchFamily="18" charset="0"/>
              </a:rPr>
              <a:t>labour</a:t>
            </a: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 wastage and retirements), absenteeism, internal movements and promotions, and changes in hours and other conditions of work.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Cambria" pitchFamily="18" charset="0"/>
            </a:endParaRPr>
          </a:p>
          <a:p>
            <a:pPr algn="just">
              <a:buFont typeface="Arial" pitchFamily="34" charset="0"/>
              <a:buChar char="•"/>
              <a:tabLst>
                <a:tab pos="346075" algn="l"/>
              </a:tabLst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Supply of inside candidates (internal supply)</a:t>
            </a:r>
          </a:p>
          <a:p>
            <a:pPr algn="just">
              <a:buFont typeface="Arial" pitchFamily="34" charset="0"/>
              <a:buChar char="•"/>
              <a:tabLst>
                <a:tab pos="346075" algn="l"/>
              </a:tabLst>
            </a:pPr>
            <a:endParaRPr lang="en-US" sz="2400" dirty="0">
              <a:solidFill>
                <a:schemeClr val="tx1"/>
              </a:solidFill>
              <a:latin typeface="Cambria" pitchFamily="18" charset="0"/>
            </a:endParaRPr>
          </a:p>
          <a:p>
            <a:pPr algn="just">
              <a:buFont typeface="Arial" pitchFamily="34" charset="0"/>
              <a:buChar char="•"/>
              <a:tabLst>
                <a:tab pos="346075" algn="l"/>
              </a:tabLst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Supply of external candidates (external supply)</a:t>
            </a:r>
          </a:p>
        </p:txBody>
      </p:sp>
    </p:spTree>
    <p:extLst>
      <p:ext uri="{BB962C8B-B14F-4D97-AF65-F5344CB8AC3E}">
        <p14:creationId xmlns:p14="http://schemas.microsoft.com/office/powerpoint/2010/main" val="39673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Strategies in surplus conditions of HR</a:t>
            </a:r>
          </a:p>
        </p:txBody>
      </p:sp>
      <p:sp>
        <p:nvSpPr>
          <p:cNvPr id="27651" name="Content Placeholder 5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983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Freeze hiring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Attrition (voluntary departure)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Early retirement on voluntary basis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Reduction of reward expenditure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Lay off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Termination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Cambria" pitchFamily="18" charset="0"/>
              <a:cs typeface="Arial" charset="0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endParaRPr lang="en-US" sz="2800" dirty="0">
              <a:solidFill>
                <a:schemeClr val="tx1"/>
              </a:solidFill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Strategies in shortage conditions of HR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9831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Have current employees work overtime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Subcontract work to other firms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Provide opportunities for learners for a period of time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Hire part-time employees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Hire casual employees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Hire temporary employees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Hire permanent full-time employees</a:t>
            </a:r>
          </a:p>
        </p:txBody>
      </p:sp>
    </p:spTree>
    <p:extLst>
      <p:ext uri="{BB962C8B-B14F-4D97-AF65-F5344CB8AC3E}">
        <p14:creationId xmlns:p14="http://schemas.microsoft.com/office/powerpoint/2010/main" val="42882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162"/>
            <a:ext cx="9144000" cy="944562"/>
          </a:xfr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txBody>
          <a:bodyPr/>
          <a:lstStyle/>
          <a:p>
            <a:pPr algn="l" eaLnBrk="1" hangingPunct="1"/>
            <a:r>
              <a:rPr lang="en-US" sz="4800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HRP Considerations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3838" cy="1319213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Cambria" pitchFamily="18" charset="0"/>
                <a:cs typeface="Arial" charset="0"/>
              </a:rPr>
              <a:t>Balancing supply and demand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 b="1" dirty="0">
              <a:solidFill>
                <a:schemeClr val="tx1"/>
              </a:solidFill>
              <a:latin typeface="Cambria" pitchFamily="18" charset="0"/>
              <a:cs typeface="Arial" charset="0"/>
            </a:endParaRPr>
          </a:p>
        </p:txBody>
      </p:sp>
      <p:pic>
        <p:nvPicPr>
          <p:cNvPr id="28676" name="Picture 4" descr="pe02387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828800"/>
            <a:ext cx="2895600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6" descr="j03008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941388" y="2686050"/>
            <a:ext cx="4197350" cy="3213100"/>
          </a:xfrm>
        </p:spPr>
      </p:pic>
    </p:spTree>
    <p:extLst>
      <p:ext uri="{BB962C8B-B14F-4D97-AF65-F5344CB8AC3E}">
        <p14:creationId xmlns:p14="http://schemas.microsoft.com/office/powerpoint/2010/main" val="2845812909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9" descr="787323_85177886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0" y="0"/>
            <a:ext cx="4909625" cy="40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0" y="3149600"/>
            <a:ext cx="9144000" cy="185896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160621" y="2013317"/>
            <a:ext cx="3787775" cy="3789362"/>
            <a:chOff x="3109" y="1667"/>
            <a:chExt cx="2386" cy="2387"/>
          </a:xfrm>
          <a:blipFill>
            <a:blip r:embed="rId3"/>
            <a:stretch>
              <a:fillRect/>
            </a:stretch>
          </a:blipFill>
        </p:grpSpPr>
        <p:sp>
          <p:nvSpPr>
            <p:cNvPr id="6152" name="Oval 15"/>
            <p:cNvSpPr>
              <a:spLocks noChangeArrowheads="1"/>
            </p:cNvSpPr>
            <p:nvPr/>
          </p:nvSpPr>
          <p:spPr bwMode="auto">
            <a:xfrm>
              <a:off x="4206" y="2766"/>
              <a:ext cx="188" cy="1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3" name="Oval 16"/>
            <p:cNvSpPr>
              <a:spLocks noChangeArrowheads="1"/>
            </p:cNvSpPr>
            <p:nvPr/>
          </p:nvSpPr>
          <p:spPr bwMode="auto">
            <a:xfrm>
              <a:off x="4108" y="2666"/>
              <a:ext cx="389" cy="3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4" name="Oval 17"/>
            <p:cNvSpPr>
              <a:spLocks noChangeArrowheads="1"/>
            </p:cNvSpPr>
            <p:nvPr/>
          </p:nvSpPr>
          <p:spPr bwMode="auto">
            <a:xfrm>
              <a:off x="3973" y="2534"/>
              <a:ext cx="655" cy="65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5" name="Oval 18"/>
            <p:cNvSpPr>
              <a:spLocks noChangeArrowheads="1"/>
            </p:cNvSpPr>
            <p:nvPr/>
          </p:nvSpPr>
          <p:spPr bwMode="auto">
            <a:xfrm>
              <a:off x="3817" y="2374"/>
              <a:ext cx="969" cy="97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6" name="Oval 19"/>
            <p:cNvSpPr>
              <a:spLocks noChangeArrowheads="1"/>
            </p:cNvSpPr>
            <p:nvPr/>
          </p:nvSpPr>
          <p:spPr bwMode="auto">
            <a:xfrm>
              <a:off x="3590" y="2149"/>
              <a:ext cx="1423" cy="1423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7" name="Oval 20"/>
            <p:cNvSpPr>
              <a:spLocks noChangeArrowheads="1"/>
            </p:cNvSpPr>
            <p:nvPr/>
          </p:nvSpPr>
          <p:spPr bwMode="auto">
            <a:xfrm>
              <a:off x="3379" y="1938"/>
              <a:ext cx="1843" cy="1845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8" name="Oval 21"/>
            <p:cNvSpPr>
              <a:spLocks noChangeArrowheads="1"/>
            </p:cNvSpPr>
            <p:nvPr/>
          </p:nvSpPr>
          <p:spPr bwMode="auto">
            <a:xfrm>
              <a:off x="3109" y="1667"/>
              <a:ext cx="2386" cy="2387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5365" name="Rectangle 32"/>
          <p:cNvSpPr>
            <a:spLocks noChangeArrowheads="1"/>
          </p:cNvSpPr>
          <p:nvPr/>
        </p:nvSpPr>
        <p:spPr bwMode="auto">
          <a:xfrm>
            <a:off x="0" y="3146425"/>
            <a:ext cx="390525" cy="18589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0" y="3349625"/>
            <a:ext cx="5641975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5400" b="1" dirty="0">
                <a:latin typeface="Cambria" pitchFamily="18" charset="0"/>
                <a:cs typeface="Arial" charset="0"/>
              </a:rPr>
              <a:t>	</a:t>
            </a:r>
            <a:r>
              <a:rPr lang="en-GB" sz="54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Recruitment</a:t>
            </a:r>
            <a:endParaRPr lang="en-GB" sz="5400" b="1" dirty="0">
              <a:solidFill>
                <a:schemeClr val="accent1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e11e204677ae3321a6be02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52578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072312" cy="6492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4800" b="1" dirty="0" smtClean="0">
                <a:solidFill>
                  <a:srgbClr val="FF0000"/>
                </a:solidFill>
                <a:latin typeface="Cambria" pitchFamily="18" charset="0"/>
                <a:cs typeface="Calibri" pitchFamily="34" charset="0"/>
              </a:rPr>
              <a:t>LEARNING OUTCOMES</a:t>
            </a:r>
            <a:endParaRPr lang="uk-UA" altLang="zh-CN" sz="4800" b="1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4101" name="Rectangle 3"/>
          <p:cNvSpPr txBox="1">
            <a:spLocks noChangeArrowheads="1"/>
          </p:cNvSpPr>
          <p:nvPr/>
        </p:nvSpPr>
        <p:spPr bwMode="auto">
          <a:xfrm>
            <a:off x="357188" y="1447800"/>
            <a:ext cx="825341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indent="-465138">
              <a:lnSpc>
                <a:spcPct val="150000"/>
              </a:lnSpc>
            </a:pPr>
            <a:r>
              <a:rPr lang="en-US" sz="2000" dirty="0" smtClean="0">
                <a:latin typeface="Cambria" pitchFamily="18" charset="0"/>
              </a:rPr>
              <a:t>At the end of the lecture, students should be able to;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</a:rPr>
              <a:t>Understand the basic concepts of Human Resource Management (HRM).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</a:rPr>
              <a:t>Define HRM.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</a:rPr>
              <a:t>Provide an overview of functions of HRM.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</a:rPr>
              <a:t>Understand the significance of human resource.</a:t>
            </a:r>
            <a:endParaRPr lang="en-US" sz="2000" dirty="0"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347451_2303"/>
          <p:cNvPicPr>
            <a:picLocks noChangeAspect="1" noChangeArrowheads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 bwMode="auto">
          <a:xfrm>
            <a:off x="4575175" y="2560638"/>
            <a:ext cx="4568825" cy="4297362"/>
          </a:xfrm>
          <a:prstGeom prst="rect">
            <a:avLst/>
          </a:prstGeom>
          <a:blipFill dpi="0" rotWithShape="1">
            <a:blip r:embed="rId3">
              <a:lum bright="70000" contrast="-7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512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20700" y="560388"/>
            <a:ext cx="8623300" cy="828675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rPr>
              <a:t>Recruitment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FF9933">
              <a:alpha val="32000"/>
            </a:srgbClr>
          </a:solidFill>
          <a:ln w="9525">
            <a:noFill/>
            <a:miter lim="800000"/>
            <a:headEnd/>
            <a:tailEnd/>
          </a:ln>
        </p:spPr>
        <p:txBody>
          <a:bodyPr lIns="198000" anchor="ctr"/>
          <a:lstStyle/>
          <a:p>
            <a:pPr eaLnBrk="1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cs typeface="Arial" charset="0"/>
              </a:rPr>
              <a:t>Recruitment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4938" y="1614488"/>
            <a:ext cx="8823325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+mn-lt"/>
                <a:ea typeface="+mn-ea"/>
                <a:cs typeface="+mn-cs"/>
              </a:defRPr>
            </a:lvl1pPr>
            <a:lvl2pPr marL="2730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318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3pPr>
            <a:lvl4pPr marL="819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4pPr>
            <a:lvl5pPr marL="1173163" indent="-352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5pPr>
            <a:lvl6pPr marL="1630363" indent="-352425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6pPr>
            <a:lvl7pPr marL="2087563" indent="-352425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7pPr>
            <a:lvl8pPr marL="2544763" indent="-352425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8pPr>
            <a:lvl9pPr marL="3001963" indent="-352425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Recruitment is </a:t>
            </a:r>
            <a:r>
              <a:rPr lang="en-GB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process </a:t>
            </a:r>
            <a:r>
              <a:rPr lang="en-GB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whereby </a:t>
            </a:r>
            <a:r>
              <a:rPr lang="en-GB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organization communicates opportunities and information to the labour market </a:t>
            </a:r>
            <a:r>
              <a:rPr lang="en-GB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 order </a:t>
            </a:r>
            <a:r>
              <a:rPr lang="en-GB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to attract the quantity and quality of potential employees </a:t>
            </a:r>
            <a:r>
              <a:rPr lang="en-GB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 requires </a:t>
            </a:r>
            <a:r>
              <a:rPr lang="en-GB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to fulfil its human resource plan.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GB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Recruitment is the part of the human resourcing process concerned with </a:t>
            </a:r>
            <a:r>
              <a:rPr lang="en-GB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finding the applicants: it is a positive action by management, going into the labour market, communicating opportunities and information and encouraging applications from suitable candidates.  </a:t>
            </a:r>
          </a:p>
          <a:p>
            <a:pPr marL="0" indent="0" eaLnBrk="1" hangingPunct="1">
              <a:buFontTx/>
              <a:buNone/>
              <a:defRPr/>
            </a:pPr>
            <a:endParaRPr lang="en-GB" altLang="en-US" sz="20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eaLnBrk="1" hangingPunct="1">
              <a:defRPr/>
            </a:pPr>
            <a:endParaRPr lang="en-US" sz="2000" kern="0" dirty="0" smtClean="0">
              <a:solidFill>
                <a:schemeClr val="tx1"/>
              </a:solidFill>
              <a:latin typeface="Cambria" pitchFamily="18" charset="0"/>
            </a:endParaRPr>
          </a:p>
          <a:p>
            <a:pPr eaLnBrk="1" hangingPunct="1">
              <a:defRPr/>
            </a:pPr>
            <a:endParaRPr lang="en-US" sz="2000" kern="0" dirty="0" smtClean="0">
              <a:solidFill>
                <a:schemeClr val="tx1"/>
              </a:solidFill>
              <a:latin typeface="Cambria" pitchFamily="18" charset="0"/>
            </a:endParaRPr>
          </a:p>
          <a:p>
            <a:pPr eaLnBrk="1" hangingPunct="1">
              <a:defRPr/>
            </a:pPr>
            <a:endParaRPr lang="en-US" sz="2000" kern="0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0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88925" y="566738"/>
            <a:ext cx="8623300" cy="828675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rPr>
              <a:t>How to Recruit</a:t>
            </a:r>
          </a:p>
        </p:txBody>
      </p:sp>
      <p:sp>
        <p:nvSpPr>
          <p:cNvPr id="24" name="Oval 42"/>
          <p:cNvSpPr>
            <a:spLocks noChangeArrowheads="1"/>
          </p:cNvSpPr>
          <p:nvPr/>
        </p:nvSpPr>
        <p:spPr bwMode="auto">
          <a:xfrm>
            <a:off x="4513263" y="0"/>
            <a:ext cx="4630737" cy="4633913"/>
          </a:xfrm>
          <a:prstGeom prst="ellipse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 w="12700" cap="rnd">
            <a:solidFill>
              <a:srgbClr val="C0C0C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25" name="AutoShape 10" descr="Picture3"/>
          <p:cNvSpPr>
            <a:spLocks noChangeArrowheads="1"/>
          </p:cNvSpPr>
          <p:nvPr/>
        </p:nvSpPr>
        <p:spPr bwMode="auto">
          <a:xfrm>
            <a:off x="228599" y="1675567"/>
            <a:ext cx="4043597" cy="54297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 sz="2000" b="1" dirty="0">
                <a:latin typeface="Cambria" pitchFamily="18" charset="0"/>
                <a:cs typeface="Arial" charset="0"/>
              </a:rPr>
              <a:t>Internal Recruitment 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54833" y="2442091"/>
            <a:ext cx="3837481" cy="2849438"/>
          </a:xfrm>
          <a:prstGeom prst="rect">
            <a:avLst/>
          </a:prstGeom>
          <a:gradFill rotWithShape="1">
            <a:gsLst>
              <a:gs pos="0">
                <a:srgbClr val="00B0F0">
                  <a:alpha val="34000"/>
                </a:srgbClr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2000" rIns="64800"/>
          <a:lstStyle/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 	Simple word of mouth</a:t>
            </a:r>
          </a:p>
          <a:p>
            <a:pPr marL="914400" lvl="1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Job Postings and bidding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 	Newsletters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 	Succession Planning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	</a:t>
            </a:r>
            <a:r>
              <a:rPr lang="en-GB" b="1" dirty="0" err="1">
                <a:latin typeface="Cambria" pitchFamily="18" charset="0"/>
                <a:cs typeface="Arial" charset="0"/>
              </a:rPr>
              <a:t>Eg</a:t>
            </a:r>
            <a:r>
              <a:rPr lang="en-GB" b="1" dirty="0">
                <a:latin typeface="Cambria" pitchFamily="18" charset="0"/>
                <a:cs typeface="Arial" charset="0"/>
              </a:rPr>
              <a:t>: Promotion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 	Skills inventories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 	Intranet</a:t>
            </a: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4542020" y="1663909"/>
            <a:ext cx="45719" cy="4721901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8" name="AutoShape 18" descr="Picture4"/>
          <p:cNvSpPr>
            <a:spLocks noChangeArrowheads="1"/>
          </p:cNvSpPr>
          <p:nvPr/>
        </p:nvSpPr>
        <p:spPr bwMode="auto">
          <a:xfrm>
            <a:off x="4841823" y="1675569"/>
            <a:ext cx="4017364" cy="52798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GB" sz="2000" b="1" dirty="0">
                <a:latin typeface="Cambria" pitchFamily="18" charset="0"/>
                <a:cs typeface="Arial" charset="0"/>
              </a:rPr>
              <a:t>External Recruitment 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4886794" y="2442088"/>
            <a:ext cx="3942412" cy="3718869"/>
          </a:xfrm>
          <a:prstGeom prst="rect">
            <a:avLst/>
          </a:prstGeom>
          <a:gradFill rotWithShape="1">
            <a:gsLst>
              <a:gs pos="0">
                <a:srgbClr val="00B0F0">
                  <a:alpha val="34000"/>
                </a:srgbClr>
              </a:gs>
              <a:gs pos="100000">
                <a:srgbClr val="C0C0C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2000" rIns="64800"/>
          <a:lstStyle/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 	Advertising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 	Employment Agencies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- Govt. Employment exchange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- Private agencies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 	Head hunters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 	Campus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 	Referrals</a:t>
            </a:r>
          </a:p>
          <a:p>
            <a:pPr lvl="1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 	Internet / e- recruitment</a:t>
            </a:r>
          </a:p>
          <a:p>
            <a:pPr marL="914400" lvl="1" indent="-457200" eaLnBrk="1" hangingPunct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GB" b="1" dirty="0">
                <a:latin typeface="Cambria" pitchFamily="18" charset="0"/>
                <a:cs typeface="Arial" charset="0"/>
              </a:rPr>
              <a:t>Past employees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00B0F0">
              <a:alpha val="8000"/>
            </a:srgbClr>
          </a:solidFill>
          <a:ln w="9525">
            <a:noFill/>
            <a:miter lim="800000"/>
            <a:headEnd/>
            <a:tailEnd/>
          </a:ln>
        </p:spPr>
        <p:txBody>
          <a:bodyPr lIns="198000" anchor="ctr"/>
          <a:lstStyle/>
          <a:p>
            <a:pPr eaLnBrk="1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cs typeface="Arial" charset="0"/>
              </a:rPr>
              <a:t>Recruitment</a:t>
            </a:r>
          </a:p>
        </p:txBody>
      </p:sp>
    </p:spTree>
    <p:extLst>
      <p:ext uri="{BB962C8B-B14F-4D97-AF65-F5344CB8AC3E}">
        <p14:creationId xmlns:p14="http://schemas.microsoft.com/office/powerpoint/2010/main" val="35880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24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9" descr="787323_85177886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0" y="0"/>
            <a:ext cx="4909625" cy="40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0" y="3149600"/>
            <a:ext cx="9144000" cy="185896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160621" y="2013317"/>
            <a:ext cx="3787775" cy="3789362"/>
            <a:chOff x="3109" y="1667"/>
            <a:chExt cx="2386" cy="2387"/>
          </a:xfrm>
          <a:blipFill>
            <a:blip r:embed="rId3"/>
            <a:stretch>
              <a:fillRect/>
            </a:stretch>
          </a:blipFill>
        </p:grpSpPr>
        <p:sp>
          <p:nvSpPr>
            <p:cNvPr id="6152" name="Oval 15"/>
            <p:cNvSpPr>
              <a:spLocks noChangeArrowheads="1"/>
            </p:cNvSpPr>
            <p:nvPr/>
          </p:nvSpPr>
          <p:spPr bwMode="auto">
            <a:xfrm>
              <a:off x="4206" y="2766"/>
              <a:ext cx="188" cy="1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3" name="Oval 16"/>
            <p:cNvSpPr>
              <a:spLocks noChangeArrowheads="1"/>
            </p:cNvSpPr>
            <p:nvPr/>
          </p:nvSpPr>
          <p:spPr bwMode="auto">
            <a:xfrm>
              <a:off x="4108" y="2666"/>
              <a:ext cx="389" cy="3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4" name="Oval 17"/>
            <p:cNvSpPr>
              <a:spLocks noChangeArrowheads="1"/>
            </p:cNvSpPr>
            <p:nvPr/>
          </p:nvSpPr>
          <p:spPr bwMode="auto">
            <a:xfrm>
              <a:off x="3973" y="2534"/>
              <a:ext cx="655" cy="65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5" name="Oval 18"/>
            <p:cNvSpPr>
              <a:spLocks noChangeArrowheads="1"/>
            </p:cNvSpPr>
            <p:nvPr/>
          </p:nvSpPr>
          <p:spPr bwMode="auto">
            <a:xfrm>
              <a:off x="3817" y="2374"/>
              <a:ext cx="969" cy="97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6" name="Oval 19"/>
            <p:cNvSpPr>
              <a:spLocks noChangeArrowheads="1"/>
            </p:cNvSpPr>
            <p:nvPr/>
          </p:nvSpPr>
          <p:spPr bwMode="auto">
            <a:xfrm>
              <a:off x="3590" y="2149"/>
              <a:ext cx="1423" cy="1423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7" name="Oval 20"/>
            <p:cNvSpPr>
              <a:spLocks noChangeArrowheads="1"/>
            </p:cNvSpPr>
            <p:nvPr/>
          </p:nvSpPr>
          <p:spPr bwMode="auto">
            <a:xfrm>
              <a:off x="3379" y="1938"/>
              <a:ext cx="1843" cy="1845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8" name="Oval 21"/>
            <p:cNvSpPr>
              <a:spLocks noChangeArrowheads="1"/>
            </p:cNvSpPr>
            <p:nvPr/>
          </p:nvSpPr>
          <p:spPr bwMode="auto">
            <a:xfrm>
              <a:off x="3109" y="1667"/>
              <a:ext cx="2386" cy="2387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5365" name="Rectangle 32"/>
          <p:cNvSpPr>
            <a:spLocks noChangeArrowheads="1"/>
          </p:cNvSpPr>
          <p:nvPr/>
        </p:nvSpPr>
        <p:spPr bwMode="auto">
          <a:xfrm>
            <a:off x="0" y="3146425"/>
            <a:ext cx="390525" cy="18589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0" y="3349625"/>
            <a:ext cx="5641975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5400" b="1" dirty="0">
                <a:latin typeface="Cambria" pitchFamily="18" charset="0"/>
                <a:cs typeface="Arial" charset="0"/>
              </a:rPr>
              <a:t>	</a:t>
            </a:r>
            <a:r>
              <a:rPr lang="en-GB" sz="5400" b="1" dirty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305182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" descr="347451_2303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 bwMode="auto">
          <a:xfrm>
            <a:off x="4575175" y="2560638"/>
            <a:ext cx="4568825" cy="4297362"/>
          </a:xfrm>
          <a:prstGeom prst="rect">
            <a:avLst/>
          </a:prstGeom>
          <a:blipFill dpi="0" rotWithShape="1">
            <a:blip r:embed="rId2">
              <a:lum bright="70000" contrast="-70000"/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</a:effectLst>
        </p:spPr>
      </p:pic>
      <p:sp>
        <p:nvSpPr>
          <p:cNvPr id="512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520700" y="560388"/>
            <a:ext cx="8623300" cy="828675"/>
          </a:xfrm>
        </p:spPr>
        <p:txBody>
          <a:bodyPr/>
          <a:lstStyle/>
          <a:p>
            <a:pPr eaLnBrk="1" hangingPunct="1">
              <a:defRPr/>
            </a:pPr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rPr>
              <a:t>Selection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FF9933">
              <a:alpha val="32000"/>
            </a:srgbClr>
          </a:solidFill>
          <a:ln w="9525">
            <a:noFill/>
            <a:miter lim="800000"/>
            <a:headEnd/>
            <a:tailEnd/>
          </a:ln>
        </p:spPr>
        <p:txBody>
          <a:bodyPr lIns="198000" anchor="ctr"/>
          <a:lstStyle/>
          <a:p>
            <a:pPr eaLnBrk="1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cs typeface="Arial" charset="0"/>
              </a:rPr>
              <a:t>Recruitment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332663" y="6581775"/>
            <a:ext cx="1825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anupama.d@my.sliit.lk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4938" y="1614488"/>
            <a:ext cx="8823325" cy="4876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+mn-lt"/>
                <a:ea typeface="+mn-ea"/>
                <a:cs typeface="+mn-cs"/>
              </a:defRPr>
            </a:lvl1pPr>
            <a:lvl2pPr marL="2730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+mn-lt"/>
                <a:cs typeface="+mn-cs"/>
              </a:defRPr>
            </a:lvl2pPr>
            <a:lvl3pPr marL="5318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3pPr>
            <a:lvl4pPr marL="819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4pPr>
            <a:lvl5pPr marL="1173163" indent="-352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5pPr>
            <a:lvl6pPr marL="1630363" indent="-352425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6pPr>
            <a:lvl7pPr marL="2087563" indent="-352425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7pPr>
            <a:lvl8pPr marL="2544763" indent="-352425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8pPr>
            <a:lvl9pPr marL="3001963" indent="-352425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−"/>
              <a:defRPr sz="2000">
                <a:solidFill>
                  <a:srgbClr val="4D4D4D"/>
                </a:solidFill>
                <a:latin typeface="+mn-lt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Cambria" pitchFamily="18" charset="0"/>
              </a:rPr>
              <a:t>Selection is the process of making the choice of the </a:t>
            </a:r>
            <a:r>
              <a:rPr lang="en-US" sz="2000" kern="0" dirty="0" smtClean="0">
                <a:solidFill>
                  <a:srgbClr val="FF0000"/>
                </a:solidFill>
                <a:latin typeface="Cambria" pitchFamily="18" charset="0"/>
              </a:rPr>
              <a:t>most appropriate </a:t>
            </a:r>
            <a:r>
              <a:rPr lang="en-US" sz="2000" kern="0" dirty="0" smtClean="0">
                <a:solidFill>
                  <a:schemeClr val="tx1"/>
                </a:solidFill>
                <a:latin typeface="Cambria" pitchFamily="18" charset="0"/>
              </a:rPr>
              <a:t>person from the </a:t>
            </a:r>
            <a:r>
              <a:rPr lang="en-US" sz="2000" b="1" kern="0" dirty="0" smtClean="0">
                <a:solidFill>
                  <a:srgbClr val="FF0000"/>
                </a:solidFill>
                <a:latin typeface="Cambria" pitchFamily="18" charset="0"/>
              </a:rPr>
              <a:t>pool of applicants </a:t>
            </a:r>
            <a:r>
              <a:rPr lang="en-US" sz="2000" kern="0" dirty="0" smtClean="0">
                <a:solidFill>
                  <a:schemeClr val="tx1"/>
                </a:solidFill>
                <a:latin typeface="Cambria" pitchFamily="18" charset="0"/>
              </a:rPr>
              <a:t>recruited to fill the relevant job vacancy.</a:t>
            </a:r>
          </a:p>
          <a:p>
            <a:pPr eaLnBrk="1" hangingPunct="1">
              <a:defRPr/>
            </a:pPr>
            <a:r>
              <a:rPr lang="en-US" altLang="en-US" sz="2000" kern="0" dirty="0" smtClean="0">
                <a:solidFill>
                  <a:schemeClr val="tx1"/>
                </a:solidFill>
                <a:latin typeface="Cambria" pitchFamily="18" charset="0"/>
              </a:rPr>
              <a:t>Determining applicants who have the highest capability to produce the desired job performance occurs in selection.</a:t>
            </a:r>
          </a:p>
          <a:p>
            <a:pPr eaLnBrk="1" hangingPunct="1">
              <a:defRPr/>
            </a:pPr>
            <a:r>
              <a:rPr lang="en-US" altLang="en-US" sz="2000" kern="0" dirty="0" smtClean="0">
                <a:solidFill>
                  <a:schemeClr val="tx1"/>
                </a:solidFill>
                <a:latin typeface="Cambria" pitchFamily="18" charset="0"/>
              </a:rPr>
              <a:t>It involves the use of one or more methods to assess candidates in order to make a decision as to their suitability to perform duties and responsibilities of the job successfully.</a:t>
            </a:r>
          </a:p>
          <a:p>
            <a:pPr eaLnBrk="1" hangingPunct="1">
              <a:defRPr/>
            </a:pPr>
            <a:r>
              <a:rPr lang="en-US" altLang="en-US" sz="2000" kern="0" dirty="0" smtClean="0">
                <a:solidFill>
                  <a:schemeClr val="tx1"/>
                </a:solidFill>
                <a:latin typeface="Cambria" pitchFamily="18" charset="0"/>
              </a:rPr>
              <a:t>There is a difference between “the most appropriate person” and “the most qualified person”. The most appropriate perform from a pool of job may be the most qualified person or not.</a:t>
            </a:r>
          </a:p>
          <a:p>
            <a:pPr eaLnBrk="1" hangingPunct="1">
              <a:defRPr/>
            </a:pPr>
            <a:r>
              <a:rPr lang="en-US" altLang="en-US" sz="2000" kern="0" dirty="0" smtClean="0">
                <a:solidFill>
                  <a:schemeClr val="tx1"/>
                </a:solidFill>
                <a:latin typeface="Cambria" pitchFamily="18" charset="0"/>
              </a:rPr>
              <a:t>The selection systematically attempts to choose the person who suits best with the job/ person specification relevant to the job vacancy.</a:t>
            </a:r>
          </a:p>
          <a:p>
            <a:pPr eaLnBrk="1" hangingPunct="1">
              <a:defRPr/>
            </a:pPr>
            <a:endParaRPr lang="en-GB" altLang="en-US" sz="20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GB" altLang="en-US" sz="20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eaLnBrk="1" hangingPunct="1">
              <a:defRPr/>
            </a:pPr>
            <a:endParaRPr lang="en-US" sz="2000" kern="0" dirty="0" smtClean="0">
              <a:solidFill>
                <a:schemeClr val="tx1"/>
              </a:solidFill>
              <a:latin typeface="Cambria" pitchFamily="18" charset="0"/>
            </a:endParaRPr>
          </a:p>
          <a:p>
            <a:pPr eaLnBrk="1" hangingPunct="1">
              <a:defRPr/>
            </a:pPr>
            <a:endParaRPr lang="en-US" sz="2000" kern="0" dirty="0" smtClean="0">
              <a:solidFill>
                <a:schemeClr val="tx1"/>
              </a:solidFill>
              <a:latin typeface="Cambria" pitchFamily="18" charset="0"/>
            </a:endParaRPr>
          </a:p>
          <a:p>
            <a:pPr eaLnBrk="1" hangingPunct="1">
              <a:defRPr/>
            </a:pPr>
            <a:endParaRPr lang="en-US" sz="2000" kern="0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2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347451_2303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102964" y="1819988"/>
            <a:ext cx="6041036" cy="4536268"/>
          </a:xfrm>
          <a:prstGeom prst="rect">
            <a:avLst/>
          </a:prstGeom>
          <a:blipFill dpi="0" rotWithShape="1">
            <a:blip r:embed="rId2">
              <a:alphaModFix amt="0"/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</p:pic>
      <p:sp>
        <p:nvSpPr>
          <p:cNvPr id="1638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rPr>
              <a:t>Steps in Selection Process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77800" y="1765300"/>
            <a:ext cx="7702550" cy="812800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  <a:alpha val="63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eaLnBrk="1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2400" b="1" dirty="0">
                <a:latin typeface="Cambria" pitchFamily="18" charset="0"/>
                <a:cs typeface="Arial" charset="0"/>
              </a:rPr>
              <a:t>Screening of applications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177800" y="2697163"/>
            <a:ext cx="7702550" cy="812800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  <a:alpha val="63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eaLnBrk="1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2400" b="1" dirty="0">
                <a:latin typeface="Cambria" pitchFamily="18" charset="0"/>
                <a:cs typeface="Arial" charset="0"/>
              </a:rPr>
              <a:t>Tests 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177800" y="3629025"/>
            <a:ext cx="7702550" cy="812800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  <a:alpha val="63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eaLnBrk="1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2400" b="1" dirty="0">
                <a:latin typeface="Cambria" pitchFamily="18" charset="0"/>
                <a:cs typeface="Arial" charset="0"/>
              </a:rPr>
              <a:t>Interviews </a:t>
            </a:r>
          </a:p>
        </p:txBody>
      </p:sp>
      <p:sp>
        <p:nvSpPr>
          <p:cNvPr id="3093" name="Freeform 21"/>
          <p:cNvSpPr>
            <a:spLocks/>
          </p:cNvSpPr>
          <p:nvPr/>
        </p:nvSpPr>
        <p:spPr bwMode="auto">
          <a:xfrm rot="1852431">
            <a:off x="95250" y="1835150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22"/>
          <p:cNvSpPr>
            <a:spLocks/>
          </p:cNvSpPr>
          <p:nvPr/>
        </p:nvSpPr>
        <p:spPr bwMode="auto">
          <a:xfrm rot="1852431">
            <a:off x="95250" y="2767013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Freeform 23"/>
          <p:cNvSpPr>
            <a:spLocks/>
          </p:cNvSpPr>
          <p:nvPr/>
        </p:nvSpPr>
        <p:spPr bwMode="auto">
          <a:xfrm rot="1852431">
            <a:off x="95250" y="3698875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77800" y="4591050"/>
            <a:ext cx="7702550" cy="812800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  <a:alpha val="63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eaLnBrk="1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2400" b="1" dirty="0">
                <a:latin typeface="Cambria" pitchFamily="18" charset="0"/>
                <a:cs typeface="Arial" charset="0"/>
              </a:rPr>
              <a:t>Reference Checks</a:t>
            </a:r>
          </a:p>
        </p:txBody>
      </p:sp>
      <p:sp>
        <p:nvSpPr>
          <p:cNvPr id="13" name="Freeform 23"/>
          <p:cNvSpPr>
            <a:spLocks/>
          </p:cNvSpPr>
          <p:nvPr/>
        </p:nvSpPr>
        <p:spPr bwMode="auto">
          <a:xfrm rot="1852431">
            <a:off x="95250" y="4660900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77800" y="5553075"/>
            <a:ext cx="7702550" cy="812800"/>
          </a:xfrm>
          <a:prstGeom prst="rect">
            <a:avLst/>
          </a:prstGeom>
          <a:gradFill rotWithShape="1">
            <a:gsLst>
              <a:gs pos="0">
                <a:schemeClr val="accent2">
                  <a:lumMod val="75000"/>
                  <a:alpha val="63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eaLnBrk="1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2400" b="1" dirty="0">
                <a:latin typeface="Cambria" pitchFamily="18" charset="0"/>
                <a:cs typeface="Arial" charset="0"/>
              </a:rPr>
              <a:t>Medical Examination</a:t>
            </a:r>
          </a:p>
        </p:txBody>
      </p:sp>
      <p:sp>
        <p:nvSpPr>
          <p:cNvPr id="16" name="Freeform 23"/>
          <p:cNvSpPr>
            <a:spLocks/>
          </p:cNvSpPr>
          <p:nvPr/>
        </p:nvSpPr>
        <p:spPr bwMode="auto">
          <a:xfrm rot="1852431">
            <a:off x="95250" y="5622925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FF9933">
              <a:alpha val="32000"/>
            </a:srgbClr>
          </a:solidFill>
          <a:ln w="9525">
            <a:noFill/>
            <a:miter lim="800000"/>
            <a:headEnd/>
            <a:tailEnd/>
          </a:ln>
        </p:spPr>
        <p:txBody>
          <a:bodyPr lIns="198000" anchor="ctr"/>
          <a:lstStyle/>
          <a:p>
            <a:pPr eaLnBrk="1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cs typeface="Arial" charset="0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20145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3081" grpId="0" animBg="1"/>
      <p:bldP spid="3086" grpId="0" animBg="1"/>
      <p:bldP spid="3087" grpId="0" animBg="1"/>
      <p:bldP spid="3093" grpId="0" animBg="1"/>
      <p:bldP spid="3094" grpId="0" animBg="1"/>
      <p:bldP spid="3095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9" descr="787323_85177886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0" y="0"/>
            <a:ext cx="4909625" cy="40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0" y="3149600"/>
            <a:ext cx="9144000" cy="185896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160621" y="2013317"/>
            <a:ext cx="3787775" cy="3789362"/>
            <a:chOff x="3109" y="1667"/>
            <a:chExt cx="2386" cy="2387"/>
          </a:xfrm>
          <a:blipFill>
            <a:blip r:embed="rId3"/>
            <a:stretch>
              <a:fillRect/>
            </a:stretch>
          </a:blipFill>
        </p:grpSpPr>
        <p:sp>
          <p:nvSpPr>
            <p:cNvPr id="6152" name="Oval 15"/>
            <p:cNvSpPr>
              <a:spLocks noChangeArrowheads="1"/>
            </p:cNvSpPr>
            <p:nvPr/>
          </p:nvSpPr>
          <p:spPr bwMode="auto">
            <a:xfrm>
              <a:off x="4206" y="2766"/>
              <a:ext cx="188" cy="1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3" name="Oval 16"/>
            <p:cNvSpPr>
              <a:spLocks noChangeArrowheads="1"/>
            </p:cNvSpPr>
            <p:nvPr/>
          </p:nvSpPr>
          <p:spPr bwMode="auto">
            <a:xfrm>
              <a:off x="4108" y="2666"/>
              <a:ext cx="389" cy="3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4" name="Oval 17"/>
            <p:cNvSpPr>
              <a:spLocks noChangeArrowheads="1"/>
            </p:cNvSpPr>
            <p:nvPr/>
          </p:nvSpPr>
          <p:spPr bwMode="auto">
            <a:xfrm>
              <a:off x="3973" y="2534"/>
              <a:ext cx="655" cy="65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5" name="Oval 18"/>
            <p:cNvSpPr>
              <a:spLocks noChangeArrowheads="1"/>
            </p:cNvSpPr>
            <p:nvPr/>
          </p:nvSpPr>
          <p:spPr bwMode="auto">
            <a:xfrm>
              <a:off x="3817" y="2374"/>
              <a:ext cx="969" cy="97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6" name="Oval 19"/>
            <p:cNvSpPr>
              <a:spLocks noChangeArrowheads="1"/>
            </p:cNvSpPr>
            <p:nvPr/>
          </p:nvSpPr>
          <p:spPr bwMode="auto">
            <a:xfrm>
              <a:off x="3590" y="2149"/>
              <a:ext cx="1423" cy="1423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7" name="Oval 20"/>
            <p:cNvSpPr>
              <a:spLocks noChangeArrowheads="1"/>
            </p:cNvSpPr>
            <p:nvPr/>
          </p:nvSpPr>
          <p:spPr bwMode="auto">
            <a:xfrm>
              <a:off x="3379" y="1938"/>
              <a:ext cx="1843" cy="1845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8" name="Oval 21"/>
            <p:cNvSpPr>
              <a:spLocks noChangeArrowheads="1"/>
            </p:cNvSpPr>
            <p:nvPr/>
          </p:nvSpPr>
          <p:spPr bwMode="auto">
            <a:xfrm>
              <a:off x="3109" y="1667"/>
              <a:ext cx="2386" cy="2387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5365" name="Rectangle 32"/>
          <p:cNvSpPr>
            <a:spLocks noChangeArrowheads="1"/>
          </p:cNvSpPr>
          <p:nvPr/>
        </p:nvSpPr>
        <p:spPr bwMode="auto">
          <a:xfrm>
            <a:off x="0" y="3146425"/>
            <a:ext cx="390525" cy="18589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" y="3318058"/>
            <a:ext cx="45720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GB" sz="5400" b="1" dirty="0">
                <a:latin typeface="Cambria" pitchFamily="18" charset="0"/>
                <a:cs typeface="Arial" charset="0"/>
              </a:rPr>
              <a:t>	</a:t>
            </a:r>
            <a:r>
              <a:rPr lang="en-GB" sz="48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Performance Appraisal </a:t>
            </a:r>
            <a:endParaRPr lang="en-GB" sz="4800" b="1" dirty="0">
              <a:solidFill>
                <a:schemeClr val="accent1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0" y="0"/>
            <a:ext cx="9144000" cy="915987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5400" b="1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mbria" pitchFamily="18" charset="0"/>
                <a:ea typeface="+mj-ea"/>
                <a:cs typeface="+mj-cs"/>
              </a:rPr>
              <a:t>Definition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1066800"/>
            <a:ext cx="9144000" cy="1981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  <a:defRPr/>
            </a:pPr>
            <a:r>
              <a:rPr lang="en-US" sz="2800" dirty="0">
                <a:latin typeface="Cambria" pitchFamily="18" charset="0"/>
              </a:rPr>
              <a:t>A systematic way of reviewing and assessing the performance of an employee during a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given period </a:t>
            </a:r>
            <a:r>
              <a:rPr lang="en-US" sz="2800" dirty="0">
                <a:latin typeface="Cambria" pitchFamily="18" charset="0"/>
              </a:rPr>
              <a:t>of time and planning for his future. </a:t>
            </a: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 rot="1852431">
            <a:off x="-46038" y="1092200"/>
            <a:ext cx="630238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>
              <a:alpha val="6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3124200"/>
            <a:ext cx="9144000" cy="2667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  <a:defRPr/>
            </a:pPr>
            <a:r>
              <a:rPr lang="en-US" sz="2800" dirty="0">
                <a:latin typeface="Cambria" pitchFamily="18" charset="0"/>
              </a:rPr>
              <a:t>Performance appraisal programs are most helpful tools an organization can use to maintain and enhance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productivity</a:t>
            </a:r>
            <a:r>
              <a:rPr lang="en-US" sz="2800" dirty="0">
                <a:latin typeface="Cambria" pitchFamily="18" charset="0"/>
              </a:rPr>
              <a:t> and facilitate progress </a:t>
            </a: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towards strategic goals.</a:t>
            </a:r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 rot="1852431">
            <a:off x="-46038" y="3149600"/>
            <a:ext cx="630238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>
              <a:alpha val="6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-139700" y="6400800"/>
            <a:ext cx="9144000" cy="457200"/>
          </a:xfrm>
          <a:prstGeom prst="rect">
            <a:avLst/>
          </a:prstGeom>
          <a:solidFill>
            <a:srgbClr val="33CC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ct val="80000"/>
              </a:spcAft>
              <a:buClrTx/>
              <a:buSzTx/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Cambria" panose="02040503050406030204" pitchFamily="18" charset="0"/>
              </a:rPr>
              <a:t>Performance Management and Appraisal					</a:t>
            </a:r>
          </a:p>
        </p:txBody>
      </p:sp>
    </p:spTree>
    <p:extLst>
      <p:ext uri="{BB962C8B-B14F-4D97-AF65-F5344CB8AC3E}">
        <p14:creationId xmlns:p14="http://schemas.microsoft.com/office/powerpoint/2010/main" val="1556091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0" y="0"/>
            <a:ext cx="9144000" cy="915987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mbria" pitchFamily="18" charset="0"/>
                <a:ea typeface="+mj-ea"/>
                <a:cs typeface="+mj-cs"/>
              </a:rPr>
              <a:t>Objectives of Performance Appraisals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marL="738188" lvl="2" indent="-4572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à"/>
              <a:defRPr/>
            </a:pPr>
            <a:r>
              <a:rPr lang="en-US" sz="2400" dirty="0">
                <a:latin typeface="Cambria" pitchFamily="18" charset="0"/>
              </a:rPr>
              <a:t>Help employees and supervisors do their jobs better</a:t>
            </a:r>
          </a:p>
          <a:p>
            <a:pPr marL="738188" lvl="2" indent="-4572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à"/>
              <a:defRPr/>
            </a:pPr>
            <a:r>
              <a:rPr lang="en-US" sz="2400" dirty="0">
                <a:latin typeface="Cambria" pitchFamily="18" charset="0"/>
              </a:rPr>
              <a:t>Improve communications and trust</a:t>
            </a:r>
          </a:p>
          <a:p>
            <a:pPr marL="738188" lvl="2" indent="-4572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à"/>
              <a:defRPr/>
            </a:pPr>
            <a:r>
              <a:rPr lang="en-US" sz="2400" dirty="0">
                <a:latin typeface="Cambria" pitchFamily="18" charset="0"/>
              </a:rPr>
              <a:t>Provide people with clear direction</a:t>
            </a:r>
          </a:p>
          <a:p>
            <a:pPr marL="738188" lvl="2" indent="-4572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à"/>
              <a:defRPr/>
            </a:pPr>
            <a:r>
              <a:rPr lang="en-US" sz="2400" dirty="0">
                <a:latin typeface="Cambria" pitchFamily="18" charset="0"/>
              </a:rPr>
              <a:t>Identify performance problems early</a:t>
            </a:r>
          </a:p>
          <a:p>
            <a:pPr marL="738188" lvl="2" indent="-4572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à"/>
              <a:defRPr/>
            </a:pPr>
            <a:r>
              <a:rPr lang="en-US" sz="2400" dirty="0">
                <a:latin typeface="Cambria" pitchFamily="18" charset="0"/>
              </a:rPr>
              <a:t>Reinforce good performance</a:t>
            </a:r>
          </a:p>
          <a:p>
            <a:pPr marL="738188" lvl="2" indent="-457200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à"/>
              <a:defRPr/>
            </a:pPr>
            <a:r>
              <a:rPr lang="en-US" sz="2400" dirty="0">
                <a:latin typeface="Cambria" pitchFamily="18" charset="0"/>
              </a:rPr>
              <a:t>Make process fairer; people are more likely to accept</a:t>
            </a:r>
          </a:p>
          <a:p>
            <a:pPr marL="738188" lvl="2" indent="-4572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à"/>
              <a:defRPr/>
            </a:pPr>
            <a:endParaRPr lang="en-US" sz="2000" dirty="0">
              <a:latin typeface="Arial" charset="0"/>
            </a:endParaRPr>
          </a:p>
          <a:p>
            <a:pPr marL="738188" lvl="2" indent="-4572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à"/>
              <a:defRPr/>
            </a:pPr>
            <a:endParaRPr lang="en-US" sz="2000" dirty="0">
              <a:latin typeface="Arial" charset="0"/>
            </a:endParaRPr>
          </a:p>
          <a:p>
            <a:pPr marL="738188" lvl="2" indent="-4572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à"/>
              <a:defRPr/>
            </a:pPr>
            <a:endParaRPr lang="en-US" sz="2000" dirty="0">
              <a:latin typeface="Arial" charset="0"/>
            </a:endParaRPr>
          </a:p>
          <a:p>
            <a:pPr marL="738188" lvl="2" indent="-4572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à"/>
              <a:defRPr/>
            </a:pPr>
            <a:endParaRPr lang="en-US" sz="2000" dirty="0">
              <a:latin typeface="Cambria" pitchFamily="18" charset="0"/>
            </a:endParaRPr>
          </a:p>
          <a:p>
            <a:pPr marL="738188" lvl="2" indent="-4572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à"/>
              <a:defRPr/>
            </a:pPr>
            <a:endParaRPr lang="en-US" sz="2000" dirty="0">
              <a:latin typeface="Cambria" pitchFamily="18" charset="0"/>
            </a:endParaRPr>
          </a:p>
          <a:p>
            <a:pPr marL="531813" lvl="2" indent="-257175">
              <a:spcBef>
                <a:spcPct val="20000"/>
              </a:spcBef>
              <a:buClr>
                <a:schemeClr val="bg2"/>
              </a:buClr>
              <a:defRPr/>
            </a:pPr>
            <a:endParaRPr lang="en-GB" sz="2000" dirty="0">
              <a:latin typeface="Cambria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6350" y="6384925"/>
            <a:ext cx="9144000" cy="457200"/>
          </a:xfrm>
          <a:prstGeom prst="rect">
            <a:avLst/>
          </a:prstGeom>
          <a:solidFill>
            <a:srgbClr val="33CC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ct val="80000"/>
              </a:spcAft>
              <a:buClrTx/>
              <a:buSzTx/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Cambria" panose="02040503050406030204" pitchFamily="18" charset="0"/>
              </a:rPr>
              <a:t>Performance Management and Appraisal					</a:t>
            </a:r>
          </a:p>
        </p:txBody>
      </p:sp>
    </p:spTree>
    <p:extLst>
      <p:ext uri="{BB962C8B-B14F-4D97-AF65-F5344CB8AC3E}">
        <p14:creationId xmlns:p14="http://schemas.microsoft.com/office/powerpoint/2010/main" val="299558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0" y="0"/>
            <a:ext cx="9144000" cy="915987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mbria" pitchFamily="18" charset="0"/>
                <a:ea typeface="+mj-ea"/>
                <a:cs typeface="+mj-cs"/>
              </a:rPr>
              <a:t>Appraisal Method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990600"/>
            <a:ext cx="8610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738188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195388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lvl="2">
              <a:lnSpc>
                <a:spcPct val="150000"/>
              </a:lnSpc>
              <a:spcBef>
                <a:spcPct val="20000"/>
              </a:spcBef>
              <a:buSzTx/>
              <a:buFont typeface="Wingdings" panose="05000000000000000000" pitchFamily="2" charset="2"/>
              <a:buChar char="à"/>
            </a:pP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Behavior Appraisals</a:t>
            </a:r>
          </a:p>
          <a:p>
            <a:pPr lvl="3">
              <a:lnSpc>
                <a:spcPct val="150000"/>
              </a:lnSpc>
              <a:spcBef>
                <a:spcPct val="200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Assesses how workers perform their jobs—the 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actual actions and behaviors</a:t>
            </a: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 that exhibit on the job.</a:t>
            </a:r>
          </a:p>
          <a:p>
            <a:pPr lvl="3">
              <a:lnSpc>
                <a:spcPct val="150000"/>
              </a:lnSpc>
              <a:spcBef>
                <a:spcPct val="200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Focuses on what a worker does right and wrong and provides 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good feedback </a:t>
            </a: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for employees to change their behaviors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SzTx/>
              <a:buFont typeface="Wingdings" panose="05000000000000000000" pitchFamily="2" charset="2"/>
              <a:buChar char="à"/>
            </a:pP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Results appraisals</a:t>
            </a:r>
          </a:p>
          <a:p>
            <a:pPr lvl="3">
              <a:lnSpc>
                <a:spcPct val="150000"/>
              </a:lnSpc>
              <a:spcBef>
                <a:spcPct val="200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Managers appraise performance by the </a:t>
            </a:r>
            <a:r>
              <a:rPr lang="en-US" alt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results or the actual outcomes 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</a:rPr>
              <a:t>of work behaviors</a:t>
            </a:r>
          </a:p>
          <a:p>
            <a:pPr lvl="2">
              <a:spcBef>
                <a:spcPct val="20000"/>
              </a:spcBef>
              <a:buClr>
                <a:schemeClr val="bg2"/>
              </a:buClr>
              <a:buSzTx/>
              <a:buFontTx/>
              <a:buNone/>
            </a:pPr>
            <a:endParaRPr lang="en-GB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575" y="6400800"/>
            <a:ext cx="9144000" cy="457200"/>
          </a:xfrm>
          <a:prstGeom prst="rect">
            <a:avLst/>
          </a:prstGeom>
          <a:solidFill>
            <a:srgbClr val="33CC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ct val="80000"/>
              </a:spcAft>
              <a:buClrTx/>
              <a:buSzTx/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Cambria" panose="02040503050406030204" pitchFamily="18" charset="0"/>
              </a:rPr>
              <a:t>Performance Management and Appraisal					</a:t>
            </a:r>
          </a:p>
        </p:txBody>
      </p:sp>
    </p:spTree>
    <p:extLst>
      <p:ext uri="{BB962C8B-B14F-4D97-AF65-F5344CB8AC3E}">
        <p14:creationId xmlns:p14="http://schemas.microsoft.com/office/powerpoint/2010/main" val="126385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0" y="0"/>
            <a:ext cx="9144000" cy="915987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mbria" pitchFamily="18" charset="0"/>
              </a:rPr>
              <a:t>Appraisal Method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143000"/>
            <a:ext cx="861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738188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195388" indent="-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lvl="2">
              <a:lnSpc>
                <a:spcPct val="150000"/>
              </a:lnSpc>
              <a:spcBef>
                <a:spcPct val="20000"/>
              </a:spcBef>
              <a:buSzTx/>
              <a:buFont typeface="Wingdings" panose="05000000000000000000" pitchFamily="2" charset="2"/>
              <a:buChar char="à"/>
            </a:pP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Trait Appraisals</a:t>
            </a:r>
          </a:p>
          <a:p>
            <a:pPr lvl="3">
              <a:lnSpc>
                <a:spcPct val="150000"/>
              </a:lnSpc>
              <a:spcBef>
                <a:spcPct val="2000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Assessing subordinates on </a:t>
            </a:r>
            <a:r>
              <a:rPr lang="en-US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personal characteristics </a:t>
            </a: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</a:rPr>
              <a:t>that are relevant to job performance.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à"/>
            </a:pPr>
            <a:endParaRPr lang="en-US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à"/>
            </a:pPr>
            <a:endParaRPr lang="en-US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à"/>
            </a:pPr>
            <a:endParaRPr lang="en-US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à"/>
            </a:pPr>
            <a:endParaRPr lang="en-US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à"/>
            </a:pPr>
            <a:endParaRPr lang="en-US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Tx/>
              <a:buFont typeface="Wingdings" panose="05000000000000000000" pitchFamily="2" charset="2"/>
              <a:buChar char="à"/>
            </a:pPr>
            <a:endParaRPr lang="en-US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2">
              <a:spcBef>
                <a:spcPct val="20000"/>
              </a:spcBef>
              <a:buClr>
                <a:schemeClr val="bg2"/>
              </a:buClr>
              <a:buSzTx/>
              <a:buFontTx/>
              <a:buNone/>
            </a:pPr>
            <a:endParaRPr lang="en-GB" altLang="en-US" sz="2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33CC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ct val="80000"/>
              </a:spcAft>
              <a:buClrTx/>
              <a:buSzTx/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Cambria" panose="02040503050406030204" pitchFamily="18" charset="0"/>
              </a:rPr>
              <a:t>Performance Management and Appraisal					</a:t>
            </a:r>
          </a:p>
        </p:txBody>
      </p:sp>
    </p:spTree>
    <p:extLst>
      <p:ext uri="{BB962C8B-B14F-4D97-AF65-F5344CB8AC3E}">
        <p14:creationId xmlns:p14="http://schemas.microsoft.com/office/powerpoint/2010/main" val="379825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descr="e11e204677ae3321a6be02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32829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57188" y="493713"/>
            <a:ext cx="6072187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kern="0" dirty="0">
                <a:solidFill>
                  <a:srgbClr val="FF0000"/>
                </a:solidFill>
                <a:latin typeface="Cambria" pitchFamily="18" charset="0"/>
                <a:ea typeface="+mj-ea"/>
                <a:cs typeface="Calibri" pitchFamily="34" charset="0"/>
              </a:rPr>
              <a:t>WHAT IS HRM? </a:t>
            </a:r>
            <a:endParaRPr lang="uk-UA" altLang="zh-CN" sz="4400" b="1" kern="0" dirty="0">
              <a:solidFill>
                <a:srgbClr val="FF0000"/>
              </a:solidFill>
              <a:latin typeface="Tahoma" charset="0"/>
              <a:ea typeface="+mj-ea"/>
              <a:cs typeface="+mj-cs"/>
            </a:endParaRPr>
          </a:p>
        </p:txBody>
      </p:sp>
      <p:sp>
        <p:nvSpPr>
          <p:cNvPr id="5125" name="Rectangle 3"/>
          <p:cNvSpPr txBox="1">
            <a:spLocks noChangeArrowheads="1"/>
          </p:cNvSpPr>
          <p:nvPr/>
        </p:nvSpPr>
        <p:spPr bwMode="auto">
          <a:xfrm>
            <a:off x="2209800" y="1857375"/>
            <a:ext cx="61436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66738" indent="-5667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What is Management?</a:t>
            </a:r>
          </a:p>
          <a:p>
            <a:pPr marL="566738" indent="-5667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What are the resources available in an enterprise?</a:t>
            </a:r>
          </a:p>
          <a:p>
            <a:pPr marL="566738" indent="-5667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What is Human Resource?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ChangeArrowheads="1"/>
          </p:cNvSpPr>
          <p:nvPr/>
        </p:nvSpPr>
        <p:spPr bwMode="auto">
          <a:xfrm>
            <a:off x="2667000" y="381000"/>
            <a:ext cx="6477000" cy="6019800"/>
          </a:xfrm>
          <a:prstGeom prst="star24">
            <a:avLst>
              <a:gd name="adj" fmla="val 37500"/>
            </a:avLst>
          </a:prstGeom>
          <a:gradFill rotWithShape="0">
            <a:gsLst>
              <a:gs pos="0">
                <a:srgbClr val="FFCC00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2362200" y="1219200"/>
            <a:ext cx="4876800" cy="472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803525" y="17938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048000" y="4953000"/>
          <a:ext cx="1066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8" name="Clip" r:id="rId3" imgW="4046538" imgH="3352800" progId="MS_ClipArt_Gallery.2">
                  <p:embed/>
                </p:oleObj>
              </mc:Choice>
              <mc:Fallback>
                <p:oleObj name="Clip" r:id="rId3" imgW="4046538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53000"/>
                        <a:ext cx="1066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886200" y="1219200"/>
          <a:ext cx="21764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" name="Clip" r:id="rId5" imgW="3025775" imgH="3252788" progId="MS_ClipArt_Gallery.2">
                  <p:embed/>
                </p:oleObj>
              </mc:Choice>
              <mc:Fallback>
                <p:oleObj name="Clip" r:id="rId5" imgW="3025775" imgH="3252788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19200"/>
                        <a:ext cx="21764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667000" y="1828800"/>
            <a:ext cx="1516063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mic Sans MS" panose="030F0702030302020204" pitchFamily="66" charset="0"/>
              </a:rPr>
              <a:t>SUPERIOR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7086600" y="914400"/>
          <a:ext cx="16764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Clip" r:id="rId7" imgW="4519613" imgH="3467100" progId="MS_ClipArt_Gallery.2">
                  <p:embed/>
                </p:oleObj>
              </mc:Choice>
              <mc:Fallback>
                <p:oleObj name="Clip" r:id="rId7" imgW="4519613" imgH="34671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914400"/>
                        <a:ext cx="16764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934200" y="2286000"/>
            <a:ext cx="19050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mic Sans MS" panose="030F0702030302020204" pitchFamily="66" charset="0"/>
              </a:rPr>
              <a:t>CUSTOMERS</a:t>
            </a:r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3657600" y="4953000"/>
          <a:ext cx="1066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" name="Clip" r:id="rId9" imgW="4046538" imgH="3352800" progId="MS_ClipArt_Gallery.2">
                  <p:embed/>
                </p:oleObj>
              </mc:Choice>
              <mc:Fallback>
                <p:oleObj name="Clip" r:id="rId9" imgW="4046538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1066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3962400" y="5257800"/>
          <a:ext cx="1066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" name="Clip" r:id="rId10" imgW="4046538" imgH="3352800" progId="MS_ClipArt_Gallery.2">
                  <p:embed/>
                </p:oleObj>
              </mc:Choice>
              <mc:Fallback>
                <p:oleObj name="Clip" r:id="rId10" imgW="4046538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1066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4419600" y="5334000"/>
          <a:ext cx="1066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3" name="Clip" r:id="rId11" imgW="4046538" imgH="3352800" progId="MS_ClipArt_Gallery.2">
                  <p:embed/>
                </p:oleObj>
              </mc:Choice>
              <mc:Fallback>
                <p:oleObj name="Clip" r:id="rId11" imgW="4046538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334000"/>
                        <a:ext cx="1066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7239000" y="3352800"/>
          <a:ext cx="16605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Clip" r:id="rId12" imgW="4540250" imgH="3497263" progId="MS_ClipArt_Gallery.2">
                  <p:embed/>
                </p:oleObj>
              </mc:Choice>
              <mc:Fallback>
                <p:oleObj name="Clip" r:id="rId12" imgW="4540250" imgH="34972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352800"/>
                        <a:ext cx="16605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248400" y="3505200"/>
            <a:ext cx="928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mic Sans MS" panose="030F0702030302020204" pitchFamily="66" charset="0"/>
              </a:rPr>
              <a:t>TEAM</a:t>
            </a:r>
          </a:p>
        </p:txBody>
      </p:sp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5029200" y="5715000"/>
          <a:ext cx="1066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Clip" r:id="rId14" imgW="4046538" imgH="3352800" progId="MS_ClipArt_Gallery.2">
                  <p:embed/>
                </p:oleObj>
              </mc:Choice>
              <mc:Fallback>
                <p:oleObj name="Clip" r:id="rId14" imgW="4046538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715000"/>
                        <a:ext cx="1066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4495800" y="5715000"/>
          <a:ext cx="1066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" name="Clip" r:id="rId15" imgW="4046538" imgH="3352800" progId="MS_ClipArt_Gallery.2">
                  <p:embed/>
                </p:oleObj>
              </mc:Choice>
              <mc:Fallback>
                <p:oleObj name="Clip" r:id="rId15" imgW="4046538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15000"/>
                        <a:ext cx="1066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3962400" y="5715000"/>
          <a:ext cx="1066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7" name="Clip" r:id="rId16" imgW="4046538" imgH="3352800" progId="MS_ClipArt_Gallery.2">
                  <p:embed/>
                </p:oleObj>
              </mc:Choice>
              <mc:Fallback>
                <p:oleObj name="Clip" r:id="rId16" imgW="4046538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715000"/>
                        <a:ext cx="1066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6019800" y="5181600"/>
            <a:ext cx="230663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mic Sans MS" panose="030F0702030302020204" pitchFamily="66" charset="0"/>
              </a:rPr>
              <a:t>SUBORDINATES</a:t>
            </a:r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1981200" y="2819400"/>
          <a:ext cx="8540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Clip" r:id="rId17" imgW="3848100" imgH="5478463" progId="MS_ClipArt_Gallery.2">
                  <p:embed/>
                </p:oleObj>
              </mc:Choice>
              <mc:Fallback>
                <p:oleObj name="Clip" r:id="rId17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19400"/>
                        <a:ext cx="8540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3276600" y="2895600"/>
          <a:ext cx="8540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9" name="Clip" r:id="rId19" imgW="3848100" imgH="5478463" progId="MS_ClipArt_Gallery.2">
                  <p:embed/>
                </p:oleObj>
              </mc:Choice>
              <mc:Fallback>
                <p:oleObj name="Clip" r:id="rId19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95600"/>
                        <a:ext cx="8540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21"/>
          <p:cNvGraphicFramePr>
            <a:graphicFrameLocks noChangeAspect="1"/>
          </p:cNvGraphicFramePr>
          <p:nvPr/>
        </p:nvGraphicFramePr>
        <p:xfrm>
          <a:off x="2286000" y="3124200"/>
          <a:ext cx="8540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" name="Clip" r:id="rId20" imgW="3848100" imgH="5478463" progId="MS_ClipArt_Gallery.2">
                  <p:embed/>
                </p:oleObj>
              </mc:Choice>
              <mc:Fallback>
                <p:oleObj name="Clip" r:id="rId20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8540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2438400" y="3276600"/>
          <a:ext cx="8540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" name="Clip" r:id="rId21" imgW="3848100" imgH="5478463" progId="MS_ClipArt_Gallery.2">
                  <p:embed/>
                </p:oleObj>
              </mc:Choice>
              <mc:Fallback>
                <p:oleObj name="Clip" r:id="rId21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8540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2590800" y="3429000"/>
          <a:ext cx="8540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" name="Clip" r:id="rId22" imgW="3848100" imgH="5478463" progId="MS_ClipArt_Gallery.2">
                  <p:embed/>
                </p:oleObj>
              </mc:Choice>
              <mc:Fallback>
                <p:oleObj name="Clip" r:id="rId22" imgW="3848100" imgH="54784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429000"/>
                        <a:ext cx="8540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2895600" y="3810000"/>
            <a:ext cx="113665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mic Sans MS" panose="030F0702030302020204" pitchFamily="66" charset="0"/>
              </a:rPr>
              <a:t> PEERS </a:t>
            </a:r>
          </a:p>
        </p:txBody>
      </p:sp>
      <p:graphicFrame>
        <p:nvGraphicFramePr>
          <p:cNvPr id="30745" name="Object 25"/>
          <p:cNvGraphicFramePr>
            <a:graphicFrameLocks noChangeAspect="1"/>
          </p:cNvGraphicFramePr>
          <p:nvPr/>
        </p:nvGraphicFramePr>
        <p:xfrm>
          <a:off x="5334000" y="2209800"/>
          <a:ext cx="12604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Clip" r:id="rId23" imgW="3467100" imgH="5632450" progId="MS_ClipArt_Gallery.2">
                  <p:embed/>
                </p:oleObj>
              </mc:Choice>
              <mc:Fallback>
                <p:oleObj name="Clip" r:id="rId23" imgW="3467100" imgH="563245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09800"/>
                        <a:ext cx="1260475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5791200" y="3886200"/>
            <a:ext cx="8223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Comic Sans MS" panose="030F0702030302020204" pitchFamily="66" charset="0"/>
              </a:rPr>
              <a:t>SELF</a:t>
            </a:r>
          </a:p>
        </p:txBody>
      </p:sp>
      <p:sp>
        <p:nvSpPr>
          <p:cNvPr id="28" name="Rectangle 5"/>
          <p:cNvSpPr txBox="1">
            <a:spLocks noChangeArrowheads="1"/>
          </p:cNvSpPr>
          <p:nvPr/>
        </p:nvSpPr>
        <p:spPr>
          <a:xfrm>
            <a:off x="0" y="21923"/>
            <a:ext cx="9144000" cy="915987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000" b="1" dirty="0">
                <a:latin typeface="Cambria" pitchFamily="18" charset="0"/>
              </a:rPr>
              <a:t>360 degree PE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6443663"/>
            <a:ext cx="9144000" cy="457200"/>
          </a:xfrm>
          <a:prstGeom prst="rect">
            <a:avLst/>
          </a:prstGeom>
          <a:solidFill>
            <a:srgbClr val="33CC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000"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20000"/>
              </a:spcBef>
              <a:spcAft>
                <a:spcPct val="80000"/>
              </a:spcAft>
              <a:buClrTx/>
              <a:buSzTx/>
              <a:buFontTx/>
              <a:buNone/>
            </a:pPr>
            <a:r>
              <a:rPr lang="en-GB" altLang="en-US">
                <a:solidFill>
                  <a:schemeClr val="bg1"/>
                </a:solidFill>
                <a:latin typeface="Cambria" panose="02040503050406030204" pitchFamily="18" charset="0"/>
              </a:rPr>
              <a:t>Performance Management and Appraisal					</a:t>
            </a:r>
          </a:p>
        </p:txBody>
      </p:sp>
    </p:spTree>
    <p:extLst>
      <p:ext uri="{BB962C8B-B14F-4D97-AF65-F5344CB8AC3E}">
        <p14:creationId xmlns:p14="http://schemas.microsoft.com/office/powerpoint/2010/main" val="36726158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black">
          <a:xfrm>
            <a:off x="6429375" y="5373688"/>
            <a:ext cx="2714625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30000"/>
              </a:lnSpc>
            </a:pPr>
            <a:r>
              <a:rPr lang="zh-CN" altLang="en-US"/>
              <a:t>站长站素材 </a:t>
            </a:r>
            <a:r>
              <a:rPr lang="en-US" altLang="zh-CN"/>
              <a:t>SC.chinaz.COM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black">
          <a:xfrm>
            <a:off x="1928813" y="1071563"/>
            <a:ext cx="48577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Cambria" pitchFamily="18" charset="0"/>
              </a:rPr>
              <a:t>Thank you</a:t>
            </a:r>
            <a:endParaRPr lang="zh-CN" altLang="en-US" sz="4800">
              <a:solidFill>
                <a:schemeClr val="bg1"/>
              </a:solidFill>
              <a:latin typeface="Cambria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>
            <a:spLocks noChangeArrowheads="1"/>
          </p:cNvSpPr>
          <p:nvPr/>
        </p:nvSpPr>
        <p:spPr bwMode="auto">
          <a:xfrm>
            <a:off x="0" y="1143000"/>
            <a:ext cx="914400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09588" lvl="1" indent="-284163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mbria" pitchFamily="18" charset="0"/>
                <a:cs typeface="Arial" charset="0"/>
              </a:rPr>
              <a:t>Is being developed over the time and experience </a:t>
            </a:r>
          </a:p>
          <a:p>
            <a:pPr marL="509588" lvl="1" indent="-284163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mbria" pitchFamily="18" charset="0"/>
                <a:cs typeface="Arial" charset="0"/>
              </a:rPr>
              <a:t>Not depreciated, but, being a continuously developing asset</a:t>
            </a:r>
          </a:p>
          <a:p>
            <a:pPr marL="509588" lvl="1" indent="-284163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mbria" pitchFamily="18" charset="0"/>
                <a:cs typeface="Arial" charset="0"/>
              </a:rPr>
              <a:t>Has the ability of creativity and innovation</a:t>
            </a:r>
          </a:p>
          <a:p>
            <a:pPr marL="509588" lvl="1" indent="-284163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mbria" pitchFamily="18" charset="0"/>
                <a:cs typeface="Arial" charset="0"/>
              </a:rPr>
              <a:t>Makes decisions in respect of all other resources</a:t>
            </a:r>
          </a:p>
          <a:p>
            <a:pPr marL="509588" lvl="1" indent="-284163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mbria" pitchFamily="18" charset="0"/>
                <a:cs typeface="Arial" charset="0"/>
              </a:rPr>
              <a:t>Something valuable, really hard to quantify the exact value  </a:t>
            </a:r>
          </a:p>
          <a:p>
            <a:pPr marL="509588" lvl="1" indent="-284163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mbria" pitchFamily="18" charset="0"/>
                <a:cs typeface="Arial" charset="0"/>
              </a:rPr>
              <a:t>Something to be developed </a:t>
            </a:r>
          </a:p>
          <a:p>
            <a:pPr marL="509588" lvl="1" indent="-284163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mbria" pitchFamily="18" charset="0"/>
                <a:cs typeface="Arial" charset="0"/>
              </a:rPr>
              <a:t>Something to be compensated </a:t>
            </a:r>
          </a:p>
          <a:p>
            <a:pPr marL="509588" lvl="1" indent="-284163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mbria" pitchFamily="18" charset="0"/>
                <a:cs typeface="Arial" charset="0"/>
              </a:rPr>
              <a:t>Something to be carefully managed </a:t>
            </a:r>
          </a:p>
          <a:p>
            <a:pPr marL="509588" lvl="1" indent="-284163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mbria" pitchFamily="18" charset="0"/>
                <a:cs typeface="Arial" charset="0"/>
              </a:rPr>
              <a:t>Something to be carefully maintained and retained</a:t>
            </a:r>
          </a:p>
          <a:p>
            <a:pPr marL="509588" lvl="1" indent="-284163">
              <a:lnSpc>
                <a:spcPct val="150000"/>
              </a:lnSpc>
              <a:buFont typeface="Arial" charset="0"/>
              <a:buChar char="•"/>
            </a:pPr>
            <a:r>
              <a:rPr lang="en-US" sz="2400" dirty="0">
                <a:latin typeface="Cambria" pitchFamily="18" charset="0"/>
                <a:cs typeface="Arial" charset="0"/>
              </a:rPr>
              <a:t>Something, really needed to sustain the competitiveness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14313" y="214313"/>
            <a:ext cx="7786687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Employees as a resource</a:t>
            </a:r>
            <a:endParaRPr lang="uk-UA" altLang="zh-CN" sz="4400" b="1" kern="0" dirty="0">
              <a:solidFill>
                <a:srgbClr val="FF0000"/>
              </a:solidFill>
              <a:latin typeface="Tahoma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3" descr="F:\New Folder\01-large-sack-cas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624263"/>
            <a:ext cx="2714625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4" descr="F:\New Folder\200px-Topographic_map_examp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0"/>
            <a:ext cx="19050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651" name="Picture 2" descr="F:\New Folder\Cartoon-Man-Scratching-Hea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2250" y="3000375"/>
            <a:ext cx="257175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loud Callout 6"/>
          <p:cNvSpPr/>
          <p:nvPr/>
        </p:nvSpPr>
        <p:spPr>
          <a:xfrm>
            <a:off x="5929313" y="214313"/>
            <a:ext cx="2714625" cy="2571750"/>
          </a:xfrm>
          <a:prstGeom prst="cloudCallout">
            <a:avLst>
              <a:gd name="adj1" fmla="val 54555"/>
              <a:gd name="adj2" fmla="val 67580"/>
            </a:avLst>
          </a:prstGeom>
          <a:blipFill>
            <a:blip r:embed="rId6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1438" y="357188"/>
            <a:ext cx="61436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sz="3200" b="1" dirty="0">
                <a:latin typeface="Cambria" pitchFamily="18" charset="0"/>
                <a:cs typeface="Calibri" pitchFamily="34" charset="0"/>
              </a:rPr>
              <a:t>Other resources make things possible but only human resources make things happen.</a:t>
            </a:r>
            <a:endParaRPr lang="uk-UA" altLang="zh-CN" sz="3200" b="1" kern="0" dirty="0">
              <a:latin typeface="Tahoma" charset="0"/>
              <a:ea typeface="+mj-ea"/>
              <a:cs typeface="+mj-cs"/>
            </a:endParaRPr>
          </a:p>
        </p:txBody>
      </p:sp>
      <p:pic>
        <p:nvPicPr>
          <p:cNvPr id="27656" name="Picture 5" descr="F:\New Folder\Kid-Cartoon-Car-HT-99816F-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14625" y="4557713"/>
            <a:ext cx="3898900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 descr="F:\New Folder\jamesc_signature1(1a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9124" y="2714620"/>
            <a:ext cx="2214578" cy="292893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657" name="Picture 6" descr="F:\New Folder\time_clock_1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28813" y="3143250"/>
            <a:ext cx="2376487" cy="1571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3" descr="e11e204677ae3321a6be02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6300" y="1785938"/>
            <a:ext cx="44577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28625" y="1285875"/>
            <a:ext cx="6643688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latin typeface="Cambria" pitchFamily="18" charset="0"/>
                <a:cs typeface="Arial" pitchFamily="34" charset="0"/>
              </a:rPr>
              <a:t>The losses due to hire the wrong person for the job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latin typeface="Cambria" pitchFamily="18" charset="0"/>
                <a:cs typeface="Arial" pitchFamily="34" charset="0"/>
              </a:rPr>
              <a:t>Experience high turn over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latin typeface="Cambria" pitchFamily="18" charset="0"/>
                <a:cs typeface="Arial" pitchFamily="34" charset="0"/>
              </a:rPr>
              <a:t>People not doing their best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latin typeface="Cambria" pitchFamily="18" charset="0"/>
                <a:cs typeface="Arial" pitchFamily="34" charset="0"/>
              </a:rPr>
              <a:t>Waste time with useless interviews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latin typeface="Cambria" pitchFamily="18" charset="0"/>
                <a:cs typeface="Arial" pitchFamily="34" charset="0"/>
              </a:rPr>
              <a:t>Legal responsibility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1438" y="142875"/>
            <a:ext cx="7929562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Cambria" pitchFamily="18" charset="0"/>
                <a:cs typeface="Calibri" pitchFamily="34" charset="0"/>
              </a:rPr>
              <a:t>WHY DOES HRM IMPORTANT TO ALL MANAGERS</a:t>
            </a:r>
            <a:endParaRPr lang="uk-UA" altLang="zh-CN" sz="3200" b="1" kern="0" dirty="0">
              <a:solidFill>
                <a:srgbClr val="FF0000"/>
              </a:solidFill>
              <a:latin typeface="Tahoma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 descr="G:\HRM 2014 Sem 02\Session 01- Introduction to Human Resource Management\RebeccaLewis-June2014-unhappy-Singaporean-at-work-hates-job-shuttersto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0"/>
            <a:ext cx="5643570" cy="3714752"/>
          </a:xfrm>
          <a:prstGeom prst="rect">
            <a:avLst/>
          </a:prstGeom>
          <a:noFill/>
        </p:spPr>
      </p:pic>
      <p:pic>
        <p:nvPicPr>
          <p:cNvPr id="44036" name="Picture 4" descr="G:\HRM 2014 Sem 02\Session 01- Introduction to Human Resource Management\AkankashaD_Feb2014_SleepTired-700x46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3571877"/>
            <a:ext cx="4429124" cy="3286124"/>
          </a:xfrm>
          <a:prstGeom prst="rect">
            <a:avLst/>
          </a:prstGeom>
          <a:noFill/>
        </p:spPr>
      </p:pic>
      <p:pic>
        <p:nvPicPr>
          <p:cNvPr id="44034" name="Picture 2" descr="G:\HRM 2014 Sem 02\10451142_772729036092528_3491761446171766465_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4724400" cy="5010150"/>
          </a:xfrm>
          <a:prstGeom prst="rect">
            <a:avLst/>
          </a:prstGeom>
          <a:noFill/>
        </p:spPr>
      </p:pic>
      <p:pic>
        <p:nvPicPr>
          <p:cNvPr id="44038" name="Picture 6" descr="G:\HRM 2014 Sem 02\Session 01- Introduction to Human Resource Management\1012289_708582489173850_773151460_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3286124"/>
            <a:ext cx="4800600" cy="35718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Content Placeholder 2"/>
          <p:cNvSpPr txBox="1">
            <a:spLocks/>
          </p:cNvSpPr>
          <p:nvPr/>
        </p:nvSpPr>
        <p:spPr bwMode="auto">
          <a:xfrm>
            <a:off x="2971800" y="2895600"/>
            <a:ext cx="84963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2625" indent="-450850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>
              <a:solidFill>
                <a:srgbClr val="111111"/>
              </a:solidFill>
              <a:latin typeface="Cambria" pitchFamily="18" charset="0"/>
              <a:cs typeface="Arial" charset="0"/>
            </a:endParaRPr>
          </a:p>
        </p:txBody>
      </p:sp>
      <p:pic>
        <p:nvPicPr>
          <p:cNvPr id="4" name="Picture 2" descr="G:\HRM 2014 Sem 02\Session 01- Introduction to Human Resource Management\1459682_745866735445425_7073523563133765613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124200"/>
            <a:ext cx="3055551" cy="3733800"/>
          </a:xfrm>
          <a:prstGeom prst="rect">
            <a:avLst/>
          </a:prstGeom>
          <a:noFill/>
        </p:spPr>
      </p:pic>
      <p:sp>
        <p:nvSpPr>
          <p:cNvPr id="6" name="Oval Callout 5"/>
          <p:cNvSpPr/>
          <p:nvPr/>
        </p:nvSpPr>
        <p:spPr>
          <a:xfrm>
            <a:off x="5257800" y="0"/>
            <a:ext cx="3886200" cy="3124200"/>
          </a:xfrm>
          <a:prstGeom prst="wedgeEllipseCallout">
            <a:avLst>
              <a:gd name="adj1" fmla="val -38904"/>
              <a:gd name="adj2" fmla="val 57341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3175">
              <a:lnSpc>
                <a:spcPct val="150000"/>
              </a:lnSpc>
            </a:pPr>
            <a:endParaRPr lang="en-US" dirty="0" smtClean="0">
              <a:solidFill>
                <a:srgbClr val="111111"/>
              </a:solidFill>
              <a:latin typeface="Cambria" pitchFamily="18" charset="0"/>
              <a:cs typeface="Arial" charset="0"/>
            </a:endParaRPr>
          </a:p>
          <a:p>
            <a:pPr marL="228600" indent="3175">
              <a:lnSpc>
                <a:spcPct val="150000"/>
              </a:lnSpc>
            </a:pP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HRM examines what can or should be done to make people more productive and satisfied. </a:t>
            </a:r>
          </a:p>
          <a:p>
            <a:pPr marL="228600" indent="3175">
              <a:lnSpc>
                <a:spcPct val="150000"/>
              </a:lnSpc>
            </a:pPr>
            <a:endParaRPr lang="en-US" dirty="0">
              <a:solidFill>
                <a:srgbClr val="111111"/>
              </a:solidFill>
              <a:latin typeface="Cambria" pitchFamily="18" charset="0"/>
              <a:cs typeface="Arial" charset="0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609600" y="3657600"/>
            <a:ext cx="4343400" cy="3124200"/>
          </a:xfrm>
          <a:prstGeom prst="wedgeEllipseCallout">
            <a:avLst>
              <a:gd name="adj1" fmla="val 63449"/>
              <a:gd name="adj2" fmla="val -38756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3175">
              <a:lnSpc>
                <a:spcPct val="150000"/>
              </a:lnSpc>
            </a:pPr>
            <a:endParaRPr lang="en-US" dirty="0" smtClean="0">
              <a:solidFill>
                <a:srgbClr val="111111"/>
              </a:solidFill>
              <a:latin typeface="Cambria" pitchFamily="18" charset="0"/>
              <a:cs typeface="Arial" charset="0"/>
            </a:endParaRPr>
          </a:p>
          <a:p>
            <a:pPr marL="228600" indent="3175">
              <a:lnSpc>
                <a:spcPct val="150000"/>
              </a:lnSpc>
            </a:pP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If the human resource is mismanaged or neglected, organizations would not be able to achieve their goals as expected. </a:t>
            </a:r>
            <a:endParaRPr lang="en-US" dirty="0" smtClean="0">
              <a:solidFill>
                <a:srgbClr val="111111"/>
              </a:solidFill>
              <a:latin typeface="Cambria" pitchFamily="18" charset="0"/>
              <a:cs typeface="Arial" charset="0"/>
            </a:endParaRPr>
          </a:p>
          <a:p>
            <a:pPr marL="228600" indent="3175">
              <a:lnSpc>
                <a:spcPct val="150000"/>
              </a:lnSpc>
            </a:pPr>
            <a:endParaRPr lang="en-US" dirty="0">
              <a:solidFill>
                <a:srgbClr val="111111"/>
              </a:solidFill>
              <a:latin typeface="Cambria" pitchFamily="18" charset="0"/>
              <a:cs typeface="Arial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2438400" y="1371600"/>
            <a:ext cx="2971800" cy="2362200"/>
          </a:xfrm>
          <a:prstGeom prst="wedgeEllipseCallout">
            <a:avLst>
              <a:gd name="adj1" fmla="val 47091"/>
              <a:gd name="adj2" fmla="val 54200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3175">
              <a:lnSpc>
                <a:spcPct val="150000"/>
              </a:lnSpc>
            </a:pP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HRM is the </a:t>
            </a:r>
            <a:r>
              <a:rPr lang="en-US" sz="2000" b="1" dirty="0" smtClean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effective</a:t>
            </a: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 management of people at work</a:t>
            </a:r>
            <a:endParaRPr lang="en-US" sz="2000" dirty="0">
              <a:solidFill>
                <a:srgbClr val="111111"/>
              </a:solidFill>
              <a:latin typeface="Cambria" pitchFamily="18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Verdana" pitchFamily="34" charset="0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ambria" pitchFamily="18" charset="0"/>
                <a:cs typeface="Arial" charset="0"/>
              </a:rPr>
              <a:t>Efficient</a:t>
            </a:r>
            <a:r>
              <a:rPr lang="en-US" sz="2400" dirty="0" smtClean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 and </a:t>
            </a:r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effective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utilization</a:t>
            </a:r>
            <a:r>
              <a:rPr lang="en-US" sz="2400" dirty="0" smtClean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of </a:t>
            </a:r>
            <a:r>
              <a:rPr lang="en-US" sz="2400" b="1" dirty="0" smtClean="0">
                <a:solidFill>
                  <a:srgbClr val="00CC00"/>
                </a:solidFill>
                <a:latin typeface="Cambria" pitchFamily="18" charset="0"/>
                <a:cs typeface="Arial" charset="0"/>
              </a:rPr>
              <a:t>human resource</a:t>
            </a:r>
            <a:r>
              <a:rPr lang="en-US" sz="2400" dirty="0" smtClean="0">
                <a:solidFill>
                  <a:schemeClr val="accent2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to </a:t>
            </a:r>
            <a:r>
              <a:rPr lang="en-US" sz="2400" b="1" dirty="0" smtClean="0">
                <a:solidFill>
                  <a:srgbClr val="00B0F0"/>
                </a:solidFill>
                <a:latin typeface="Cambria" pitchFamily="18" charset="0"/>
                <a:cs typeface="Arial" charset="0"/>
              </a:rPr>
              <a:t>achieve goals</a:t>
            </a:r>
            <a:r>
              <a:rPr lang="en-US" sz="2400" b="1" dirty="0" smtClean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 </a:t>
            </a:r>
            <a:r>
              <a:rPr lang="en-US" sz="2400" dirty="0" smtClean="0">
                <a:solidFill>
                  <a:srgbClr val="111111"/>
                </a:solidFill>
                <a:latin typeface="Cambria" pitchFamily="18" charset="0"/>
                <a:cs typeface="Arial" charset="0"/>
              </a:rPr>
              <a:t>of an </a:t>
            </a:r>
            <a:r>
              <a:rPr lang="en-US" sz="2400" b="1" dirty="0" smtClean="0">
                <a:solidFill>
                  <a:schemeClr val="accent2"/>
                </a:solidFill>
                <a:latin typeface="Cambria" pitchFamily="18" charset="0"/>
                <a:cs typeface="Arial" charset="0"/>
              </a:rPr>
              <a:t>organization</a:t>
            </a:r>
            <a:endParaRPr lang="en-US" sz="2000" dirty="0">
              <a:solidFill>
                <a:srgbClr val="111111"/>
              </a:solidFill>
              <a:latin typeface="Cambria" pitchFamily="18" charset="0"/>
              <a:cs typeface="Arial" charset="0"/>
            </a:endParaRPr>
          </a:p>
        </p:txBody>
      </p:sp>
      <p:sp>
        <p:nvSpPr>
          <p:cNvPr id="10" name="Up Arrow Callout 9"/>
          <p:cNvSpPr/>
          <p:nvPr/>
        </p:nvSpPr>
        <p:spPr>
          <a:xfrm>
            <a:off x="381000" y="2209800"/>
            <a:ext cx="1600200" cy="838200"/>
          </a:xfrm>
          <a:prstGeom prst="upArrowCallou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mbria" pitchFamily="18" charset="0"/>
              </a:rPr>
              <a:t>Simple Definition</a:t>
            </a:r>
            <a:endParaRPr lang="en-US" b="1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Callout 1"/>
          <p:cNvSpPr/>
          <p:nvPr/>
        </p:nvSpPr>
        <p:spPr>
          <a:xfrm>
            <a:off x="76200" y="76200"/>
            <a:ext cx="5105400" cy="1981200"/>
          </a:xfrm>
          <a:prstGeom prst="rightArrowCallout">
            <a:avLst>
              <a:gd name="adj1" fmla="val 17742"/>
              <a:gd name="adj2" fmla="val 25000"/>
              <a:gd name="adj3" fmla="val 25000"/>
              <a:gd name="adj4" fmla="val 81732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  <a:buFont typeface="Verdana" pitchFamily="34" charset="0"/>
              <a:buNone/>
              <a:defRPr/>
            </a:pPr>
            <a:r>
              <a:rPr lang="en-US" sz="2400" b="1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An organization?</a:t>
            </a:r>
          </a:p>
          <a:p>
            <a:pPr marL="465138" lvl="1" indent="-465138">
              <a:lnSpc>
                <a:spcPct val="150000"/>
              </a:lnSpc>
              <a:buFont typeface="Verdana" pitchFamily="34" charset="0"/>
              <a:buNone/>
              <a:defRPr/>
            </a:pPr>
            <a:r>
              <a:rPr lang="en-US" sz="2200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	A collection of people works together for  achievement of common goals.   </a:t>
            </a:r>
          </a:p>
          <a:p>
            <a:pPr algn="ctr"/>
            <a:endParaRPr lang="en-US" dirty="0"/>
          </a:p>
        </p:txBody>
      </p:sp>
      <p:sp>
        <p:nvSpPr>
          <p:cNvPr id="3" name="Down Arrow Callout 2"/>
          <p:cNvSpPr/>
          <p:nvPr/>
        </p:nvSpPr>
        <p:spPr>
          <a:xfrm>
            <a:off x="5105400" y="76200"/>
            <a:ext cx="3962400" cy="6629400"/>
          </a:xfrm>
          <a:prstGeom prst="downArrowCallout">
            <a:avLst>
              <a:gd name="adj1" fmla="val 10112"/>
              <a:gd name="adj2" fmla="val 18300"/>
              <a:gd name="adj3" fmla="val 19045"/>
              <a:gd name="adj4" fmla="val 8114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5138" lvl="1" indent="-465138">
              <a:lnSpc>
                <a:spcPct val="150000"/>
              </a:lnSpc>
              <a:buFont typeface="Verdana" pitchFamily="34" charset="0"/>
              <a:buNone/>
              <a:defRPr/>
            </a:pPr>
            <a:r>
              <a:rPr lang="en-US" sz="2400" b="1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Efficiency? </a:t>
            </a:r>
          </a:p>
          <a:p>
            <a:pPr marL="404813" indent="-268288">
              <a:lnSpc>
                <a:spcPct val="150000"/>
              </a:lnSpc>
              <a:defRPr/>
            </a:pP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A productivity metric </a:t>
            </a:r>
          </a:p>
          <a:p>
            <a:pPr marL="404813" indent="-268288">
              <a:lnSpc>
                <a:spcPct val="150000"/>
              </a:lnSpc>
              <a:defRPr/>
            </a:pP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Describes how fast a person/ product can do something</a:t>
            </a:r>
          </a:p>
          <a:p>
            <a:pPr marL="404813" indent="-268288">
              <a:lnSpc>
                <a:spcPct val="150000"/>
              </a:lnSpc>
              <a:defRPr/>
            </a:pP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Optimum use of HR by minimizing wastage</a:t>
            </a:r>
          </a:p>
          <a:p>
            <a:pPr marL="404813" indent="-268288">
              <a:lnSpc>
                <a:spcPct val="150000"/>
              </a:lnSpc>
              <a:defRPr/>
            </a:pP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Comparison of number of employees and cost</a:t>
            </a:r>
          </a:p>
          <a:p>
            <a:pPr marL="115888" indent="20638">
              <a:lnSpc>
                <a:spcPct val="150000"/>
              </a:lnSpc>
              <a:defRPr/>
            </a:pP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Utilize the right people in the right number with the right cost at the right job </a:t>
            </a:r>
          </a:p>
          <a:p>
            <a:pPr algn="ctr"/>
            <a:endParaRPr lang="en-US" dirty="0"/>
          </a:p>
        </p:txBody>
      </p:sp>
      <p:sp>
        <p:nvSpPr>
          <p:cNvPr id="4" name="Up Arrow Callout 3"/>
          <p:cNvSpPr/>
          <p:nvPr/>
        </p:nvSpPr>
        <p:spPr>
          <a:xfrm>
            <a:off x="76200" y="2057400"/>
            <a:ext cx="5029200" cy="4724400"/>
          </a:xfrm>
          <a:prstGeom prst="upArrowCallout">
            <a:avLst>
              <a:gd name="adj1" fmla="val 7019"/>
              <a:gd name="adj2" fmla="val 10116"/>
              <a:gd name="adj3" fmla="val 16871"/>
              <a:gd name="adj4" fmla="val 7852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  <a:buFont typeface="Verdana" pitchFamily="34" charset="0"/>
              <a:buNone/>
              <a:defRPr/>
            </a:pPr>
            <a:r>
              <a:rPr lang="en-US" sz="2400" b="1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Effectiveness?</a:t>
            </a:r>
          </a:p>
          <a:p>
            <a:pPr marL="404813" indent="-268288">
              <a:lnSpc>
                <a:spcPct val="150000"/>
              </a:lnSpc>
              <a:defRPr/>
            </a:pP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A quality metric </a:t>
            </a:r>
          </a:p>
          <a:p>
            <a:pPr marL="115888">
              <a:lnSpc>
                <a:spcPct val="150000"/>
              </a:lnSpc>
              <a:defRPr/>
            </a:pP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Describes how good a person/ product considering what he or the product is expected to be.</a:t>
            </a:r>
          </a:p>
          <a:p>
            <a:pPr marL="115888">
              <a:lnSpc>
                <a:spcPct val="150000"/>
              </a:lnSpc>
              <a:defRPr/>
            </a:pPr>
            <a:r>
              <a:rPr lang="en-US" sz="2000" dirty="0" smtClean="0">
                <a:solidFill>
                  <a:srgbClr val="111111"/>
                </a:solidFill>
                <a:latin typeface="Cambria" pitchFamily="18" charset="0"/>
                <a:cs typeface="Arial" pitchFamily="34" charset="0"/>
              </a:rPr>
              <a:t>Employees who demonstrate effectiveness in the workplace help produce high-quality results.	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2100</TotalTime>
  <Words>1190</Words>
  <Application>Microsoft Office PowerPoint</Application>
  <PresentationFormat>On-screen Show (4:3)</PresentationFormat>
  <Paragraphs>223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黑体</vt:lpstr>
      <vt:lpstr>宋体</vt:lpstr>
      <vt:lpstr>Arial</vt:lpstr>
      <vt:lpstr>Calibri</vt:lpstr>
      <vt:lpstr>Cambria</vt:lpstr>
      <vt:lpstr>Comic Sans MS</vt:lpstr>
      <vt:lpstr>方正姚体</vt:lpstr>
      <vt:lpstr>华文新魏</vt:lpstr>
      <vt:lpstr>Tahoma</vt:lpstr>
      <vt:lpstr>Times New Roman</vt:lpstr>
      <vt:lpstr>Trebuchet MS</vt:lpstr>
      <vt:lpstr>Verdana</vt:lpstr>
      <vt:lpstr>Wingdings</vt:lpstr>
      <vt:lpstr>Wingdings 3</vt:lpstr>
      <vt:lpstr>Facet</vt:lpstr>
      <vt:lpstr>Clip</vt:lpstr>
      <vt:lpstr>PowerPoint Presentation</vt:lpstr>
      <vt:lpstr>LEARNING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Human Resources Planning</vt:lpstr>
      <vt:lpstr>HRP Process</vt:lpstr>
      <vt:lpstr>Demand Forecasting</vt:lpstr>
      <vt:lpstr>Forecasting supply of human resources</vt:lpstr>
      <vt:lpstr>Strategies in surplus conditions of HR</vt:lpstr>
      <vt:lpstr>Strategies in shortage conditions of HR</vt:lpstr>
      <vt:lpstr>HRP Considerations</vt:lpstr>
      <vt:lpstr>PowerPoint Presentation</vt:lpstr>
      <vt:lpstr>Recruitment</vt:lpstr>
      <vt:lpstr>How to Recruit</vt:lpstr>
      <vt:lpstr>PowerPoint Presentation</vt:lpstr>
      <vt:lpstr>Selection</vt:lpstr>
      <vt:lpstr>Steps in Selection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anupama.d</dc:creator>
  <cp:lastModifiedBy>Chalani Kuruppu</cp:lastModifiedBy>
  <cp:revision>114</cp:revision>
  <cp:lastPrinted>2019-07-21T10:41:08Z</cp:lastPrinted>
  <dcterms:created xsi:type="dcterms:W3CDTF">2014-06-18T08:22:16Z</dcterms:created>
  <dcterms:modified xsi:type="dcterms:W3CDTF">2019-08-04T10:03:20Z</dcterms:modified>
</cp:coreProperties>
</file>