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300" r:id="rId4"/>
    <p:sldId id="304" r:id="rId5"/>
    <p:sldId id="305" r:id="rId6"/>
    <p:sldId id="307" r:id="rId7"/>
    <p:sldId id="308" r:id="rId8"/>
    <p:sldId id="309" r:id="rId9"/>
    <p:sldId id="299" r:id="rId10"/>
    <p:sldId id="310" r:id="rId11"/>
    <p:sldId id="314" r:id="rId12"/>
    <p:sldId id="311" r:id="rId13"/>
    <p:sldId id="312" r:id="rId14"/>
    <p:sldId id="315" r:id="rId15"/>
    <p:sldId id="316" r:id="rId16"/>
    <p:sldId id="317" r:id="rId17"/>
    <p:sldId id="318" r:id="rId18"/>
    <p:sldId id="319" r:id="rId19"/>
    <p:sldId id="321" r:id="rId20"/>
    <p:sldId id="298" r:id="rId21"/>
    <p:sldId id="322" r:id="rId22"/>
    <p:sldId id="323" r:id="rId23"/>
    <p:sldId id="324" r:id="rId24"/>
    <p:sldId id="325" r:id="rId25"/>
    <p:sldId id="303" r:id="rId26"/>
    <p:sldId id="339" r:id="rId27"/>
    <p:sldId id="340" r:id="rId28"/>
    <p:sldId id="341" r:id="rId29"/>
    <p:sldId id="344" r:id="rId30"/>
    <p:sldId id="345" r:id="rId31"/>
    <p:sldId id="346" r:id="rId32"/>
    <p:sldId id="280" r:id="rId33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19441" cy="4953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4798" y="1"/>
            <a:ext cx="2919441" cy="49533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C3278-7D0E-4CF7-A389-2D3387F433A4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0976"/>
            <a:ext cx="2919441" cy="495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4798" y="9370976"/>
            <a:ext cx="2919441" cy="495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5709F-073E-4035-8D7E-252437FFC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4" y="0"/>
            <a:ext cx="2918831" cy="493316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F25AAB6-3FB0-4A50-851A-A0F996AB29D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4" y="9371285"/>
            <a:ext cx="2918831" cy="49331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BB1A1A-41EC-44DB-A207-43A41041E4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46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87C3A8-33F5-482D-A9F6-8334E44ADF27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119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394806-8071-4095-A30A-BD12ACE8A4A1}" type="slidenum">
              <a:rPr lang="en-US"/>
              <a:pPr/>
              <a:t>12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4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2E822-1F2E-44F6-B178-E99F5A101CD8}" type="slidenum">
              <a:rPr lang="en-US"/>
              <a:pPr/>
              <a:t>13</a:t>
            </a:fld>
            <a:endParaRPr lang="en-US"/>
          </a:p>
        </p:txBody>
      </p:sp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3927475" y="-3175"/>
            <a:ext cx="30083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790015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1" name="Rectangle 3"/>
          <p:cNvSpPr>
            <a:spLocks noChangeArrowheads="1"/>
          </p:cNvSpPr>
          <p:nvPr/>
        </p:nvSpPr>
        <p:spPr bwMode="auto">
          <a:xfrm>
            <a:off x="3927475" y="8818563"/>
            <a:ext cx="3008313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790015"/>
                  </a:outerShdw>
                </a:effectLst>
              </a14:hiddenEffects>
            </a:ext>
          </a:extLst>
        </p:spPr>
        <p:txBody>
          <a:bodyPr lIns="19305" tIns="0" rIns="19305" bIns="0" anchor="b"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906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261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9813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7013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4213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81413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0" hangingPunct="0"/>
            <a:r>
              <a:rPr lang="en-US" sz="1000" i="1"/>
              <a:t>6</a:t>
            </a:r>
          </a:p>
        </p:txBody>
      </p:sp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-3175" y="8818563"/>
            <a:ext cx="300672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790015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-3175" y="-3175"/>
            <a:ext cx="3006725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790015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" y="309563"/>
            <a:ext cx="3176588" cy="2382837"/>
          </a:xfrm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04367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8A7B14-AC63-4B46-A950-6E7B7A513F56}" type="slidenum">
              <a:rPr lang="en-US"/>
              <a:pPr/>
              <a:t>14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5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192CF99-9260-48E3-A2AF-D15B11CDFC8E}" type="slidenum">
              <a:rPr lang="en-US">
                <a:latin typeface="Times New Roman" panose="02020603050405020304" pitchFamily="18" charset="0"/>
              </a:rPr>
              <a:pPr eaLnBrk="1" hangingPunct="1"/>
              <a:t>19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noProof="1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566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449A42-7583-4F82-982A-56131A0E1622}" type="slidenum">
              <a:rPr lang="en-GB" altLang="en-US" smtClean="0"/>
              <a:pPr>
                <a:spcBef>
                  <a:spcPct val="0"/>
                </a:spcBef>
              </a:pPr>
              <a:t>21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076367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13DFB3-B1C0-49ED-83AE-D723FA0F80F4}" type="slidenum">
              <a:rPr lang="en-GB" altLang="en-US" smtClean="0"/>
              <a:pPr>
                <a:spcBef>
                  <a:spcPct val="0"/>
                </a:spcBef>
              </a:pPr>
              <a:t>22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72549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3E49E9-60E0-4796-A208-8CDE7E28619F}" type="slidenum">
              <a:rPr lang="en-GB" altLang="en-US" smtClean="0"/>
              <a:pPr>
                <a:spcBef>
                  <a:spcPct val="0"/>
                </a:spcBef>
              </a:pPr>
              <a:t>24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7628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1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3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774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32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3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34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02361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43380"/>
      </p:ext>
    </p:extLst>
  </p:cSld>
  <p:clrMapOvr>
    <a:masterClrMapping/>
  </p:clrMapOvr>
  <p:transition spd="med">
    <p:pull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9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6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0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8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8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8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2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59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9C323-ED4F-43F5-89F2-621F4052459C}" type="datetimeFigureOut">
              <a:rPr lang="en-US" smtClean="0"/>
              <a:pPr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2B667F-D5FE-4E23-A498-4508875784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9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"/>
          <p:cNvSpPr>
            <a:spLocks noChangeArrowheads="1"/>
          </p:cNvSpPr>
          <p:nvPr/>
        </p:nvSpPr>
        <p:spPr bwMode="black">
          <a:xfrm>
            <a:off x="5500688" y="4929188"/>
            <a:ext cx="2809875" cy="50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endParaRPr lang="en-GB" sz="2000" b="1">
              <a:solidFill>
                <a:schemeClr val="bg1"/>
              </a:solidFill>
              <a:latin typeface="Cambria" pitchFamily="18" charset="0"/>
            </a:endParaRPr>
          </a:p>
        </p:txBody>
      </p:sp>
      <p:sp>
        <p:nvSpPr>
          <p:cNvPr id="3075" name="Rectangle 18"/>
          <p:cNvSpPr>
            <a:spLocks noChangeArrowheads="1"/>
          </p:cNvSpPr>
          <p:nvPr/>
        </p:nvSpPr>
        <p:spPr bwMode="auto">
          <a:xfrm>
            <a:off x="1331913" y="4920089"/>
            <a:ext cx="697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/>
              <a:t>站长素材 </a:t>
            </a:r>
            <a:r>
              <a:rPr lang="en-US" altLang="zh-CN"/>
              <a:t>SC.CHINAZ.COM</a:t>
            </a:r>
          </a:p>
        </p:txBody>
      </p:sp>
      <p:sp>
        <p:nvSpPr>
          <p:cNvPr id="3076" name="矩形 3"/>
          <p:cNvSpPr>
            <a:spLocks noChangeArrowheads="1"/>
          </p:cNvSpPr>
          <p:nvPr/>
        </p:nvSpPr>
        <p:spPr bwMode="auto">
          <a:xfrm>
            <a:off x="2353064" y="3845992"/>
            <a:ext cx="496693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Managing </a:t>
            </a:r>
            <a:r>
              <a:rPr lang="en-US" altLang="zh-CN" sz="4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People II</a:t>
            </a:r>
            <a:endParaRPr lang="en-US" altLang="zh-CN" sz="4800" dirty="0" smtClean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58791" y="5791200"/>
            <a:ext cx="3441700" cy="78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buFont typeface="Wingdings 3" panose="05040102010807070707" pitchFamily="18" charset="2"/>
              <a:buNone/>
              <a:defRPr/>
            </a:pPr>
            <a:r>
              <a:rPr lang="en-US" sz="1600" b="1" dirty="0" smtClean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Chalani Kuruppu</a:t>
            </a:r>
            <a:endParaRPr lang="en-US" sz="1600" dirty="0" smtClean="0">
              <a:solidFill>
                <a:schemeClr val="bg1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Wingdings 3" panose="05040102010807070707" pitchFamily="18" charset="2"/>
              <a:buNone/>
              <a:defRPr/>
            </a:pPr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MLRHRM (Col.), PGD.LRHRM (Col.)</a:t>
            </a:r>
            <a:b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BBA (Hons) (</a:t>
            </a:r>
            <a:r>
              <a:rPr lang="en-US" sz="1050" dirty="0" err="1" smtClean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Sheff</a:t>
            </a:r>
            <a:r>
              <a:rPr lang="en-US" sz="1050" dirty="0" smtClean="0">
                <a:solidFill>
                  <a:schemeClr val="bg1"/>
                </a:solidFill>
                <a:latin typeface="Calibri" panose="020F0502020204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Hallam),</a:t>
            </a:r>
            <a:endParaRPr lang="en-US" sz="1600" dirty="0" smtClean="0">
              <a:solidFill>
                <a:schemeClr val="bg1"/>
              </a:solidFill>
              <a:latin typeface="Calibri" panose="020F0502020204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895600" y="4667578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(Lesson 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</a:rPr>
              <a:t>5)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304800"/>
            <a:ext cx="8153399" cy="1217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latin typeface="Calibri" panose="020F0502020204030204"/>
              </a:rPr>
              <a:t>Business Management for IT</a:t>
            </a:r>
          </a:p>
          <a:p>
            <a:pPr lvl="0"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latin typeface="Calibri" panose="020F0502020204030204"/>
              </a:rPr>
              <a:t>(IT3090)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carrot &amp; stick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280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447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Reward Management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81000" y="1676400"/>
            <a:ext cx="8534400" cy="480060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The </a:t>
            </a:r>
            <a:r>
              <a:rPr lang="en-US" altLang="en-US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formulation </a:t>
            </a:r>
            <a:r>
              <a:rPr lang="en-US" alt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and </a:t>
            </a:r>
            <a:r>
              <a:rPr lang="en-US" altLang="en-US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implementation</a:t>
            </a:r>
            <a:r>
              <a:rPr lang="en-US" alt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of </a:t>
            </a:r>
            <a:r>
              <a:rPr lang="en-US" altLang="en-US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strategies</a:t>
            </a:r>
            <a:r>
              <a:rPr lang="en-US" alt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policies</a:t>
            </a:r>
            <a:r>
              <a:rPr lang="en-US" alt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that aim to </a:t>
            </a:r>
            <a:r>
              <a:rPr lang="en-US" altLang="en-US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reward people </a:t>
            </a:r>
            <a:r>
              <a:rPr lang="en-US" altLang="en-US" sz="2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fairly, equitably</a:t>
            </a:r>
            <a:r>
              <a:rPr lang="en-US" alt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800" dirty="0" smtClean="0">
                <a:solidFill>
                  <a:srgbClr val="0070C0"/>
                </a:solidFill>
                <a:latin typeface="Cambria" panose="02040503050406030204" pitchFamily="18" charset="0"/>
              </a:rPr>
              <a:t>consistently</a:t>
            </a:r>
            <a:r>
              <a:rPr lang="en-US" alt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in accordance with their value to the organization.</a:t>
            </a:r>
          </a:p>
          <a:p>
            <a:pPr algn="just" eaLnBrk="1" hangingPunct="1">
              <a:buFontTx/>
              <a:buNone/>
              <a:defRPr/>
            </a:pPr>
            <a:endParaRPr lang="en-US" altLang="en-US" sz="28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just" eaLnBrk="1" hangingPunct="1">
              <a:defRPr/>
            </a:pPr>
            <a:r>
              <a:rPr lang="en-US" alt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It deals with the design, implementation and maintenance of reward practices that are geared to the improvement of </a:t>
            </a:r>
            <a:r>
              <a:rPr lang="en-US" altLang="en-US" sz="2800" dirty="0" smtClean="0">
                <a:solidFill>
                  <a:schemeClr val="accent5"/>
                </a:solidFill>
                <a:latin typeface="Cambria" panose="02040503050406030204" pitchFamily="18" charset="0"/>
              </a:rPr>
              <a:t>organizational,</a:t>
            </a:r>
            <a:r>
              <a:rPr lang="en-US" alt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lang="en-US" altLang="en-US" sz="2800" dirty="0" smtClean="0">
                <a:solidFill>
                  <a:schemeClr val="accent5"/>
                </a:solidFill>
                <a:latin typeface="Cambria" panose="02040503050406030204" pitchFamily="18" charset="0"/>
              </a:rPr>
              <a:t>team</a:t>
            </a:r>
            <a:r>
              <a:rPr lang="en-US" alt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and </a:t>
            </a:r>
            <a:r>
              <a:rPr lang="en-US" altLang="en-US" sz="2800" dirty="0" smtClean="0">
                <a:solidFill>
                  <a:schemeClr val="accent5"/>
                </a:solidFill>
                <a:latin typeface="Cambria" panose="02040503050406030204" pitchFamily="18" charset="0"/>
              </a:rPr>
              <a:t>individual performance</a:t>
            </a:r>
            <a:r>
              <a:rPr lang="en-US" alt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2265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Cambria" panose="02040503050406030204" pitchFamily="18" charset="0"/>
              </a:rPr>
              <a:t>Compensation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29263"/>
            <a:ext cx="8001000" cy="370284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mbria" panose="02040503050406030204" pitchFamily="18" charset="0"/>
              </a:rPr>
              <a:t>Pay is a statement of an </a:t>
            </a:r>
            <a:r>
              <a:rPr lang="en-US" sz="2800" dirty="0">
                <a:solidFill>
                  <a:srgbClr val="FF0000"/>
                </a:solidFill>
                <a:latin typeface="Cambria" panose="02040503050406030204" pitchFamily="18" charset="0"/>
              </a:rPr>
              <a:t>employee’s worth </a:t>
            </a:r>
            <a:r>
              <a:rPr lang="en-US" sz="2800" dirty="0">
                <a:latin typeface="Cambria" panose="02040503050406030204" pitchFamily="18" charset="0"/>
              </a:rPr>
              <a:t>by an employer.</a:t>
            </a:r>
          </a:p>
          <a:p>
            <a:r>
              <a:rPr lang="en-US" sz="2800" dirty="0">
                <a:latin typeface="Cambria" panose="02040503050406030204" pitchFamily="18" charset="0"/>
              </a:rPr>
              <a:t>Pay is a perception of worth by an employee.</a:t>
            </a:r>
          </a:p>
        </p:txBody>
      </p:sp>
      <p:pic>
        <p:nvPicPr>
          <p:cNvPr id="203780" name="Picture 4" descr="pe06479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114800"/>
            <a:ext cx="2302669" cy="225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457301"/>
      </p:ext>
    </p:extLst>
  </p:cSld>
  <p:clrMapOvr>
    <a:masterClrMapping/>
  </p:clrMapOvr>
  <p:transition>
    <p:cut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AutoShape 2"/>
          <p:cNvSpPr>
            <a:spLocks noChangeArrowheads="1"/>
          </p:cNvSpPr>
          <p:nvPr/>
        </p:nvSpPr>
        <p:spPr bwMode="blackWhite">
          <a:xfrm rot="5400000">
            <a:off x="4367213" y="-252413"/>
            <a:ext cx="400050" cy="3419475"/>
          </a:xfrm>
          <a:prstGeom prst="roundRect">
            <a:avLst>
              <a:gd name="adj" fmla="val 50000"/>
            </a:avLst>
          </a:prstGeom>
          <a:solidFill>
            <a:srgbClr val="CC6600"/>
          </a:solidFill>
          <a:ln w="19050">
            <a:solidFill>
              <a:srgbClr val="000000"/>
            </a:solidFill>
            <a:round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rot="10800000" vert="eaVert" lIns="70247" tIns="34529" rIns="70247" bIns="34529" anchor="ctr"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635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9271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389063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51025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08225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65425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22625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679825" defTabSz="927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0" hangingPunct="0"/>
            <a:r>
              <a:rPr lang="en-US" sz="18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Total Compensation</a:t>
            </a:r>
          </a:p>
        </p:txBody>
      </p:sp>
      <p:sp>
        <p:nvSpPr>
          <p:cNvPr id="205827" name="Line 3"/>
          <p:cNvSpPr>
            <a:spLocks noChangeShapeType="1"/>
          </p:cNvSpPr>
          <p:nvPr/>
        </p:nvSpPr>
        <p:spPr bwMode="blackWhite">
          <a:xfrm>
            <a:off x="4572000" y="1657350"/>
            <a:ext cx="0" cy="17145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790015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1828800" y="2114550"/>
            <a:ext cx="5486400" cy="342900"/>
            <a:chOff x="576" y="1056"/>
            <a:chExt cx="4608" cy="240"/>
          </a:xfrm>
        </p:grpSpPr>
        <p:sp>
          <p:nvSpPr>
            <p:cNvPr id="205829" name="Rectangle 5"/>
            <p:cNvSpPr>
              <a:spLocks noChangeArrowheads="1"/>
            </p:cNvSpPr>
            <p:nvPr/>
          </p:nvSpPr>
          <p:spPr bwMode="blackWhite">
            <a:xfrm>
              <a:off x="576" y="1056"/>
              <a:ext cx="1824" cy="24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lIns="70247" tIns="34529" rIns="70247" bIns="34529" anchor="ctr"/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8906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1025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8225" defTabSz="9271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5425" defTabSz="9271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2625" defTabSz="9271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79825" defTabSz="9271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sz="1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Direct</a:t>
              </a:r>
            </a:p>
          </p:txBody>
        </p:sp>
        <p:sp>
          <p:nvSpPr>
            <p:cNvPr id="205830" name="Rectangle 6"/>
            <p:cNvSpPr>
              <a:spLocks noChangeArrowheads="1"/>
            </p:cNvSpPr>
            <p:nvPr/>
          </p:nvSpPr>
          <p:spPr bwMode="blackWhite">
            <a:xfrm>
              <a:off x="3312" y="1056"/>
              <a:ext cx="1872" cy="240"/>
            </a:xfrm>
            <a:prstGeom prst="rect">
              <a:avLst/>
            </a:prstGeom>
            <a:solidFill>
              <a:srgbClr val="996633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>
              <a:outerShdw dist="71842" dir="2700000" algn="ctr" rotWithShape="0">
                <a:srgbClr val="C0C0C0">
                  <a:alpha val="50000"/>
                </a:srgbClr>
              </a:outerShdw>
            </a:effectLst>
          </p:spPr>
          <p:txBody>
            <a:bodyPr wrap="none" lIns="70247" tIns="34529" rIns="70247" bIns="34529" anchor="ctr"/>
            <a:lstStyle>
              <a:lvl1pPr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46355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927100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389063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1851025" defTabSz="9271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308225" defTabSz="9271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765425" defTabSz="9271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222625" defTabSz="9271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679825" defTabSz="92710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0" hangingPunct="0"/>
              <a:r>
                <a:rPr lang="en-US" sz="15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</a:rPr>
                <a:t>Indirect</a:t>
              </a:r>
            </a:p>
          </p:txBody>
        </p:sp>
      </p:grpSp>
      <p:sp>
        <p:nvSpPr>
          <p:cNvPr id="205831" name="Rectangle 7"/>
          <p:cNvSpPr>
            <a:spLocks noChangeArrowheads="1"/>
          </p:cNvSpPr>
          <p:nvPr/>
        </p:nvSpPr>
        <p:spPr bwMode="blackWhite">
          <a:xfrm>
            <a:off x="1845469" y="3588545"/>
            <a:ext cx="2114550" cy="397669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lIns="67866" tIns="33338" rIns="67866" bIns="33338" anchor="ctr" anchorCtr="1"/>
          <a:lstStyle/>
          <a:p>
            <a:pPr eaLnBrk="0" hangingPunct="0">
              <a:lnSpc>
                <a:spcPct val="90000"/>
              </a:lnSpc>
            </a:pPr>
            <a:r>
              <a:rPr lang="en-US" sz="15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Bonuses</a:t>
            </a:r>
          </a:p>
        </p:txBody>
      </p:sp>
      <p:sp>
        <p:nvSpPr>
          <p:cNvPr id="205832" name="Rectangle 8"/>
          <p:cNvSpPr>
            <a:spLocks noChangeArrowheads="1"/>
          </p:cNvSpPr>
          <p:nvPr/>
        </p:nvSpPr>
        <p:spPr bwMode="blackWhite">
          <a:xfrm>
            <a:off x="1857375" y="4117182"/>
            <a:ext cx="2114550" cy="397669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lIns="67866" tIns="33338" rIns="67866" bIns="33338" anchor="ctr" anchorCtr="1"/>
          <a:lstStyle/>
          <a:p>
            <a:pPr eaLnBrk="0" hangingPunct="0">
              <a:lnSpc>
                <a:spcPct val="90000"/>
              </a:lnSpc>
            </a:pPr>
            <a:r>
              <a:rPr lang="en-US" sz="15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Gainsharing</a:t>
            </a:r>
          </a:p>
        </p:txBody>
      </p:sp>
      <p:sp>
        <p:nvSpPr>
          <p:cNvPr id="205833" name="Rectangle 9"/>
          <p:cNvSpPr>
            <a:spLocks noChangeArrowheads="1"/>
          </p:cNvSpPr>
          <p:nvPr/>
        </p:nvSpPr>
        <p:spPr bwMode="blackWhite">
          <a:xfrm>
            <a:off x="5114925" y="4298156"/>
            <a:ext cx="2181225" cy="419100"/>
          </a:xfrm>
          <a:prstGeom prst="rect">
            <a:avLst/>
          </a:prstGeom>
          <a:solidFill>
            <a:schemeClr val="bg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lIns="67866" tIns="33338" rIns="67866" bIns="33338" anchor="ctr" anchorCtr="1"/>
          <a:lstStyle/>
          <a:p>
            <a:pPr eaLnBrk="0" hangingPunct="0">
              <a:lnSpc>
                <a:spcPct val="90000"/>
              </a:lnSpc>
            </a:pPr>
            <a:r>
              <a:rPr lang="en-US" sz="1500" b="1" dirty="0"/>
              <a:t>Security Plans</a:t>
            </a:r>
          </a:p>
          <a:p>
            <a:pPr eaLnBrk="0" hangingPunct="0">
              <a:lnSpc>
                <a:spcPct val="90000"/>
              </a:lnSpc>
              <a:buFontTx/>
              <a:buChar char="•"/>
            </a:pPr>
            <a:r>
              <a:rPr lang="en-US" sz="1200" b="1" dirty="0"/>
              <a:t> Pensions</a:t>
            </a:r>
          </a:p>
        </p:txBody>
      </p:sp>
      <p:sp>
        <p:nvSpPr>
          <p:cNvPr id="205834" name="Rectangle 10"/>
          <p:cNvSpPr>
            <a:spLocks noChangeArrowheads="1"/>
          </p:cNvSpPr>
          <p:nvPr/>
        </p:nvSpPr>
        <p:spPr bwMode="blackWhite">
          <a:xfrm>
            <a:off x="5114925" y="4802982"/>
            <a:ext cx="2181225" cy="740569"/>
          </a:xfrm>
          <a:prstGeom prst="rect">
            <a:avLst/>
          </a:prstGeom>
          <a:solidFill>
            <a:srgbClr val="336600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lIns="67866" tIns="33338" rIns="67866" bIns="33338" anchor="ctr" anchorCtr="1"/>
          <a:lstStyle/>
          <a:p>
            <a:pPr eaLnBrk="0" hangingPunct="0">
              <a:lnSpc>
                <a:spcPct val="90000"/>
              </a:lnSpc>
            </a:pPr>
            <a:r>
              <a:rPr lang="en-US" sz="1500" b="1">
                <a:solidFill>
                  <a:srgbClr val="FFFFFF"/>
                </a:solidFill>
              </a:rPr>
              <a:t>Employee Services</a:t>
            </a:r>
          </a:p>
          <a:p>
            <a:pPr eaLnBrk="0" hangingPunct="0">
              <a:lnSpc>
                <a:spcPct val="90000"/>
              </a:lnSpc>
              <a:buFontTx/>
              <a:buChar char="•"/>
            </a:pPr>
            <a:r>
              <a:rPr lang="en-US" sz="1200" b="1">
                <a:solidFill>
                  <a:srgbClr val="FFFFCC"/>
                </a:solidFill>
              </a:rPr>
              <a:t> Educational assistance</a:t>
            </a:r>
          </a:p>
          <a:p>
            <a:pPr eaLnBrk="0" hangingPunct="0">
              <a:lnSpc>
                <a:spcPct val="90000"/>
              </a:lnSpc>
              <a:buFontTx/>
              <a:buChar char="•"/>
            </a:pPr>
            <a:r>
              <a:rPr lang="en-US" sz="1200" b="1">
                <a:solidFill>
                  <a:srgbClr val="FFFFCC"/>
                </a:solidFill>
              </a:rPr>
              <a:t> Recreational programs</a:t>
            </a:r>
          </a:p>
        </p:txBody>
      </p:sp>
      <p:sp>
        <p:nvSpPr>
          <p:cNvPr id="205835" name="Rectangle 11"/>
          <p:cNvSpPr>
            <a:spLocks noChangeArrowheads="1"/>
          </p:cNvSpPr>
          <p:nvPr/>
        </p:nvSpPr>
        <p:spPr bwMode="blackWhite">
          <a:xfrm>
            <a:off x="1845469" y="3062289"/>
            <a:ext cx="2114550" cy="397669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lIns="67866" tIns="33338" rIns="67866" bIns="33338" anchor="ctr" anchorCtr="1"/>
          <a:lstStyle/>
          <a:p>
            <a:pPr eaLnBrk="0" hangingPunct="0">
              <a:lnSpc>
                <a:spcPct val="90000"/>
              </a:lnSpc>
            </a:pPr>
            <a:r>
              <a:rPr lang="en-US" sz="15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Commissions</a:t>
            </a:r>
          </a:p>
        </p:txBody>
      </p:sp>
      <p:sp>
        <p:nvSpPr>
          <p:cNvPr id="205836" name="Rectangle 12"/>
          <p:cNvSpPr>
            <a:spLocks noChangeArrowheads="1"/>
          </p:cNvSpPr>
          <p:nvPr/>
        </p:nvSpPr>
        <p:spPr bwMode="blackWhite">
          <a:xfrm>
            <a:off x="1845469" y="2545557"/>
            <a:ext cx="2114550" cy="397669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lIns="67866" tIns="33338" rIns="67866" bIns="33338" anchor="ctr" anchorCtr="1"/>
          <a:lstStyle/>
          <a:p>
            <a:pPr eaLnBrk="0" hangingPunct="0">
              <a:lnSpc>
                <a:spcPct val="90000"/>
              </a:lnSpc>
            </a:pPr>
            <a:r>
              <a:rPr lang="en-US" sz="15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Wages / Salaries</a:t>
            </a:r>
          </a:p>
        </p:txBody>
      </p:sp>
      <p:sp>
        <p:nvSpPr>
          <p:cNvPr id="205837" name="Rectangle 13"/>
          <p:cNvSpPr>
            <a:spLocks noChangeArrowheads="1"/>
          </p:cNvSpPr>
          <p:nvPr/>
        </p:nvSpPr>
        <p:spPr bwMode="blackWhite">
          <a:xfrm>
            <a:off x="5114925" y="3412331"/>
            <a:ext cx="2181225" cy="800100"/>
          </a:xfrm>
          <a:prstGeom prst="rect">
            <a:avLst/>
          </a:prstGeom>
          <a:solidFill>
            <a:srgbClr val="990033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lIns="67866" tIns="33338" rIns="67866" bIns="33338" anchorCtr="1"/>
          <a:lstStyle/>
          <a:p>
            <a:pPr eaLnBrk="0" hangingPunct="0">
              <a:lnSpc>
                <a:spcPct val="90000"/>
              </a:lnSpc>
            </a:pPr>
            <a:r>
              <a:rPr lang="en-US" sz="15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Insurance Plans</a:t>
            </a:r>
          </a:p>
          <a:p>
            <a:pPr eaLnBrk="0" hangingPunct="0">
              <a:lnSpc>
                <a:spcPct val="90000"/>
              </a:lnSpc>
              <a:buFontTx/>
              <a:buChar char="•"/>
            </a:pPr>
            <a:r>
              <a:rPr lang="en-US" sz="12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Medical</a:t>
            </a:r>
          </a:p>
          <a:p>
            <a:pPr eaLnBrk="0" hangingPunct="0">
              <a:lnSpc>
                <a:spcPct val="90000"/>
              </a:lnSpc>
              <a:buFontTx/>
              <a:buChar char="•"/>
            </a:pPr>
            <a:r>
              <a:rPr lang="en-US" sz="12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Dental</a:t>
            </a:r>
          </a:p>
          <a:p>
            <a:pPr eaLnBrk="0" hangingPunct="0">
              <a:lnSpc>
                <a:spcPct val="90000"/>
              </a:lnSpc>
              <a:buFontTx/>
              <a:buChar char="•"/>
            </a:pPr>
            <a:r>
              <a:rPr lang="en-US" sz="12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Life</a:t>
            </a:r>
          </a:p>
        </p:txBody>
      </p:sp>
      <p:sp>
        <p:nvSpPr>
          <p:cNvPr id="205838" name="Rectangle 14"/>
          <p:cNvSpPr>
            <a:spLocks noChangeArrowheads="1"/>
          </p:cNvSpPr>
          <p:nvPr/>
        </p:nvSpPr>
        <p:spPr bwMode="blackWhite">
          <a:xfrm>
            <a:off x="5114925" y="2526506"/>
            <a:ext cx="2181225" cy="800100"/>
          </a:xfrm>
          <a:prstGeom prst="rect">
            <a:avLst/>
          </a:prstGeom>
          <a:solidFill>
            <a:srgbClr val="336699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C0C0C0">
                <a:alpha val="50000"/>
              </a:srgbClr>
            </a:outerShdw>
          </a:effectLst>
        </p:spPr>
        <p:txBody>
          <a:bodyPr wrap="none" lIns="67866" tIns="33338" rIns="67866" bIns="33338" anchorCtr="1"/>
          <a:lstStyle/>
          <a:p>
            <a:pPr eaLnBrk="0" hangingPunct="0">
              <a:lnSpc>
                <a:spcPct val="90000"/>
              </a:lnSpc>
            </a:pPr>
            <a:r>
              <a:rPr lang="en-US" sz="15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Time Not Worked</a:t>
            </a:r>
          </a:p>
          <a:p>
            <a:pPr eaLnBrk="0" hangingPunct="0">
              <a:lnSpc>
                <a:spcPct val="90000"/>
              </a:lnSpc>
              <a:buFontTx/>
              <a:buChar char="•"/>
            </a:pPr>
            <a:r>
              <a:rPr lang="en-US" sz="1200" b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2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Vacations</a:t>
            </a:r>
          </a:p>
          <a:p>
            <a:pPr eaLnBrk="0" hangingPunct="0">
              <a:lnSpc>
                <a:spcPct val="90000"/>
              </a:lnSpc>
              <a:buFontTx/>
              <a:buChar char="•"/>
            </a:pPr>
            <a:r>
              <a:rPr lang="en-US" sz="12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Breaks</a:t>
            </a:r>
          </a:p>
          <a:p>
            <a:pPr eaLnBrk="0" hangingPunct="0">
              <a:lnSpc>
                <a:spcPct val="90000"/>
              </a:lnSpc>
              <a:buFontTx/>
              <a:buChar char="•"/>
            </a:pPr>
            <a:r>
              <a:rPr lang="en-US" sz="1200" b="1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Holidays</a:t>
            </a:r>
          </a:p>
        </p:txBody>
      </p:sp>
      <p:sp>
        <p:nvSpPr>
          <p:cNvPr id="205840" name="Freeform 16"/>
          <p:cNvSpPr>
            <a:spLocks/>
          </p:cNvSpPr>
          <p:nvPr/>
        </p:nvSpPr>
        <p:spPr bwMode="blackWhite">
          <a:xfrm>
            <a:off x="2890837" y="1828800"/>
            <a:ext cx="3338513" cy="285750"/>
          </a:xfrm>
          <a:custGeom>
            <a:avLst/>
            <a:gdLst>
              <a:gd name="T0" fmla="*/ 4140 w 4141"/>
              <a:gd name="T1" fmla="*/ 150 h 151"/>
              <a:gd name="T2" fmla="*/ 4140 w 4141"/>
              <a:gd name="T3" fmla="*/ 0 h 151"/>
              <a:gd name="T4" fmla="*/ 0 w 4141"/>
              <a:gd name="T5" fmla="*/ 0 h 151"/>
              <a:gd name="T6" fmla="*/ 0 w 4141"/>
              <a:gd name="T7" fmla="*/ 150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141" h="151">
                <a:moveTo>
                  <a:pt x="4140" y="150"/>
                </a:moveTo>
                <a:lnTo>
                  <a:pt x="4140" y="0"/>
                </a:lnTo>
                <a:lnTo>
                  <a:pt x="0" y="0"/>
                </a:lnTo>
                <a:lnTo>
                  <a:pt x="0" y="150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EB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790015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8479329"/>
      </p:ext>
    </p:extLst>
  </p:cSld>
  <p:clrMapOvr>
    <a:masterClrMapping/>
  </p:clrMapOvr>
  <p:transition spd="slow"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05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6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4" dur="500"/>
                                        <p:tgtEl>
                                          <p:spTgt spid="205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8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05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205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205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animBg="1" autoUpdateAnimBg="0"/>
      <p:bldP spid="205827" grpId="0" animBg="1"/>
      <p:bldP spid="205831" grpId="0" animBg="1" autoUpdateAnimBg="0"/>
      <p:bldP spid="205832" grpId="0" animBg="1" autoUpdateAnimBg="0"/>
      <p:bldP spid="205833" grpId="0" animBg="1" autoUpdateAnimBg="0"/>
      <p:bldP spid="205834" grpId="0" animBg="1" autoUpdateAnimBg="0"/>
      <p:bldP spid="205835" grpId="0" animBg="1" autoUpdateAnimBg="0"/>
      <p:bldP spid="205836" grpId="0" animBg="1" autoUpdateAnimBg="0"/>
      <p:bldP spid="205837" grpId="0" animBg="1" autoUpdateAnimBg="0"/>
      <p:bldP spid="205838" grpId="0" animBg="1" autoUpdateAnimBg="0"/>
      <p:bldP spid="2058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599" y="609600"/>
            <a:ext cx="7696201" cy="13208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Cambria" panose="02040503050406030204" pitchFamily="18" charset="0"/>
              </a:rPr>
              <a:t>The Bases for Compensation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315200" cy="388077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mbria" panose="02040503050406030204" pitchFamily="18" charset="0"/>
              </a:rPr>
              <a:t>Hourly Work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Work paid on an hourly basis.</a:t>
            </a:r>
          </a:p>
          <a:p>
            <a:r>
              <a:rPr lang="en-US" sz="2800" b="1" dirty="0">
                <a:latin typeface="Cambria" panose="02040503050406030204" pitchFamily="18" charset="0"/>
              </a:rPr>
              <a:t>Piecework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Work paid according to the number of units produced.</a:t>
            </a:r>
          </a:p>
          <a:p>
            <a:r>
              <a:rPr lang="en-US" sz="2800" b="1" dirty="0">
                <a:latin typeface="Cambria" panose="02040503050406030204" pitchFamily="18" charset="0"/>
              </a:rPr>
              <a:t>Salary Workers</a:t>
            </a:r>
          </a:p>
          <a:p>
            <a:pPr lvl="1"/>
            <a:r>
              <a:rPr lang="en-US" sz="2400" dirty="0">
                <a:latin typeface="Cambria" panose="02040503050406030204" pitchFamily="18" charset="0"/>
              </a:rPr>
              <a:t>Employees whose compensation is computed on the basis of weekly, biweekly, or monthly pay periods.</a:t>
            </a:r>
          </a:p>
        </p:txBody>
      </p:sp>
    </p:spTree>
    <p:extLst>
      <p:ext uri="{BB962C8B-B14F-4D97-AF65-F5344CB8AC3E}">
        <p14:creationId xmlns:p14="http://schemas.microsoft.com/office/powerpoint/2010/main" val="2100514252"/>
      </p:ext>
    </p:extLst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4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Management of Incentives</a:t>
            </a:r>
            <a:endParaRPr lang="en-US" altLang="en-US" b="1" i="1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773" y="1371600"/>
            <a:ext cx="8458200" cy="35052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 incentive is a </a:t>
            </a:r>
            <a:r>
              <a:rPr lang="en-US" altLang="en-US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special reward that drives an employee to perform beyond the normal level of performances. </a:t>
            </a:r>
          </a:p>
          <a:p>
            <a:pPr eaLnBrk="1" hangingPunct="1"/>
            <a:r>
              <a:rPr lang="en-US" alt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It is an inducement that </a:t>
            </a:r>
            <a:r>
              <a:rPr lang="en-US" altLang="en-US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encourages</a:t>
            </a:r>
            <a:r>
              <a:rPr lang="en-US" alt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the </a:t>
            </a:r>
            <a:r>
              <a:rPr lang="en-US" altLang="en-US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employee to perform in better way. </a:t>
            </a:r>
            <a:r>
              <a:rPr lang="en-US" alt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Incentives are rewards designed to encourage and reimburse employees for efforts beyond normal performance expectations. </a:t>
            </a:r>
          </a:p>
          <a:p>
            <a:pPr eaLnBrk="1" hangingPunct="1"/>
            <a:r>
              <a:rPr lang="en-US" altLang="en-US" sz="2800" dirty="0" smtClean="0">
                <a:solidFill>
                  <a:srgbClr val="FF0000"/>
                </a:solidFill>
                <a:latin typeface="Cambria" panose="02040503050406030204" pitchFamily="18" charset="0"/>
              </a:rPr>
              <a:t>Incentives are paid in addition to wages and salaries </a:t>
            </a:r>
            <a:r>
              <a:rPr lang="en-US" altLang="en-US" sz="2800" dirty="0" smtClean="0">
                <a:solidFill>
                  <a:schemeClr val="tx1"/>
                </a:solidFill>
                <a:latin typeface="Cambria" panose="02040503050406030204" pitchFamily="18" charset="0"/>
              </a:rPr>
              <a:t>and they depend on productivity, sales, profit or cost reduction efforts. </a:t>
            </a:r>
          </a:p>
        </p:txBody>
      </p:sp>
    </p:spTree>
    <p:extLst>
      <p:ext uri="{BB962C8B-B14F-4D97-AF65-F5344CB8AC3E}">
        <p14:creationId xmlns:p14="http://schemas.microsoft.com/office/powerpoint/2010/main" val="3528486936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7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solidFill>
                  <a:schemeClr val="tx1"/>
                </a:solidFill>
                <a:latin typeface="Cambria" panose="02040503050406030204" pitchFamily="18" charset="0"/>
              </a:rPr>
              <a:t>Management of Incentives</a:t>
            </a:r>
            <a:endParaRPr lang="en-US" altLang="en-US" b="1" i="1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74494"/>
              </p:ext>
            </p:extLst>
          </p:nvPr>
        </p:nvGraphicFramePr>
        <p:xfrm>
          <a:off x="152400" y="771525"/>
          <a:ext cx="899160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/>
                <a:gridCol w="449580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Financial Incentives</a:t>
                      </a:r>
                      <a:endParaRPr lang="en-US" i="0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Non-Financial Incentives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also called as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monitory incentives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are considered are the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most traditional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and the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most common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form of incentives.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Any incentive which is in the form of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cash or wealth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are based on the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assumption that money is the most important motivating factor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Ex: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Target incentives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Commission on sales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Bonus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Overtime payments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Differentiated piece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are also called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non monitory incentives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relate to </a:t>
                      </a: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social and psychological needs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of the employee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Ex: 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Rewards and recognition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Promotions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Enhanced responsibilities and challenges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Status and ranking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Training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Appreciation and praise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Cambria" panose="02040503050406030204" pitchFamily="18" charset="0"/>
                          <a:ea typeface="+mn-ea"/>
                          <a:cs typeface="+mn-cs"/>
                        </a:rPr>
                        <a:t>Freedom for decision making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dirty="0">
                        <a:latin typeface="Cambria" panose="020405030504060302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002831"/>
      </p:ext>
    </p:extLst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6348413" cy="1320800"/>
          </a:xfrm>
        </p:spPr>
        <p:txBody>
          <a:bodyPr/>
          <a:lstStyle/>
          <a:p>
            <a:pPr eaLnBrk="1" hangingPunct="1"/>
            <a:r>
              <a:rPr lang="en-US" altLang="en-US" b="1" smtClean="0">
                <a:latin typeface="Cambria" panose="02040503050406030204" pitchFamily="18" charset="0"/>
              </a:rPr>
              <a:t>FRINGE BENEFITS</a:t>
            </a:r>
          </a:p>
        </p:txBody>
      </p:sp>
      <p:pic>
        <p:nvPicPr>
          <p:cNvPr id="29699" name="Picture 3" descr="pe02716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1820863" cy="171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bs00554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029200"/>
            <a:ext cx="1676400" cy="146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 descr="j007876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752600"/>
            <a:ext cx="1884363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 descr="j007876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752600"/>
            <a:ext cx="30734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7" descr="hh01669_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648200"/>
            <a:ext cx="2065338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8" descr="na01062_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95800"/>
            <a:ext cx="1600200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34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09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3200" b="1" smtClean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FEATURES OF FRINGE BENEFITS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1378"/>
            <a:ext cx="8077200" cy="4953000"/>
          </a:xfrm>
        </p:spPr>
        <p:txBody>
          <a:bodyPr rtlCol="0">
            <a:normAutofit fontScale="92500" lnSpcReduction="10000"/>
          </a:bodyPr>
          <a:lstStyle/>
          <a:p>
            <a:pPr marL="457200" indent="-400050" eaLnBrk="1" fontAlgn="auto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An employee enjoys them </a:t>
            </a:r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in addition to the salary he/she receives.</a:t>
            </a:r>
          </a:p>
          <a:p>
            <a:pPr marL="457200" indent="-400050" eaLnBrk="1" fontAlgn="auto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They are </a:t>
            </a:r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not given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for specific </a:t>
            </a:r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jobs performed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but to make jobs more attractive.</a:t>
            </a:r>
          </a:p>
          <a:p>
            <a:pPr marL="457200" indent="-400050" eaLnBrk="1" fontAlgn="auto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They are </a:t>
            </a:r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not linked to productivity 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so do not reward performance in any way, criteria used is other than performance.</a:t>
            </a:r>
          </a:p>
          <a:p>
            <a:pPr marL="457200" indent="-400050" eaLnBrk="1" fontAlgn="auto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They have an </a:t>
            </a:r>
            <a:r>
              <a:rPr lang="en-US" sz="2400" dirty="0" smtClean="0">
                <a:solidFill>
                  <a:srgbClr val="FF0000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indirect impact on workers’ efficiency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. If impact is direct, it is not a fringe benefit.</a:t>
            </a:r>
            <a:r>
              <a:rPr lang="en-US" sz="2400" dirty="0" smtClean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</a:p>
          <a:p>
            <a:pPr marL="457200" indent="-400050" eaLnBrk="1" fontAlgn="auto" hangingPunct="1">
              <a:lnSpc>
                <a:spcPct val="150000"/>
              </a:lnSpc>
              <a:spcBef>
                <a:spcPct val="25000"/>
              </a:spcBef>
              <a:spcAft>
                <a:spcPct val="25000"/>
              </a:spcAft>
              <a:buFont typeface="Wingdings 3" charset="2"/>
              <a:buChar char=""/>
              <a:defRPr/>
            </a:pPr>
            <a:endParaRPr lang="en-US" sz="2400" dirty="0" smtClean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6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5543550"/>
            <a:ext cx="2133600" cy="342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9- </a:t>
            </a:r>
            <a:fld id="{D4FF8DFA-587E-4D77-A0E5-BDF95E9B40DB}" type="slidenum">
              <a:rPr lang="en-US"/>
              <a:pPr/>
              <a:t>19</a:t>
            </a:fld>
            <a:endParaRPr lang="en-US"/>
          </a:p>
        </p:txBody>
      </p:sp>
      <p:sp>
        <p:nvSpPr>
          <p:cNvPr id="64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790950" y="2088673"/>
            <a:ext cx="3829050" cy="3118803"/>
          </a:xfr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Wellness programs</a:t>
            </a:r>
            <a:r>
              <a:rPr lang="en-US" dirty="0">
                <a:solidFill>
                  <a:srgbClr val="004620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concentrate on keeping employees from becoming sick rather than simply paying expenses when they do become ill.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Child care programs</a:t>
            </a:r>
            <a:r>
              <a:rPr lang="en-US" dirty="0">
                <a:solidFill>
                  <a:srgbClr val="004620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assist parents with child care expenses.</a:t>
            </a:r>
          </a:p>
          <a:p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Cafeteria-style benefits</a:t>
            </a:r>
            <a:r>
              <a:rPr lang="en-US" dirty="0">
                <a:solidFill>
                  <a:srgbClr val="004620"/>
                </a:solidFill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allow employees to choose the benefits they really want.</a:t>
            </a:r>
          </a:p>
        </p:txBody>
      </p:sp>
      <p:pic>
        <p:nvPicPr>
          <p:cNvPr id="36869" name="Picture 3" descr="09-10-lunch-tray-28991707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600"/>
            <a:ext cx="2971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  <a:latin typeface="Cambria" panose="02040503050406030204" pitchFamily="18" charset="0"/>
              </a:rPr>
              <a:t>Types of Fringe Benefits</a:t>
            </a:r>
          </a:p>
        </p:txBody>
      </p:sp>
    </p:spTree>
    <p:extLst>
      <p:ext uri="{BB962C8B-B14F-4D97-AF65-F5344CB8AC3E}">
        <p14:creationId xmlns:p14="http://schemas.microsoft.com/office/powerpoint/2010/main" val="353675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4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4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3" descr="e11e204677ae3321a6be02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400" y="5257800"/>
            <a:ext cx="2133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7072312" cy="649288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4800" b="1" dirty="0" smtClean="0">
                <a:solidFill>
                  <a:srgbClr val="FF0000"/>
                </a:solidFill>
                <a:latin typeface="Cambria" pitchFamily="18" charset="0"/>
                <a:cs typeface="Calibri" pitchFamily="34" charset="0"/>
              </a:rPr>
              <a:t>LEARNING OUTCOMES</a:t>
            </a:r>
            <a:endParaRPr lang="uk-UA" altLang="zh-CN" sz="4800" b="1" dirty="0" smtClean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4101" name="Rectangle 3"/>
          <p:cNvSpPr txBox="1">
            <a:spLocks noChangeArrowheads="1"/>
          </p:cNvSpPr>
          <p:nvPr/>
        </p:nvSpPr>
        <p:spPr bwMode="auto">
          <a:xfrm>
            <a:off x="357188" y="1447800"/>
            <a:ext cx="8253412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5138" indent="-465138">
              <a:lnSpc>
                <a:spcPct val="150000"/>
              </a:lnSpc>
            </a:pPr>
            <a:r>
              <a:rPr lang="en-US" sz="2400" dirty="0" smtClean="0">
                <a:latin typeface="Cambria" pitchFamily="18" charset="0"/>
              </a:rPr>
              <a:t>At the end of the lecture, students should be able to;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Cambria" pitchFamily="18" charset="0"/>
              </a:rPr>
              <a:t>Understand the basic concepts of Human Resource Management (HRM).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latin typeface="Cambria" pitchFamily="18" charset="0"/>
              </a:rPr>
              <a:t>Define HRM.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Provide an overview of functions of HRM.</a:t>
            </a:r>
          </a:p>
          <a:p>
            <a:pPr marL="465138" indent="-465138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400" dirty="0" smtClean="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Understand the significance of human resource.</a:t>
            </a:r>
            <a:endParaRPr lang="en-US" sz="2400" dirty="0">
              <a:solidFill>
                <a:schemeClr val="accent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9" descr="787323_85177886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0" y="0"/>
            <a:ext cx="4909625" cy="40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0"/>
          <p:cNvSpPr>
            <a:spLocks noChangeArrowheads="1"/>
          </p:cNvSpPr>
          <p:nvPr/>
        </p:nvSpPr>
        <p:spPr bwMode="auto">
          <a:xfrm>
            <a:off x="0" y="3149600"/>
            <a:ext cx="9144000" cy="185896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160621" y="2013317"/>
            <a:ext cx="3787775" cy="3789362"/>
            <a:chOff x="3109" y="1667"/>
            <a:chExt cx="2386" cy="2387"/>
          </a:xfrm>
          <a:blipFill>
            <a:blip r:embed="rId3"/>
            <a:stretch>
              <a:fillRect/>
            </a:stretch>
          </a:blipFill>
        </p:grpSpPr>
        <p:sp>
          <p:nvSpPr>
            <p:cNvPr id="6152" name="Oval 15"/>
            <p:cNvSpPr>
              <a:spLocks noChangeArrowheads="1"/>
            </p:cNvSpPr>
            <p:nvPr/>
          </p:nvSpPr>
          <p:spPr bwMode="auto">
            <a:xfrm>
              <a:off x="4206" y="2766"/>
              <a:ext cx="188" cy="189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3" name="Oval 16"/>
            <p:cNvSpPr>
              <a:spLocks noChangeArrowheads="1"/>
            </p:cNvSpPr>
            <p:nvPr/>
          </p:nvSpPr>
          <p:spPr bwMode="auto">
            <a:xfrm>
              <a:off x="4108" y="2666"/>
              <a:ext cx="389" cy="389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4" name="Oval 17"/>
            <p:cNvSpPr>
              <a:spLocks noChangeArrowheads="1"/>
            </p:cNvSpPr>
            <p:nvPr/>
          </p:nvSpPr>
          <p:spPr bwMode="auto">
            <a:xfrm>
              <a:off x="3973" y="2534"/>
              <a:ext cx="655" cy="652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5" name="Oval 18"/>
            <p:cNvSpPr>
              <a:spLocks noChangeArrowheads="1"/>
            </p:cNvSpPr>
            <p:nvPr/>
          </p:nvSpPr>
          <p:spPr bwMode="auto">
            <a:xfrm>
              <a:off x="3817" y="2374"/>
              <a:ext cx="969" cy="972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6" name="Oval 19"/>
            <p:cNvSpPr>
              <a:spLocks noChangeArrowheads="1"/>
            </p:cNvSpPr>
            <p:nvPr/>
          </p:nvSpPr>
          <p:spPr bwMode="auto">
            <a:xfrm>
              <a:off x="3590" y="2149"/>
              <a:ext cx="1423" cy="1423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7" name="Oval 20"/>
            <p:cNvSpPr>
              <a:spLocks noChangeArrowheads="1"/>
            </p:cNvSpPr>
            <p:nvPr/>
          </p:nvSpPr>
          <p:spPr bwMode="auto">
            <a:xfrm>
              <a:off x="3379" y="1938"/>
              <a:ext cx="1843" cy="1845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8" name="Oval 21"/>
            <p:cNvSpPr>
              <a:spLocks noChangeArrowheads="1"/>
            </p:cNvSpPr>
            <p:nvPr/>
          </p:nvSpPr>
          <p:spPr bwMode="auto">
            <a:xfrm>
              <a:off x="3109" y="1667"/>
              <a:ext cx="2386" cy="2387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15365" name="Rectangle 32"/>
          <p:cNvSpPr>
            <a:spLocks noChangeArrowheads="1"/>
          </p:cNvSpPr>
          <p:nvPr/>
        </p:nvSpPr>
        <p:spPr bwMode="auto">
          <a:xfrm>
            <a:off x="0" y="3146425"/>
            <a:ext cx="390525" cy="18589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383211" y="3296322"/>
            <a:ext cx="5641975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Grievance Handling </a:t>
            </a:r>
            <a:endParaRPr lang="en-GB" sz="4000" b="1" dirty="0">
              <a:solidFill>
                <a:schemeClr val="accent1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82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60388"/>
            <a:ext cx="9144000" cy="915987"/>
          </a:xfrm>
          <a:solidFill>
            <a:schemeClr val="accent1"/>
          </a:solidFill>
        </p:spPr>
        <p:txBody>
          <a:bodyPr/>
          <a:lstStyle/>
          <a:p>
            <a:pPr>
              <a:spcBef>
                <a:spcPct val="20000"/>
              </a:spcBef>
              <a:spcAft>
                <a:spcPct val="80000"/>
              </a:spcAft>
            </a:pPr>
            <a:r>
              <a:rPr lang="en-GB" altLang="en-US" sz="5400" smtClean="0">
                <a:solidFill>
                  <a:schemeClr val="bg1"/>
                </a:solidFill>
                <a:latin typeface="Cambria" panose="02040503050406030204" pitchFamily="18" charset="0"/>
              </a:rPr>
              <a:t>Grievance Handling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28588" y="1600200"/>
            <a:ext cx="9015412" cy="1171575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A grievance that is informal or formal, real or imaginary may be a severe source of conflict. </a:t>
            </a:r>
            <a:endParaRPr lang="en-GB" alt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 rot="1852431">
            <a:off x="95250" y="1644650"/>
            <a:ext cx="615950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>
              <a:alpha val="6313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142875" y="2840038"/>
            <a:ext cx="9002713" cy="2119312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FontTx/>
              <a:buNone/>
            </a:pPr>
            <a:endParaRPr lang="en-US" alt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Cambria" panose="02040503050406030204" pitchFamily="18" charset="0"/>
              </a:rPr>
              <a:t>Hidden </a:t>
            </a:r>
            <a:r>
              <a:rPr lang="en-US" alt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dissatisfaction grows and soon arouses an emotional state that may be completely out of proportion to the original complaint.</a:t>
            </a:r>
            <a:endParaRPr lang="en-GB" alt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just" eaLnBrk="1" hangingPunct="1">
              <a:lnSpc>
                <a:spcPct val="150000"/>
              </a:lnSpc>
              <a:buFontTx/>
              <a:buNone/>
            </a:pPr>
            <a:endParaRPr lang="en-US" altLang="en-US" sz="24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 rot="1852431">
            <a:off x="139700" y="2908300"/>
            <a:ext cx="620713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>
              <a:alpha val="6313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8588" y="5011738"/>
            <a:ext cx="9015412" cy="1143000"/>
          </a:xfrm>
          <a:prstGeom prst="rect">
            <a:avLst/>
          </a:prstGeom>
          <a:gradFill rotWithShape="0">
            <a:gsLst>
              <a:gs pos="0">
                <a:srgbClr val="0000FF"/>
              </a:gs>
              <a:gs pos="100000">
                <a:srgbClr val="0000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400">
                <a:solidFill>
                  <a:schemeClr val="bg1"/>
                </a:solidFill>
                <a:latin typeface="Cambria" panose="02040503050406030204" pitchFamily="18" charset="0"/>
              </a:rPr>
              <a:t>Frustration among employees can lead to a variety of counterproductive behaviors</a:t>
            </a:r>
            <a:endParaRPr lang="en-GB" altLang="en-US" sz="24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Freeform 21"/>
          <p:cNvSpPr>
            <a:spLocks/>
          </p:cNvSpPr>
          <p:nvPr/>
        </p:nvSpPr>
        <p:spPr bwMode="auto">
          <a:xfrm rot="1852431">
            <a:off x="95250" y="5122863"/>
            <a:ext cx="615950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>
              <a:alpha val="6313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8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  <p:bldP spid="17" grpId="0" animBg="1"/>
      <p:bldP spid="19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69913"/>
            <a:ext cx="9144000" cy="887412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  <a:spcAft>
                <a:spcPct val="80000"/>
              </a:spcAft>
            </a:pPr>
            <a:r>
              <a:rPr lang="en-GB" altLang="en-US" sz="5400" smtClean="0">
                <a:solidFill>
                  <a:schemeClr val="bg1"/>
                </a:solidFill>
                <a:latin typeface="Cambria" panose="02040503050406030204" pitchFamily="18" charset="0"/>
              </a:rPr>
              <a:t>Causes for Grievances </a:t>
            </a:r>
          </a:p>
        </p:txBody>
      </p:sp>
      <p:sp>
        <p:nvSpPr>
          <p:cNvPr id="17" name="Freeform 21"/>
          <p:cNvSpPr>
            <a:spLocks/>
          </p:cNvSpPr>
          <p:nvPr/>
        </p:nvSpPr>
        <p:spPr bwMode="auto">
          <a:xfrm rot="1852431">
            <a:off x="95250" y="1727200"/>
            <a:ext cx="615950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>
              <a:alpha val="6313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88449" y="1793660"/>
            <a:ext cx="9002712" cy="760412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</a:rPr>
              <a:t>Causes relating to the working conditions</a:t>
            </a:r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 rot="1852431">
            <a:off x="112704" y="1902895"/>
            <a:ext cx="620713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>
              <a:alpha val="6313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0873" y="2710432"/>
            <a:ext cx="9015412" cy="1281112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</a:rPr>
              <a:t>Causes relating to the Personal Management Decisions such as Policies, Procedures and Practices</a:t>
            </a:r>
            <a:endParaRPr lang="en-GB" altLang="en-US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Freeform 21"/>
          <p:cNvSpPr>
            <a:spLocks/>
          </p:cNvSpPr>
          <p:nvPr/>
        </p:nvSpPr>
        <p:spPr bwMode="auto">
          <a:xfrm rot="1852431">
            <a:off x="117130" y="2870962"/>
            <a:ext cx="615950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>
              <a:alpha val="6313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21"/>
          <p:cNvSpPr>
            <a:spLocks/>
          </p:cNvSpPr>
          <p:nvPr/>
        </p:nvSpPr>
        <p:spPr bwMode="auto">
          <a:xfrm rot="1852431">
            <a:off x="95250" y="4633913"/>
            <a:ext cx="620713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>
              <a:alpha val="6313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auto">
          <a:xfrm>
            <a:off x="75679" y="4102531"/>
            <a:ext cx="9002712" cy="760412"/>
          </a:xfrm>
          <a:prstGeom prst="rect">
            <a:avLst/>
          </a:prstGeom>
          <a:solidFill>
            <a:srgbClr val="3333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</a:rPr>
              <a:t>Causes relating to Inappropriate Personal </a:t>
            </a:r>
            <a:r>
              <a:rPr lang="en-US" altLang="en-US" sz="2800" dirty="0" err="1">
                <a:solidFill>
                  <a:schemeClr val="bg1"/>
                </a:solidFill>
                <a:latin typeface="Cambria" panose="02040503050406030204" pitchFamily="18" charset="0"/>
              </a:rPr>
              <a:t>Behaviour</a:t>
            </a:r>
            <a:endParaRPr lang="en-US" altLang="en-US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 rot="1852431">
            <a:off x="112704" y="4212862"/>
            <a:ext cx="620713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>
              <a:alpha val="6313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5001226"/>
            <a:ext cx="2514600" cy="164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0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nimBg="1"/>
      <p:bldP spid="17" grpId="0" animBg="1"/>
      <p:bldP spid="19" grpId="0" animBg="1"/>
      <p:bldP spid="9" grpId="0" animBg="1"/>
      <p:bldP spid="13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60388"/>
            <a:ext cx="9144000" cy="915987"/>
          </a:xfrm>
          <a:solidFill>
            <a:srgbClr val="FF0000"/>
          </a:solidFill>
        </p:spPr>
        <p:txBody>
          <a:bodyPr/>
          <a:lstStyle/>
          <a:p>
            <a:r>
              <a:rPr lang="en-US" altLang="en-US" sz="4400" b="1" smtClean="0">
                <a:solidFill>
                  <a:schemeClr val="bg1"/>
                </a:solidFill>
                <a:latin typeface="Cambria" panose="02040503050406030204" pitchFamily="18" charset="0"/>
              </a:rPr>
              <a:t>Methods of Handling Grievances</a:t>
            </a:r>
            <a:endParaRPr lang="en-US" altLang="en-US" sz="4400" smtClean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9" name="Rectangle 9"/>
          <p:cNvSpPr>
            <a:spLocks noChangeArrowheads="1"/>
          </p:cNvSpPr>
          <p:nvPr/>
        </p:nvSpPr>
        <p:spPr bwMode="auto">
          <a:xfrm>
            <a:off x="133350" y="1619250"/>
            <a:ext cx="9010650" cy="8286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sz="280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800">
                <a:solidFill>
                  <a:schemeClr val="bg1"/>
                </a:solidFill>
                <a:latin typeface="Cambria" panose="02040503050406030204" pitchFamily="18" charset="0"/>
              </a:rPr>
              <a:t>Open-door Policy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GB" altLang="en-US" sz="28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Freeform 21"/>
          <p:cNvSpPr>
            <a:spLocks/>
          </p:cNvSpPr>
          <p:nvPr/>
        </p:nvSpPr>
        <p:spPr bwMode="auto">
          <a:xfrm rot="1852431">
            <a:off x="95250" y="1689100"/>
            <a:ext cx="615950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33350" y="2524125"/>
            <a:ext cx="9010650" cy="8096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buNone/>
            </a:pPr>
            <a:endParaRPr lang="en-US" altLang="en-US" sz="28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en-US" sz="2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Committee </a:t>
            </a:r>
            <a:r>
              <a:rPr lang="en-US" altLang="en-US" sz="2800" dirty="0">
                <a:solidFill>
                  <a:schemeClr val="bg1"/>
                </a:solidFill>
                <a:latin typeface="Cambria" panose="02040503050406030204" pitchFamily="18" charset="0"/>
              </a:rPr>
              <a:t>Approach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 rot="1852431">
            <a:off x="95250" y="2593975"/>
            <a:ext cx="615950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3350" y="3409950"/>
            <a:ext cx="9010650" cy="8096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dirty="0" smtClean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dirty="0" smtClean="0">
                <a:solidFill>
                  <a:schemeClr val="bg1"/>
                </a:solidFill>
                <a:latin typeface="Cambria" panose="02040503050406030204" pitchFamily="18" charset="0"/>
              </a:rPr>
              <a:t>Counseling </a:t>
            </a:r>
            <a:endParaRPr lang="en-US" altLang="en-US" sz="28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800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rot="1852431">
            <a:off x="95250" y="3479800"/>
            <a:ext cx="615950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1852431">
            <a:off x="95250" y="4375150"/>
            <a:ext cx="615950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811712"/>
            <a:ext cx="3028950" cy="15144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00" y="4645024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4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29" grpId="0" animBg="1"/>
      <p:bldP spid="32" grpId="0" animBg="1"/>
      <p:bldP spid="21" grpId="0" animBg="1"/>
      <p:bldP spid="22" grpId="0" animBg="1"/>
      <p:bldP spid="10" grpId="0" animBg="1"/>
      <p:bldP spid="11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42925"/>
            <a:ext cx="9144000" cy="944563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en-US" altLang="en-US" sz="3200" b="1" smtClean="0">
                <a:solidFill>
                  <a:srgbClr val="FFFF00"/>
                </a:solidFill>
                <a:latin typeface="Cambria" panose="02040503050406030204" pitchFamily="18" charset="0"/>
              </a:rPr>
              <a:t>Principles for efficient and effective grievance handling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0" y="1528763"/>
            <a:ext cx="9144000" cy="7572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Cambria" panose="02040503050406030204" pitchFamily="18" charset="0"/>
              </a:rPr>
              <a:t>Treat all grievances as important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0" y="2320925"/>
            <a:ext cx="9144000" cy="7651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Cambria" panose="02040503050406030204" pitchFamily="18" charset="0"/>
              </a:rPr>
              <a:t>Obtain all relevant information</a:t>
            </a:r>
          </a:p>
        </p:txBody>
      </p:sp>
      <p:sp>
        <p:nvSpPr>
          <p:cNvPr id="24" name="Freeform 21"/>
          <p:cNvSpPr>
            <a:spLocks/>
          </p:cNvSpPr>
          <p:nvPr/>
        </p:nvSpPr>
        <p:spPr bwMode="auto">
          <a:xfrm rot="1852431">
            <a:off x="-30163" y="1560513"/>
            <a:ext cx="615951" cy="542925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 rot="1852431">
            <a:off x="-44450" y="2332038"/>
            <a:ext cx="581025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0" y="3132138"/>
            <a:ext cx="9144000" cy="77311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Cambria" panose="02040503050406030204" pitchFamily="18" charset="0"/>
              </a:rPr>
              <a:t>Discuss</a:t>
            </a:r>
          </a:p>
        </p:txBody>
      </p:sp>
      <p:sp>
        <p:nvSpPr>
          <p:cNvPr id="29" name="Freeform 23"/>
          <p:cNvSpPr>
            <a:spLocks/>
          </p:cNvSpPr>
          <p:nvPr/>
        </p:nvSpPr>
        <p:spPr bwMode="auto">
          <a:xfrm rot="1852431">
            <a:off x="-25400" y="3163888"/>
            <a:ext cx="581025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0" y="3940175"/>
            <a:ext cx="9155113" cy="7651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Cambria" panose="02040503050406030204" pitchFamily="18" charset="0"/>
              </a:rPr>
              <a:t>Proper listening</a:t>
            </a:r>
          </a:p>
        </p:txBody>
      </p:sp>
      <p:sp>
        <p:nvSpPr>
          <p:cNvPr id="31" name="Freeform 23"/>
          <p:cNvSpPr>
            <a:spLocks/>
          </p:cNvSpPr>
          <p:nvPr/>
        </p:nvSpPr>
        <p:spPr bwMode="auto">
          <a:xfrm rot="1852431">
            <a:off x="-23813" y="3983038"/>
            <a:ext cx="527051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0" y="4757738"/>
            <a:ext cx="9144000" cy="72866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Cambria" panose="02040503050406030204" pitchFamily="18" charset="0"/>
              </a:rPr>
              <a:t>Build Trust</a:t>
            </a:r>
          </a:p>
        </p:txBody>
      </p:sp>
      <p:sp>
        <p:nvSpPr>
          <p:cNvPr id="15" name="Freeform 23"/>
          <p:cNvSpPr>
            <a:spLocks/>
          </p:cNvSpPr>
          <p:nvPr/>
        </p:nvSpPr>
        <p:spPr bwMode="auto">
          <a:xfrm rot="1852431">
            <a:off x="-38100" y="4787900"/>
            <a:ext cx="544513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5543550"/>
            <a:ext cx="9144000" cy="7524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3200">
                <a:solidFill>
                  <a:schemeClr val="bg1"/>
                </a:solidFill>
                <a:latin typeface="Cambria" panose="02040503050406030204" pitchFamily="18" charset="0"/>
              </a:rPr>
              <a:t>Accept Mistakes</a:t>
            </a:r>
          </a:p>
        </p:txBody>
      </p:sp>
      <p:sp>
        <p:nvSpPr>
          <p:cNvPr id="17" name="Freeform 23"/>
          <p:cNvSpPr>
            <a:spLocks/>
          </p:cNvSpPr>
          <p:nvPr/>
        </p:nvSpPr>
        <p:spPr bwMode="auto">
          <a:xfrm rot="1852431">
            <a:off x="-47625" y="5594350"/>
            <a:ext cx="544513" cy="539750"/>
          </a:xfrm>
          <a:custGeom>
            <a:avLst/>
            <a:gdLst>
              <a:gd name="T0" fmla="*/ 2147483646 w 719"/>
              <a:gd name="T1" fmla="*/ 2147483646 h 630"/>
              <a:gd name="T2" fmla="*/ 2147483646 w 719"/>
              <a:gd name="T3" fmla="*/ 2147483646 h 630"/>
              <a:gd name="T4" fmla="*/ 2147483646 w 719"/>
              <a:gd name="T5" fmla="*/ 2147483646 h 630"/>
              <a:gd name="T6" fmla="*/ 0 w 719"/>
              <a:gd name="T7" fmla="*/ 2147483646 h 630"/>
              <a:gd name="T8" fmla="*/ 0 w 719"/>
              <a:gd name="T9" fmla="*/ 2147483646 h 630"/>
              <a:gd name="T10" fmla="*/ 2147483646 w 719"/>
              <a:gd name="T11" fmla="*/ 2147483646 h 630"/>
              <a:gd name="T12" fmla="*/ 2147483646 w 719"/>
              <a:gd name="T13" fmla="*/ 0 h 630"/>
              <a:gd name="T14" fmla="*/ 2147483646 w 719"/>
              <a:gd name="T15" fmla="*/ 0 h 630"/>
              <a:gd name="T16" fmla="*/ 2147483646 w 719"/>
              <a:gd name="T17" fmla="*/ 2147483646 h 630"/>
              <a:gd name="T18" fmla="*/ 2147483646 w 719"/>
              <a:gd name="T19" fmla="*/ 2147483646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2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9" descr="787323_85177886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0" y="0"/>
            <a:ext cx="4909625" cy="40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0"/>
          <p:cNvSpPr>
            <a:spLocks noChangeArrowheads="1"/>
          </p:cNvSpPr>
          <p:nvPr/>
        </p:nvSpPr>
        <p:spPr bwMode="auto">
          <a:xfrm>
            <a:off x="0" y="3149600"/>
            <a:ext cx="9144000" cy="185896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160621" y="2013317"/>
            <a:ext cx="3787775" cy="3789362"/>
            <a:chOff x="3109" y="1667"/>
            <a:chExt cx="2386" cy="2387"/>
          </a:xfrm>
          <a:blipFill>
            <a:blip r:embed="rId3"/>
            <a:stretch>
              <a:fillRect/>
            </a:stretch>
          </a:blipFill>
        </p:grpSpPr>
        <p:sp>
          <p:nvSpPr>
            <p:cNvPr id="6152" name="Oval 15"/>
            <p:cNvSpPr>
              <a:spLocks noChangeArrowheads="1"/>
            </p:cNvSpPr>
            <p:nvPr/>
          </p:nvSpPr>
          <p:spPr bwMode="auto">
            <a:xfrm>
              <a:off x="4206" y="2766"/>
              <a:ext cx="188" cy="189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3" name="Oval 16"/>
            <p:cNvSpPr>
              <a:spLocks noChangeArrowheads="1"/>
            </p:cNvSpPr>
            <p:nvPr/>
          </p:nvSpPr>
          <p:spPr bwMode="auto">
            <a:xfrm>
              <a:off x="4108" y="2666"/>
              <a:ext cx="389" cy="389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4" name="Oval 17"/>
            <p:cNvSpPr>
              <a:spLocks noChangeArrowheads="1"/>
            </p:cNvSpPr>
            <p:nvPr/>
          </p:nvSpPr>
          <p:spPr bwMode="auto">
            <a:xfrm>
              <a:off x="3973" y="2534"/>
              <a:ext cx="655" cy="652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5" name="Oval 18"/>
            <p:cNvSpPr>
              <a:spLocks noChangeArrowheads="1"/>
            </p:cNvSpPr>
            <p:nvPr/>
          </p:nvSpPr>
          <p:spPr bwMode="auto">
            <a:xfrm>
              <a:off x="3817" y="2374"/>
              <a:ext cx="969" cy="972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6" name="Oval 19"/>
            <p:cNvSpPr>
              <a:spLocks noChangeArrowheads="1"/>
            </p:cNvSpPr>
            <p:nvPr/>
          </p:nvSpPr>
          <p:spPr bwMode="auto">
            <a:xfrm>
              <a:off x="3590" y="2149"/>
              <a:ext cx="1423" cy="1423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7" name="Oval 20"/>
            <p:cNvSpPr>
              <a:spLocks noChangeArrowheads="1"/>
            </p:cNvSpPr>
            <p:nvPr/>
          </p:nvSpPr>
          <p:spPr bwMode="auto">
            <a:xfrm>
              <a:off x="3379" y="1938"/>
              <a:ext cx="1843" cy="1845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8" name="Oval 21"/>
            <p:cNvSpPr>
              <a:spLocks noChangeArrowheads="1"/>
            </p:cNvSpPr>
            <p:nvPr/>
          </p:nvSpPr>
          <p:spPr bwMode="auto">
            <a:xfrm>
              <a:off x="3109" y="1667"/>
              <a:ext cx="2386" cy="2387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15365" name="Rectangle 32"/>
          <p:cNvSpPr>
            <a:spLocks noChangeArrowheads="1"/>
          </p:cNvSpPr>
          <p:nvPr/>
        </p:nvSpPr>
        <p:spPr bwMode="auto">
          <a:xfrm>
            <a:off x="0" y="3146425"/>
            <a:ext cx="390525" cy="18589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1" y="3318058"/>
            <a:ext cx="4572000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5400" b="1" dirty="0">
                <a:latin typeface="Cambria" pitchFamily="18" charset="0"/>
                <a:cs typeface="Arial" charset="0"/>
              </a:rPr>
              <a:t>	</a:t>
            </a:r>
            <a:r>
              <a:rPr lang="en-GB" sz="44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Labour Law</a:t>
            </a:r>
            <a:endParaRPr lang="en-GB" sz="4800" b="1" dirty="0">
              <a:solidFill>
                <a:schemeClr val="accent1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16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28588" y="1295400"/>
            <a:ext cx="9015412" cy="2133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</a:pPr>
            <a:r>
              <a:rPr lang="en-GB" altLang="en-US" sz="2400" dirty="0">
                <a:latin typeface="Cambria" panose="02040503050406030204" pitchFamily="18" charset="0"/>
              </a:rPr>
              <a:t>The employment relationship in Sri Lanka is based on the Employer-Employee relationship which over the years has gained protection under the law. </a:t>
            </a:r>
          </a:p>
        </p:txBody>
      </p:sp>
      <p:sp>
        <p:nvSpPr>
          <p:cNvPr id="5" name="Freeform 21"/>
          <p:cNvSpPr>
            <a:spLocks/>
          </p:cNvSpPr>
          <p:nvPr/>
        </p:nvSpPr>
        <p:spPr bwMode="auto">
          <a:xfrm rot="1852431">
            <a:off x="95250" y="133826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28675"/>
          </a:xfrm>
          <a:solidFill>
            <a:schemeClr val="accent6">
              <a:lumMod val="50000"/>
              <a:alpha val="49000"/>
            </a:schemeClr>
          </a:solidFill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4000" dirty="0" smtClean="0">
                <a:solidFill>
                  <a:schemeClr val="bg1"/>
                </a:solidFill>
                <a:latin typeface="Cambria" pitchFamily="18" charset="0"/>
                <a:cs typeface="+mj-cs"/>
              </a:rPr>
              <a:t>Labour Law</a:t>
            </a:r>
            <a:endParaRPr lang="en-GB" sz="4000" dirty="0">
              <a:solidFill>
                <a:schemeClr val="bg1"/>
              </a:solidFill>
              <a:latin typeface="Cambria" pitchFamily="18" charset="0"/>
              <a:cs typeface="+mj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8588" y="3657600"/>
            <a:ext cx="9015412" cy="21336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</a:pPr>
            <a:r>
              <a:rPr lang="en-GB" altLang="en-US" sz="2400">
                <a:latin typeface="Cambria" panose="02040503050406030204" pitchFamily="18" charset="0"/>
              </a:rPr>
              <a:t>The Common Law concept of the contract based on a master and servant relationship under the Roman Dutch Law, which was later influenced by English Law concepts.  </a:t>
            </a:r>
          </a:p>
        </p:txBody>
      </p:sp>
      <p:sp>
        <p:nvSpPr>
          <p:cNvPr id="9" name="Freeform 21"/>
          <p:cNvSpPr>
            <a:spLocks/>
          </p:cNvSpPr>
          <p:nvPr/>
        </p:nvSpPr>
        <p:spPr bwMode="auto">
          <a:xfrm rot="1852431">
            <a:off x="95250" y="370046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 w="9525">
            <a:noFill/>
            <a:miter lim="800000"/>
            <a:headEnd/>
            <a:tailEnd/>
          </a:ln>
        </p:spPr>
        <p:txBody>
          <a:bodyPr lIns="198000" anchor="ctr"/>
          <a:lstStyle/>
          <a:p>
            <a:pPr fontAlgn="auto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+mn-ea"/>
              </a:rPr>
              <a:t>Basic labour Law</a:t>
            </a:r>
          </a:p>
        </p:txBody>
      </p:sp>
    </p:spTree>
    <p:extLst>
      <p:ext uri="{BB962C8B-B14F-4D97-AF65-F5344CB8AC3E}">
        <p14:creationId xmlns:p14="http://schemas.microsoft.com/office/powerpoint/2010/main" val="79310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28675"/>
          </a:xfrm>
          <a:solidFill>
            <a:schemeClr val="accent6">
              <a:lumMod val="50000"/>
              <a:alpha val="49000"/>
            </a:schemeClr>
          </a:solidFill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4000" dirty="0" smtClean="0">
                <a:solidFill>
                  <a:schemeClr val="bg1"/>
                </a:solidFill>
                <a:latin typeface="Cambria" pitchFamily="18" charset="0"/>
                <a:cs typeface="+mj-cs"/>
              </a:rPr>
              <a:t>Key Objectives of Labour Law</a:t>
            </a:r>
            <a:endParaRPr lang="en-GB" sz="4000" dirty="0">
              <a:solidFill>
                <a:schemeClr val="bg1"/>
              </a:solidFill>
              <a:latin typeface="Cambria" pitchFamily="18" charset="0"/>
              <a:cs typeface="+mj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85725" y="1143000"/>
            <a:ext cx="8458200" cy="1143000"/>
          </a:xfrm>
          <a:prstGeom prst="rect">
            <a:avLst/>
          </a:prstGeom>
          <a:solidFill>
            <a:srgbClr val="7030A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</a:pPr>
            <a:r>
              <a:rPr lang="en-GB" altLang="en-US" sz="2400">
                <a:solidFill>
                  <a:schemeClr val="bg1"/>
                </a:solidFill>
                <a:latin typeface="Cambria" panose="02040503050406030204" pitchFamily="18" charset="0"/>
              </a:rPr>
              <a:t>Promoting Employer-Employee relations and maintaining industrial peace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5725" y="2514600"/>
            <a:ext cx="8458200" cy="674688"/>
          </a:xfrm>
          <a:prstGeom prst="rect">
            <a:avLst/>
          </a:prstGeom>
          <a:solidFill>
            <a:srgbClr val="7030A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80000"/>
              </a:spcAft>
            </a:pPr>
            <a:r>
              <a:rPr lang="en-GB" altLang="en-US" sz="2400">
                <a:solidFill>
                  <a:schemeClr val="bg1"/>
                </a:solidFill>
                <a:latin typeface="Cambria" panose="02040503050406030204" pitchFamily="18" charset="0"/>
              </a:rPr>
              <a:t>Contributing national development</a:t>
            </a:r>
          </a:p>
        </p:txBody>
      </p:sp>
      <p:sp>
        <p:nvSpPr>
          <p:cNvPr id="8" name="Freeform 21"/>
          <p:cNvSpPr>
            <a:spLocks/>
          </p:cNvSpPr>
          <p:nvPr/>
        </p:nvSpPr>
        <p:spPr bwMode="auto">
          <a:xfrm rot="1852431">
            <a:off x="95250" y="118586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22"/>
          <p:cNvSpPr>
            <a:spLocks/>
          </p:cNvSpPr>
          <p:nvPr/>
        </p:nvSpPr>
        <p:spPr bwMode="auto">
          <a:xfrm rot="1852431">
            <a:off x="95250" y="257651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85725" y="3429000"/>
            <a:ext cx="8458200" cy="674688"/>
          </a:xfrm>
          <a:prstGeom prst="rect">
            <a:avLst/>
          </a:prstGeom>
          <a:solidFill>
            <a:srgbClr val="7030A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80000"/>
              </a:spcAft>
            </a:pPr>
            <a:r>
              <a:rPr lang="en-GB" altLang="en-US" sz="2400">
                <a:solidFill>
                  <a:schemeClr val="bg1"/>
                </a:solidFill>
                <a:latin typeface="Cambria" panose="02040503050406030204" pitchFamily="18" charset="0"/>
              </a:rPr>
              <a:t>Preventing and settling industrial disputes</a:t>
            </a:r>
          </a:p>
        </p:txBody>
      </p:sp>
      <p:sp>
        <p:nvSpPr>
          <p:cNvPr id="12" name="Freeform 22"/>
          <p:cNvSpPr>
            <a:spLocks/>
          </p:cNvSpPr>
          <p:nvPr/>
        </p:nvSpPr>
        <p:spPr bwMode="auto">
          <a:xfrm rot="1852431">
            <a:off x="95250" y="349091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85725" y="4343400"/>
            <a:ext cx="8458200" cy="674688"/>
          </a:xfrm>
          <a:prstGeom prst="rect">
            <a:avLst/>
          </a:prstGeom>
          <a:solidFill>
            <a:srgbClr val="7030A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spcAft>
                <a:spcPct val="80000"/>
              </a:spcAft>
            </a:pPr>
            <a:r>
              <a:rPr lang="en-GB" altLang="en-US" sz="2400">
                <a:solidFill>
                  <a:schemeClr val="bg1"/>
                </a:solidFill>
                <a:latin typeface="Cambria" panose="02040503050406030204" pitchFamily="18" charset="0"/>
              </a:rPr>
              <a:t>Regulating trade unions</a:t>
            </a:r>
          </a:p>
        </p:txBody>
      </p:sp>
      <p:sp>
        <p:nvSpPr>
          <p:cNvPr id="14" name="Freeform 22"/>
          <p:cNvSpPr>
            <a:spLocks/>
          </p:cNvSpPr>
          <p:nvPr/>
        </p:nvSpPr>
        <p:spPr bwMode="auto">
          <a:xfrm rot="1852431">
            <a:off x="95250" y="440531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85725" y="5257800"/>
            <a:ext cx="8458200" cy="1066800"/>
          </a:xfrm>
          <a:prstGeom prst="rect">
            <a:avLst/>
          </a:prstGeom>
          <a:solidFill>
            <a:srgbClr val="7030A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</a:pPr>
            <a:r>
              <a:rPr lang="en-GB" altLang="en-US" sz="2400">
                <a:solidFill>
                  <a:schemeClr val="bg1"/>
                </a:solidFill>
                <a:latin typeface="Cambria" panose="02040503050406030204" pitchFamily="18" charset="0"/>
              </a:rPr>
              <a:t>Protection and welfare of women, children and young persons </a:t>
            </a:r>
          </a:p>
        </p:txBody>
      </p:sp>
      <p:sp>
        <p:nvSpPr>
          <p:cNvPr id="16" name="Freeform 22"/>
          <p:cNvSpPr>
            <a:spLocks/>
          </p:cNvSpPr>
          <p:nvPr/>
        </p:nvSpPr>
        <p:spPr bwMode="auto">
          <a:xfrm rot="1852431">
            <a:off x="95250" y="531971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 w="9525">
            <a:noFill/>
            <a:miter lim="800000"/>
            <a:headEnd/>
            <a:tailEnd/>
          </a:ln>
        </p:spPr>
        <p:txBody>
          <a:bodyPr lIns="198000" anchor="ctr"/>
          <a:lstStyle/>
          <a:p>
            <a:pPr fontAlgn="auto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+mn-ea"/>
              </a:rPr>
              <a:t>Basic labour Law</a:t>
            </a:r>
          </a:p>
        </p:txBody>
      </p:sp>
    </p:spTree>
    <p:extLst>
      <p:ext uri="{BB962C8B-B14F-4D97-AF65-F5344CB8AC3E}">
        <p14:creationId xmlns:p14="http://schemas.microsoft.com/office/powerpoint/2010/main" val="139972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4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  <a:solidFill>
            <a:schemeClr val="accent6">
              <a:lumMod val="50000"/>
              <a:alpha val="49000"/>
            </a:schemeClr>
          </a:solidFill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3200" dirty="0" smtClean="0">
                <a:solidFill>
                  <a:schemeClr val="bg1"/>
                </a:solidFill>
                <a:latin typeface="Cambria" pitchFamily="18" charset="0"/>
                <a:cs typeface="+mj-cs"/>
              </a:rPr>
              <a:t>Shop and Office Employee’s Act (No. 19 of 1954)</a:t>
            </a:r>
            <a:endParaRPr lang="en-GB" sz="3200" dirty="0">
              <a:solidFill>
                <a:schemeClr val="bg1"/>
              </a:solidFill>
              <a:latin typeface="Cambria" pitchFamily="18" charset="0"/>
              <a:cs typeface="+mj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762000"/>
            <a:ext cx="9144000" cy="2057400"/>
          </a:xfrm>
          <a:prstGeom prst="rect">
            <a:avLst/>
          </a:prstGeom>
          <a:solidFill>
            <a:schemeClr val="accent2">
              <a:lumMod val="75000"/>
              <a:alpha val="88000"/>
            </a:schemeClr>
          </a:soli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pPr algn="just" fontAlgn="auto"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2400" dirty="0">
                <a:solidFill>
                  <a:schemeClr val="bg1"/>
                </a:solidFill>
                <a:latin typeface="Cambria" pitchFamily="18" charset="0"/>
                <a:ea typeface="+mn-ea"/>
              </a:rPr>
              <a:t>The regulations set out in these statues are the minimum conditions that employers should provide for their employees and the employers are free to grant better conditions at their discretion.  </a:t>
            </a:r>
            <a:endParaRPr lang="en-GB" sz="2400" i="1" dirty="0">
              <a:solidFill>
                <a:schemeClr val="bg1"/>
              </a:solidFill>
              <a:latin typeface="Cambria" pitchFamily="18" charset="0"/>
              <a:ea typeface="+mn-ea"/>
            </a:endParaRPr>
          </a:p>
        </p:txBody>
      </p:sp>
      <p:sp>
        <p:nvSpPr>
          <p:cNvPr id="6" name="Freeform 21"/>
          <p:cNvSpPr>
            <a:spLocks/>
          </p:cNvSpPr>
          <p:nvPr/>
        </p:nvSpPr>
        <p:spPr bwMode="auto">
          <a:xfrm rot="1852431">
            <a:off x="-33338" y="881063"/>
            <a:ext cx="615951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0" y="2895600"/>
            <a:ext cx="9144000" cy="3505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alpha val="82000"/>
                </a:schemeClr>
              </a:gs>
              <a:gs pos="50000">
                <a:schemeClr val="accent3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pPr algn="just" fontAlgn="auto"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2400" b="1" dirty="0">
                <a:solidFill>
                  <a:schemeClr val="bg1"/>
                </a:solidFill>
                <a:latin typeface="Cambria" pitchFamily="18" charset="0"/>
                <a:ea typeface="+mn-ea"/>
              </a:rPr>
              <a:t>Shop:</a:t>
            </a:r>
            <a:r>
              <a:rPr lang="en-GB" sz="2400" dirty="0">
                <a:solidFill>
                  <a:schemeClr val="bg1"/>
                </a:solidFill>
                <a:latin typeface="Cambria" pitchFamily="18" charset="0"/>
                <a:ea typeface="+mn-ea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Cambria" pitchFamily="18" charset="0"/>
                <a:ea typeface="+mn-ea"/>
              </a:rPr>
              <a:t>any premises in-which any </a:t>
            </a:r>
            <a:r>
              <a:rPr lang="en-GB" sz="20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+mn-ea"/>
              </a:rPr>
              <a:t>retail or wholesale business </a:t>
            </a:r>
            <a:r>
              <a:rPr lang="en-GB" sz="2000" dirty="0">
                <a:solidFill>
                  <a:schemeClr val="bg1"/>
                </a:solidFill>
                <a:latin typeface="Cambria" pitchFamily="18" charset="0"/>
                <a:ea typeface="+mn-ea"/>
              </a:rPr>
              <a:t>is carried on including residential hotels, restaurants, hairdressing saloons, photo studios and laundries.</a:t>
            </a:r>
          </a:p>
          <a:p>
            <a:pPr algn="just" fontAlgn="auto"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2400" b="1" dirty="0">
                <a:solidFill>
                  <a:schemeClr val="bg1"/>
                </a:solidFill>
                <a:latin typeface="Cambria" pitchFamily="18" charset="0"/>
                <a:ea typeface="+mn-ea"/>
              </a:rPr>
              <a:t>Office:</a:t>
            </a:r>
            <a:r>
              <a:rPr lang="en-GB" sz="2400" dirty="0">
                <a:solidFill>
                  <a:schemeClr val="bg1"/>
                </a:solidFill>
                <a:latin typeface="Cambria" pitchFamily="18" charset="0"/>
                <a:ea typeface="+mn-ea"/>
              </a:rPr>
              <a:t> </a:t>
            </a:r>
            <a:r>
              <a:rPr lang="en-GB" sz="2000" dirty="0">
                <a:solidFill>
                  <a:schemeClr val="bg1"/>
                </a:solidFill>
                <a:latin typeface="Cambria" pitchFamily="18" charset="0"/>
                <a:ea typeface="+mn-ea"/>
              </a:rPr>
              <a:t>any office maintained for business, clerical department of a factory, hotel, cinema and an office maintained in any other place including trade unions </a:t>
            </a:r>
          </a:p>
        </p:txBody>
      </p:sp>
      <p:sp>
        <p:nvSpPr>
          <p:cNvPr id="8" name="Freeform 21"/>
          <p:cNvSpPr>
            <a:spLocks/>
          </p:cNvSpPr>
          <p:nvPr/>
        </p:nvSpPr>
        <p:spPr bwMode="auto">
          <a:xfrm rot="1852431">
            <a:off x="-33338" y="2938463"/>
            <a:ext cx="615951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 w="9525">
            <a:noFill/>
            <a:miter lim="800000"/>
            <a:headEnd/>
            <a:tailEnd/>
          </a:ln>
        </p:spPr>
        <p:txBody>
          <a:bodyPr lIns="198000" anchor="ctr"/>
          <a:lstStyle/>
          <a:p>
            <a:pPr fontAlgn="auto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+mn-ea"/>
              </a:rPr>
              <a:t>Basic labour Law</a:t>
            </a:r>
          </a:p>
        </p:txBody>
      </p:sp>
    </p:spTree>
    <p:extLst>
      <p:ext uri="{BB962C8B-B14F-4D97-AF65-F5344CB8AC3E}">
        <p14:creationId xmlns:p14="http://schemas.microsoft.com/office/powerpoint/2010/main" val="345821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  <a:solidFill>
            <a:schemeClr val="accent6">
              <a:lumMod val="50000"/>
              <a:alpha val="49000"/>
            </a:schemeClr>
          </a:solidFill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3200" dirty="0" smtClean="0">
                <a:solidFill>
                  <a:schemeClr val="bg1"/>
                </a:solidFill>
                <a:latin typeface="Cambria" pitchFamily="18" charset="0"/>
                <a:cs typeface="+mj-cs"/>
              </a:rPr>
              <a:t>Employees Provided Fund Act (No. 15 of 1958)</a:t>
            </a:r>
            <a:endParaRPr lang="en-GB" sz="3200" dirty="0">
              <a:solidFill>
                <a:schemeClr val="bg1"/>
              </a:solidFill>
              <a:latin typeface="Cambria" pitchFamily="18" charset="0"/>
              <a:cs typeface="+mj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28588" y="914400"/>
            <a:ext cx="9015412" cy="25146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>
                <a:latin typeface="Cambria" panose="02040503050406030204" pitchFamily="18" charset="0"/>
              </a:rPr>
              <a:t>An act to establish a provident fund for the benefit of certain classes of employees and provide for matters connected therewith or incidental thereto.  </a:t>
            </a:r>
            <a:endParaRPr lang="en-GB" altLang="en-US" sz="2800">
              <a:latin typeface="Cambria" panose="02040503050406030204" pitchFamily="18" charset="0"/>
            </a:endParaRPr>
          </a:p>
        </p:txBody>
      </p:sp>
      <p:sp>
        <p:nvSpPr>
          <p:cNvPr id="6" name="Freeform 21"/>
          <p:cNvSpPr>
            <a:spLocks/>
          </p:cNvSpPr>
          <p:nvPr/>
        </p:nvSpPr>
        <p:spPr bwMode="auto">
          <a:xfrm rot="1852431">
            <a:off x="95250" y="95726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8588" y="3505200"/>
            <a:ext cx="9015412" cy="16764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>
                <a:latin typeface="Cambria" panose="02040503050406030204" pitchFamily="18" charset="0"/>
              </a:rPr>
              <a:t>It ensures the retiring benefits to employed persons by means of contributory provident fund.</a:t>
            </a:r>
            <a:endParaRPr lang="en-GB" altLang="en-US" sz="2800">
              <a:latin typeface="Cambria" panose="02040503050406030204" pitchFamily="18" charset="0"/>
            </a:endParaRPr>
          </a:p>
        </p:txBody>
      </p:sp>
      <p:sp>
        <p:nvSpPr>
          <p:cNvPr id="8" name="Freeform 21"/>
          <p:cNvSpPr>
            <a:spLocks/>
          </p:cNvSpPr>
          <p:nvPr/>
        </p:nvSpPr>
        <p:spPr bwMode="auto">
          <a:xfrm rot="1852431">
            <a:off x="95250" y="354806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8588" y="5257800"/>
            <a:ext cx="9015412" cy="9144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GB" altLang="en-US" sz="2800">
                <a:latin typeface="Cambria" panose="02040503050406030204" pitchFamily="18" charset="0"/>
              </a:rPr>
              <a:t>Employee – 8% 			Employer -12%</a:t>
            </a:r>
          </a:p>
        </p:txBody>
      </p:sp>
      <p:sp>
        <p:nvSpPr>
          <p:cNvPr id="11" name="Freeform 21"/>
          <p:cNvSpPr>
            <a:spLocks/>
          </p:cNvSpPr>
          <p:nvPr/>
        </p:nvSpPr>
        <p:spPr bwMode="auto">
          <a:xfrm rot="1852431">
            <a:off x="95250" y="530066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 w="9525">
            <a:noFill/>
            <a:miter lim="800000"/>
            <a:headEnd/>
            <a:tailEnd/>
          </a:ln>
        </p:spPr>
        <p:txBody>
          <a:bodyPr lIns="198000" anchor="ctr"/>
          <a:lstStyle/>
          <a:p>
            <a:pPr fontAlgn="auto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+mn-ea"/>
              </a:rPr>
              <a:t>Basic labour Law</a:t>
            </a:r>
          </a:p>
        </p:txBody>
      </p:sp>
    </p:spTree>
    <p:extLst>
      <p:ext uri="{BB962C8B-B14F-4D97-AF65-F5344CB8AC3E}">
        <p14:creationId xmlns:p14="http://schemas.microsoft.com/office/powerpoint/2010/main" val="203619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9" descr="787323_85177886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0" y="0"/>
            <a:ext cx="4909625" cy="40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0"/>
          <p:cNvSpPr>
            <a:spLocks noChangeArrowheads="1"/>
          </p:cNvSpPr>
          <p:nvPr/>
        </p:nvSpPr>
        <p:spPr bwMode="auto">
          <a:xfrm>
            <a:off x="0" y="3149600"/>
            <a:ext cx="9144000" cy="185896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160621" y="2013317"/>
            <a:ext cx="3787775" cy="3789362"/>
            <a:chOff x="3109" y="1667"/>
            <a:chExt cx="2386" cy="2387"/>
          </a:xfrm>
          <a:blipFill>
            <a:blip r:embed="rId3"/>
            <a:stretch>
              <a:fillRect/>
            </a:stretch>
          </a:blipFill>
        </p:grpSpPr>
        <p:sp>
          <p:nvSpPr>
            <p:cNvPr id="6152" name="Oval 15"/>
            <p:cNvSpPr>
              <a:spLocks noChangeArrowheads="1"/>
            </p:cNvSpPr>
            <p:nvPr/>
          </p:nvSpPr>
          <p:spPr bwMode="auto">
            <a:xfrm>
              <a:off x="4206" y="2766"/>
              <a:ext cx="188" cy="189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3" name="Oval 16"/>
            <p:cNvSpPr>
              <a:spLocks noChangeArrowheads="1"/>
            </p:cNvSpPr>
            <p:nvPr/>
          </p:nvSpPr>
          <p:spPr bwMode="auto">
            <a:xfrm>
              <a:off x="4108" y="2666"/>
              <a:ext cx="389" cy="389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4" name="Oval 17"/>
            <p:cNvSpPr>
              <a:spLocks noChangeArrowheads="1"/>
            </p:cNvSpPr>
            <p:nvPr/>
          </p:nvSpPr>
          <p:spPr bwMode="auto">
            <a:xfrm>
              <a:off x="3973" y="2534"/>
              <a:ext cx="655" cy="652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5" name="Oval 18"/>
            <p:cNvSpPr>
              <a:spLocks noChangeArrowheads="1"/>
            </p:cNvSpPr>
            <p:nvPr/>
          </p:nvSpPr>
          <p:spPr bwMode="auto">
            <a:xfrm>
              <a:off x="3817" y="2374"/>
              <a:ext cx="969" cy="972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6" name="Oval 19"/>
            <p:cNvSpPr>
              <a:spLocks noChangeArrowheads="1"/>
            </p:cNvSpPr>
            <p:nvPr/>
          </p:nvSpPr>
          <p:spPr bwMode="auto">
            <a:xfrm>
              <a:off x="3590" y="2149"/>
              <a:ext cx="1423" cy="1423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7" name="Oval 20"/>
            <p:cNvSpPr>
              <a:spLocks noChangeArrowheads="1"/>
            </p:cNvSpPr>
            <p:nvPr/>
          </p:nvSpPr>
          <p:spPr bwMode="auto">
            <a:xfrm>
              <a:off x="3379" y="1938"/>
              <a:ext cx="1843" cy="1845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8" name="Oval 21"/>
            <p:cNvSpPr>
              <a:spLocks noChangeArrowheads="1"/>
            </p:cNvSpPr>
            <p:nvPr/>
          </p:nvSpPr>
          <p:spPr bwMode="auto">
            <a:xfrm>
              <a:off x="3109" y="1667"/>
              <a:ext cx="2386" cy="2387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15365" name="Rectangle 32"/>
          <p:cNvSpPr>
            <a:spLocks noChangeArrowheads="1"/>
          </p:cNvSpPr>
          <p:nvPr/>
        </p:nvSpPr>
        <p:spPr bwMode="auto">
          <a:xfrm>
            <a:off x="0" y="3146425"/>
            <a:ext cx="390525" cy="18589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635545" y="3284110"/>
            <a:ext cx="5641975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40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Training &amp; Development </a:t>
            </a:r>
            <a:endParaRPr lang="en-GB" sz="4000" b="1" dirty="0">
              <a:solidFill>
                <a:schemeClr val="accent1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  <a:solidFill>
            <a:schemeClr val="accent6">
              <a:lumMod val="50000"/>
              <a:alpha val="49000"/>
            </a:schemeClr>
          </a:solidFill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3200" dirty="0" smtClean="0">
                <a:solidFill>
                  <a:schemeClr val="bg1"/>
                </a:solidFill>
                <a:latin typeface="Cambria" pitchFamily="18" charset="0"/>
                <a:cs typeface="+mj-cs"/>
              </a:rPr>
              <a:t>Employees Trust Fund Act (No. 46 of 1980)</a:t>
            </a:r>
            <a:endParaRPr lang="en-GB" sz="3200" dirty="0">
              <a:solidFill>
                <a:schemeClr val="bg1"/>
              </a:solidFill>
              <a:latin typeface="Cambria" pitchFamily="18" charset="0"/>
              <a:cs typeface="+mj-cs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28588" y="1143000"/>
            <a:ext cx="9015412" cy="23622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>
                <a:solidFill>
                  <a:schemeClr val="bg1"/>
                </a:solidFill>
                <a:latin typeface="Cambria" panose="02040503050406030204" pitchFamily="18" charset="0"/>
              </a:rPr>
              <a:t>An act to provide for the establishment of a fund called the employees’ trust fund and to provide for matters connected therewith or incidental thereto.</a:t>
            </a:r>
          </a:p>
        </p:txBody>
      </p:sp>
      <p:sp>
        <p:nvSpPr>
          <p:cNvPr id="6" name="Freeform 21"/>
          <p:cNvSpPr>
            <a:spLocks/>
          </p:cNvSpPr>
          <p:nvPr/>
        </p:nvSpPr>
        <p:spPr bwMode="auto">
          <a:xfrm rot="1852431">
            <a:off x="95250" y="118586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28588" y="3733800"/>
            <a:ext cx="9015412" cy="762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>
                <a:solidFill>
                  <a:schemeClr val="bg1"/>
                </a:solidFill>
                <a:latin typeface="Cambria" panose="02040503050406030204" pitchFamily="18" charset="0"/>
              </a:rPr>
              <a:t>No contribution from the employee.</a:t>
            </a:r>
          </a:p>
        </p:txBody>
      </p:sp>
      <p:sp>
        <p:nvSpPr>
          <p:cNvPr id="8" name="Freeform 21"/>
          <p:cNvSpPr>
            <a:spLocks/>
          </p:cNvSpPr>
          <p:nvPr/>
        </p:nvSpPr>
        <p:spPr bwMode="auto">
          <a:xfrm rot="1852431">
            <a:off x="95250" y="377666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8588" y="4724400"/>
            <a:ext cx="9015412" cy="7620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200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n-US" altLang="en-US" sz="2800">
                <a:solidFill>
                  <a:schemeClr val="bg1"/>
                </a:solidFill>
                <a:latin typeface="Cambria" panose="02040503050406030204" pitchFamily="18" charset="0"/>
              </a:rPr>
              <a:t>The current rate is 3%</a:t>
            </a:r>
          </a:p>
        </p:txBody>
      </p:sp>
      <p:sp>
        <p:nvSpPr>
          <p:cNvPr id="11" name="Freeform 21"/>
          <p:cNvSpPr>
            <a:spLocks/>
          </p:cNvSpPr>
          <p:nvPr/>
        </p:nvSpPr>
        <p:spPr bwMode="auto">
          <a:xfrm rot="1852431">
            <a:off x="95250" y="476726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 w="9525">
            <a:noFill/>
            <a:miter lim="800000"/>
            <a:headEnd/>
            <a:tailEnd/>
          </a:ln>
        </p:spPr>
        <p:txBody>
          <a:bodyPr lIns="198000" anchor="ctr"/>
          <a:lstStyle/>
          <a:p>
            <a:pPr fontAlgn="auto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+mn-ea"/>
              </a:rPr>
              <a:t>Basic labour Law</a:t>
            </a:r>
          </a:p>
        </p:txBody>
      </p:sp>
    </p:spTree>
    <p:extLst>
      <p:ext uri="{BB962C8B-B14F-4D97-AF65-F5344CB8AC3E}">
        <p14:creationId xmlns:p14="http://schemas.microsoft.com/office/powerpoint/2010/main" val="130041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28588" y="1066800"/>
            <a:ext cx="9015412" cy="762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Cambria" pitchFamily="18" charset="0"/>
                <a:ea typeface="+mn-ea"/>
              </a:rPr>
              <a:t>Wages Board Ordinance (No. 27 of 1941)</a:t>
            </a:r>
            <a:r>
              <a:rPr lang="en-US" sz="2800" b="1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endParaRPr lang="en-GB" sz="2800" dirty="0">
              <a:solidFill>
                <a:schemeClr val="bg1"/>
              </a:solidFill>
              <a:latin typeface="Cambria" pitchFamily="18" charset="0"/>
              <a:ea typeface="+mn-ea"/>
            </a:endParaRPr>
          </a:p>
        </p:txBody>
      </p:sp>
      <p:sp>
        <p:nvSpPr>
          <p:cNvPr id="6" name="Freeform 21"/>
          <p:cNvSpPr>
            <a:spLocks/>
          </p:cNvSpPr>
          <p:nvPr/>
        </p:nvSpPr>
        <p:spPr bwMode="auto">
          <a:xfrm rot="1852431">
            <a:off x="95250" y="110966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685800"/>
          </a:xfrm>
          <a:solidFill>
            <a:schemeClr val="accent6">
              <a:lumMod val="50000"/>
              <a:alpha val="49000"/>
            </a:schemeClr>
          </a:solidFill>
        </p:spPr>
        <p:txBody>
          <a:bodyPr rtlCol="0">
            <a:normAutofit/>
          </a:bodyPr>
          <a:lstStyle/>
          <a:p>
            <a:pPr algn="l" eaLnBrk="1" fontAlgn="auto" hangingPunct="1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sz="3200" dirty="0" smtClean="0">
                <a:solidFill>
                  <a:schemeClr val="bg1"/>
                </a:solidFill>
                <a:latin typeface="Cambria" pitchFamily="18" charset="0"/>
                <a:cs typeface="+mj-cs"/>
              </a:rPr>
              <a:t>Some other related Acts;</a:t>
            </a:r>
            <a:endParaRPr lang="en-GB" sz="3200" dirty="0">
              <a:solidFill>
                <a:schemeClr val="bg1"/>
              </a:solidFill>
              <a:latin typeface="Cambria" pitchFamily="18" charset="0"/>
              <a:cs typeface="+mj-cs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128588" y="1981200"/>
            <a:ext cx="9015412" cy="762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>
                <a:solidFill>
                  <a:schemeClr val="bg1"/>
                </a:solidFill>
                <a:latin typeface="Cambria" pitchFamily="18" charset="0"/>
                <a:ea typeface="+mn-ea"/>
              </a:rPr>
              <a:t>Payment of Gratuity (No. 12 of 1983)</a:t>
            </a:r>
            <a:r>
              <a:rPr lang="en-US" sz="2800" b="1" dirty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endParaRPr lang="en-GB" sz="2800" dirty="0">
              <a:solidFill>
                <a:schemeClr val="bg1"/>
              </a:solidFill>
              <a:latin typeface="Cambria" pitchFamily="18" charset="0"/>
              <a:ea typeface="+mn-ea"/>
            </a:endParaRPr>
          </a:p>
        </p:txBody>
      </p:sp>
      <p:sp>
        <p:nvSpPr>
          <p:cNvPr id="9" name="Freeform 21"/>
          <p:cNvSpPr>
            <a:spLocks/>
          </p:cNvSpPr>
          <p:nvPr/>
        </p:nvSpPr>
        <p:spPr bwMode="auto">
          <a:xfrm rot="1852431">
            <a:off x="95250" y="202406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8588" y="2895600"/>
            <a:ext cx="9015412" cy="12954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Cambria" pitchFamily="18" charset="0"/>
                <a:ea typeface="+mn-ea"/>
              </a:rPr>
              <a:t>Budgetary Relief Allowances of workers Act </a:t>
            </a:r>
          </a:p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Cambria" pitchFamily="18" charset="0"/>
                <a:ea typeface="+mn-ea"/>
              </a:rPr>
              <a:t>(No. 36 of 2005</a:t>
            </a:r>
            <a:r>
              <a:rPr lang="en-GB" sz="2800" dirty="0">
                <a:solidFill>
                  <a:schemeClr val="bg1"/>
                </a:solidFill>
                <a:latin typeface="Cambria" pitchFamily="18" charset="0"/>
                <a:ea typeface="+mn-ea"/>
              </a:rPr>
              <a:t>)</a:t>
            </a:r>
            <a:r>
              <a:rPr lang="en-US" sz="2800" b="1" dirty="0">
                <a:solidFill>
                  <a:schemeClr val="bg1"/>
                </a:solidFill>
                <a:latin typeface="Cambria" pitchFamily="18" charset="0"/>
                <a:ea typeface="+mn-ea"/>
              </a:rPr>
              <a:t> </a:t>
            </a:r>
            <a:endParaRPr lang="en-GB" sz="2800" dirty="0">
              <a:solidFill>
                <a:schemeClr val="bg1"/>
              </a:solidFill>
              <a:latin typeface="Cambria" pitchFamily="18" charset="0"/>
              <a:ea typeface="+mn-ea"/>
            </a:endParaRPr>
          </a:p>
        </p:txBody>
      </p:sp>
      <p:sp>
        <p:nvSpPr>
          <p:cNvPr id="11" name="Freeform 21"/>
          <p:cNvSpPr>
            <a:spLocks/>
          </p:cNvSpPr>
          <p:nvPr/>
        </p:nvSpPr>
        <p:spPr bwMode="auto">
          <a:xfrm rot="1852431">
            <a:off x="95250" y="293846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128588" y="4343400"/>
            <a:ext cx="9015412" cy="7620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Cambria" pitchFamily="18" charset="0"/>
                <a:ea typeface="+mn-ea"/>
              </a:rPr>
              <a:t>Medical Wants (Amendment) Act</a:t>
            </a:r>
            <a:r>
              <a:rPr lang="en-GB" sz="2800" dirty="0">
                <a:solidFill>
                  <a:schemeClr val="bg1"/>
                </a:solidFill>
                <a:latin typeface="Cambria" pitchFamily="18" charset="0"/>
                <a:ea typeface="+mn-ea"/>
              </a:rPr>
              <a:t> (</a:t>
            </a:r>
            <a:r>
              <a:rPr lang="en-US" sz="2800" dirty="0">
                <a:solidFill>
                  <a:schemeClr val="bg1"/>
                </a:solidFill>
                <a:latin typeface="Cambria" pitchFamily="18" charset="0"/>
                <a:ea typeface="+mn-ea"/>
              </a:rPr>
              <a:t>No. 53 of 1993 </a:t>
            </a:r>
            <a:r>
              <a:rPr lang="en-GB" sz="2800" dirty="0">
                <a:solidFill>
                  <a:schemeClr val="bg1"/>
                </a:solidFill>
                <a:latin typeface="Cambria" pitchFamily="18" charset="0"/>
                <a:ea typeface="+mn-ea"/>
              </a:rPr>
              <a:t>)</a:t>
            </a:r>
            <a:r>
              <a:rPr lang="en-US" sz="2800" b="1" dirty="0">
                <a:solidFill>
                  <a:schemeClr val="bg1"/>
                </a:solidFill>
                <a:latin typeface="Cambria" pitchFamily="18" charset="0"/>
                <a:ea typeface="+mn-ea"/>
              </a:rPr>
              <a:t> </a:t>
            </a:r>
            <a:endParaRPr lang="en-GB" sz="2800" dirty="0">
              <a:solidFill>
                <a:schemeClr val="bg1"/>
              </a:solidFill>
              <a:latin typeface="Cambria" pitchFamily="18" charset="0"/>
              <a:ea typeface="+mn-ea"/>
            </a:endParaRPr>
          </a:p>
        </p:txBody>
      </p:sp>
      <p:sp>
        <p:nvSpPr>
          <p:cNvPr id="13" name="Freeform 21"/>
          <p:cNvSpPr>
            <a:spLocks/>
          </p:cNvSpPr>
          <p:nvPr/>
        </p:nvSpPr>
        <p:spPr bwMode="auto">
          <a:xfrm rot="1852431">
            <a:off x="95250" y="438626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128588" y="5257800"/>
            <a:ext cx="9015412" cy="83820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Cambria" pitchFamily="18" charset="0"/>
                <a:ea typeface="+mn-ea"/>
              </a:rPr>
              <a:t>Trade Union Ordinance, Chapter 174 (No. 14 of 1935) </a:t>
            </a:r>
          </a:p>
        </p:txBody>
      </p:sp>
      <p:sp>
        <p:nvSpPr>
          <p:cNvPr id="15" name="Freeform 21"/>
          <p:cNvSpPr>
            <a:spLocks/>
          </p:cNvSpPr>
          <p:nvPr/>
        </p:nvSpPr>
        <p:spPr bwMode="auto">
          <a:xfrm rot="1852431">
            <a:off x="95250" y="530066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 w="9525">
            <a:noFill/>
            <a:miter lim="800000"/>
            <a:headEnd/>
            <a:tailEnd/>
          </a:ln>
        </p:spPr>
        <p:txBody>
          <a:bodyPr lIns="198000" anchor="ctr"/>
          <a:lstStyle/>
          <a:p>
            <a:pPr fontAlgn="auto">
              <a:spcBef>
                <a:spcPct val="20000"/>
              </a:spcBef>
              <a:spcAft>
                <a:spcPct val="80000"/>
              </a:spcAft>
              <a:defRPr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Cambria" pitchFamily="18" charset="0"/>
                <a:ea typeface="+mn-ea"/>
              </a:rPr>
              <a:t>Basic labour Law</a:t>
            </a:r>
          </a:p>
        </p:txBody>
      </p:sp>
    </p:spTree>
    <p:extLst>
      <p:ext uri="{BB962C8B-B14F-4D97-AF65-F5344CB8AC3E}">
        <p14:creationId xmlns:p14="http://schemas.microsoft.com/office/powerpoint/2010/main" val="20502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ChangeArrowheads="1"/>
          </p:cNvSpPr>
          <p:nvPr/>
        </p:nvSpPr>
        <p:spPr bwMode="black">
          <a:xfrm>
            <a:off x="6429375" y="5373688"/>
            <a:ext cx="2714625" cy="129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130000"/>
              </a:lnSpc>
            </a:pPr>
            <a:r>
              <a:rPr lang="zh-CN" altLang="en-US"/>
              <a:t>站长站素材 </a:t>
            </a:r>
            <a:r>
              <a:rPr lang="en-US" altLang="zh-CN"/>
              <a:t>SC.chinaz.COM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black">
          <a:xfrm>
            <a:off x="1928813" y="1071563"/>
            <a:ext cx="48577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800">
                <a:solidFill>
                  <a:schemeClr val="bg1"/>
                </a:solidFill>
                <a:latin typeface="Cambria" pitchFamily="18" charset="0"/>
              </a:rPr>
              <a:t>Thank you</a:t>
            </a:r>
            <a:endParaRPr lang="zh-CN" altLang="en-US" sz="4800">
              <a:solidFill>
                <a:schemeClr val="bg1"/>
              </a:solidFill>
              <a:latin typeface="Cambria" pitchFamily="18" charset="0"/>
              <a:ea typeface="黑体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6695"/>
            <a:ext cx="7406640" cy="840105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rgbClr val="000000"/>
                </a:solidFill>
                <a:latin typeface="Cambria" pitchFamily="18" charset="0"/>
              </a:rPr>
              <a:t>Training and Development </a:t>
            </a:r>
            <a:endParaRPr lang="en-US" sz="3600" b="1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57274"/>
            <a:ext cx="8610600" cy="5667375"/>
          </a:xfrm>
        </p:spPr>
        <p:txBody>
          <a:bodyPr>
            <a:normAutofit/>
          </a:bodyPr>
          <a:lstStyle/>
          <a:p>
            <a:pPr marL="457200" indent="-422275"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</a:pP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formal process of changing employee behavior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and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motivation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 in the way that will enhance employee job performance and then organizational overall performance.</a:t>
            </a:r>
          </a:p>
          <a:p>
            <a:pPr marL="457200" indent="-422275"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</a:pP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The HRM function that formally and systematically provides new learning to increase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employees’ capabilities 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so as to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increase their current job performances and future job performance 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as well. </a:t>
            </a:r>
            <a:endParaRPr lang="en-GB" dirty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22275"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Help to achieve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employee goals 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and </a:t>
            </a:r>
            <a:r>
              <a:rPr lang="en-US" dirty="0">
                <a:solidFill>
                  <a:srgbClr val="FF0000"/>
                </a:solidFill>
                <a:latin typeface="Cambria" pitchFamily="18" charset="0"/>
              </a:rPr>
              <a:t>organizational goals</a:t>
            </a: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.</a:t>
            </a:r>
            <a:endParaRPr lang="en-GB" dirty="0">
              <a:solidFill>
                <a:schemeClr val="tx1"/>
              </a:solidFill>
              <a:latin typeface="Cambria" pitchFamily="18" charset="0"/>
            </a:endParaRPr>
          </a:p>
          <a:p>
            <a:pPr marL="457200" indent="-422275"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</a:pP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T&amp;D is an attempt to increase job performance of the employee at present or future compared with the past by increasing the needed job-related capabilities.</a:t>
            </a:r>
          </a:p>
          <a:p>
            <a:pPr marL="457200" indent="-422275"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</a:pPr>
            <a:r>
              <a:rPr lang="en-US" dirty="0">
                <a:solidFill>
                  <a:schemeClr val="tx1"/>
                </a:solidFill>
                <a:latin typeface="Cambria" pitchFamily="18" charset="0"/>
              </a:rPr>
              <a:t>Will increase employees’ job-related abilities. </a:t>
            </a:r>
            <a:endParaRPr lang="en-GB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332663" y="6581775"/>
            <a:ext cx="1825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anupama.d@my.sliit.lk </a:t>
            </a:r>
          </a:p>
        </p:txBody>
      </p:sp>
    </p:spTree>
    <p:extLst>
      <p:ext uri="{BB962C8B-B14F-4D97-AF65-F5344CB8AC3E}">
        <p14:creationId xmlns:p14="http://schemas.microsoft.com/office/powerpoint/2010/main" val="265231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0" y="1520825"/>
            <a:ext cx="9132888" cy="4141788"/>
            <a:chOff x="0" y="1226"/>
            <a:chExt cx="5753" cy="1587"/>
          </a:xfrm>
        </p:grpSpPr>
        <p:sp>
          <p:nvSpPr>
            <p:cNvPr id="6153" name="Rectangle 7"/>
            <p:cNvSpPr>
              <a:spLocks noChangeArrowheads="1"/>
            </p:cNvSpPr>
            <p:nvPr/>
          </p:nvSpPr>
          <p:spPr bwMode="auto">
            <a:xfrm>
              <a:off x="1023" y="1226"/>
              <a:ext cx="4730" cy="1587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27843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Rectangle 13"/>
            <p:cNvSpPr>
              <a:spLocks noChangeArrowheads="1"/>
            </p:cNvSpPr>
            <p:nvPr/>
          </p:nvSpPr>
          <p:spPr bwMode="auto">
            <a:xfrm>
              <a:off x="0" y="1226"/>
              <a:ext cx="1029" cy="15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441325" y="304800"/>
            <a:ext cx="8013700" cy="490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r>
              <a:rPr lang="en-GB" sz="3600" dirty="0">
                <a:solidFill>
                  <a:srgbClr val="000000"/>
                </a:solidFill>
                <a:latin typeface="Cambria" pitchFamily="18" charset="0"/>
              </a:rPr>
              <a:t>T&amp;D helps to; </a:t>
            </a:r>
          </a:p>
          <a:p>
            <a:r>
              <a:rPr lang="en-GB" sz="2800" dirty="0">
                <a:solidFill>
                  <a:srgbClr val="000000"/>
                </a:solidFill>
                <a:latin typeface="Cambria" pitchFamily="18" charset="0"/>
              </a:rPr>
              <a:t>		</a:t>
            </a:r>
          </a:p>
          <a:p>
            <a:endParaRPr lang="en-GB" sz="2800" dirty="0">
              <a:solidFill>
                <a:srgbClr val="000000"/>
              </a:solidFill>
              <a:latin typeface="Cambria" pitchFamily="18" charset="0"/>
            </a:endParaRPr>
          </a:p>
          <a:p>
            <a:endParaRPr lang="en-GB" sz="2800" dirty="0">
              <a:solidFill>
                <a:srgbClr val="000000"/>
              </a:solidFill>
              <a:latin typeface="Cambria" pitchFamily="18" charset="0"/>
            </a:endParaRPr>
          </a:p>
          <a:p>
            <a:r>
              <a:rPr lang="en-GB" sz="2800" dirty="0">
                <a:solidFill>
                  <a:srgbClr val="000000"/>
                </a:solidFill>
                <a:latin typeface="Cambria" pitchFamily="18" charset="0"/>
              </a:rPr>
              <a:t>   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>
            <a:off x="0" y="987425"/>
            <a:ext cx="9144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AutoShape 10" descr="Picture3"/>
          <p:cNvSpPr>
            <a:spLocks noChangeArrowheads="1"/>
          </p:cNvSpPr>
          <p:nvPr/>
        </p:nvSpPr>
        <p:spPr bwMode="auto">
          <a:xfrm>
            <a:off x="0" y="1520825"/>
            <a:ext cx="8991599" cy="4879975"/>
          </a:xfrm>
          <a:prstGeom prst="roundRect">
            <a:avLst>
              <a:gd name="adj" fmla="val 16667"/>
            </a:avLst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mbria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32663" y="6581775"/>
            <a:ext cx="1825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anupama.d@my.sliit.lk </a:t>
            </a:r>
          </a:p>
        </p:txBody>
      </p:sp>
    </p:spTree>
    <p:extLst>
      <p:ext uri="{BB962C8B-B14F-4D97-AF65-F5344CB8AC3E}">
        <p14:creationId xmlns:p14="http://schemas.microsoft.com/office/powerpoint/2010/main" val="297585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76200"/>
            <a:ext cx="8623300" cy="828675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  <a:latin typeface="Cambria" pitchFamily="18" charset="0"/>
              </a:rPr>
              <a:t>Why is T&amp;D Necessary?</a:t>
            </a:r>
            <a:endParaRPr lang="en-GB" sz="40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7" name="AutoShape 10" descr="Picture3"/>
          <p:cNvSpPr>
            <a:spLocks noChangeArrowheads="1"/>
          </p:cNvSpPr>
          <p:nvPr/>
        </p:nvSpPr>
        <p:spPr bwMode="auto">
          <a:xfrm>
            <a:off x="1474788" y="1066800"/>
            <a:ext cx="6164262" cy="1636713"/>
          </a:xfrm>
          <a:prstGeom prst="roundRect">
            <a:avLst>
              <a:gd name="adj" fmla="val 16667"/>
            </a:avLst>
          </a:prstGeom>
          <a:blipFill dpi="0" rotWithShape="1">
            <a:blip r:embed="rId2" cstate="print"/>
            <a:srcRect/>
            <a:stretch>
              <a:fillRect/>
            </a:stretch>
          </a:blipFill>
          <a:ln w="34925">
            <a:solidFill>
              <a:schemeClr val="accent4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Cambria" pitchFamily="18" charset="0"/>
            </a:endParaRP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176213" y="2869347"/>
            <a:ext cx="8967787" cy="1702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</a:pPr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Employee performance deficiency 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</a:rPr>
              <a:t>is the degree of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negative gap </a:t>
            </a:r>
            <a:r>
              <a:rPr lang="en-US" sz="2400" dirty="0">
                <a:solidFill>
                  <a:srgbClr val="000000"/>
                </a:solidFill>
                <a:latin typeface="Cambria" pitchFamily="18" charset="0"/>
              </a:rPr>
              <a:t>between the </a:t>
            </a:r>
            <a:r>
              <a:rPr lang="en-US" sz="2400" dirty="0">
                <a:solidFill>
                  <a:srgbClr val="FF0000"/>
                </a:solidFill>
                <a:latin typeface="Cambria" pitchFamily="18" charset="0"/>
              </a:rPr>
              <a:t>standard performance of the employee and actual performance </a:t>
            </a:r>
            <a:endParaRPr lang="en-GB" sz="2400" dirty="0">
              <a:solidFill>
                <a:srgbClr val="FF0000"/>
              </a:solidFill>
              <a:latin typeface="Cambria" pitchFamily="18" charset="0"/>
            </a:endParaRPr>
          </a:p>
        </p:txBody>
      </p:sp>
      <p:sp>
        <p:nvSpPr>
          <p:cNvPr id="29" name="Freeform 23"/>
          <p:cNvSpPr>
            <a:spLocks/>
          </p:cNvSpPr>
          <p:nvPr/>
        </p:nvSpPr>
        <p:spPr bwMode="auto">
          <a:xfrm rot="1852431">
            <a:off x="83249" y="2935882"/>
            <a:ext cx="615950" cy="586527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163513" y="4738688"/>
            <a:ext cx="8980487" cy="1585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ct val="80000"/>
              </a:spcAft>
            </a:pPr>
            <a:r>
              <a:rPr lang="en-US" sz="2400" dirty="0">
                <a:solidFill>
                  <a:srgbClr val="000000"/>
                </a:solidFill>
                <a:latin typeface="Cambria" pitchFamily="18" charset="0"/>
              </a:rPr>
              <a:t>Need for T&amp;D arises if performance deficiencies of the employees in the organization are due to lack of capabilities or abilities</a:t>
            </a:r>
            <a:endParaRPr lang="en-GB" sz="24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31" name="Freeform 23"/>
          <p:cNvSpPr>
            <a:spLocks/>
          </p:cNvSpPr>
          <p:nvPr/>
        </p:nvSpPr>
        <p:spPr bwMode="auto">
          <a:xfrm rot="1852431">
            <a:off x="92075" y="4814888"/>
            <a:ext cx="646113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332663" y="6581775"/>
            <a:ext cx="1825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anupama.d@my.sliit.lk </a:t>
            </a:r>
          </a:p>
        </p:txBody>
      </p:sp>
    </p:spTree>
    <p:extLst>
      <p:ext uri="{BB962C8B-B14F-4D97-AF65-F5344CB8AC3E}">
        <p14:creationId xmlns:p14="http://schemas.microsoft.com/office/powerpoint/2010/main" val="259449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623300" cy="8286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b="1" dirty="0">
                <a:solidFill>
                  <a:srgbClr val="000000"/>
                </a:solidFill>
                <a:latin typeface="Cambria" pitchFamily="18" charset="0"/>
              </a:rPr>
              <a:t>	Why is T&amp;D Necessary?</a:t>
            </a:r>
            <a:endParaRPr lang="en-GB" sz="36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19" name="AutoShape 10" descr="Picture3"/>
          <p:cNvSpPr>
            <a:spLocks noChangeArrowheads="1"/>
          </p:cNvSpPr>
          <p:nvPr/>
        </p:nvSpPr>
        <p:spPr bwMode="auto">
          <a:xfrm>
            <a:off x="400050" y="1860550"/>
            <a:ext cx="1671638" cy="7207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>
                <a:solidFill>
                  <a:srgbClr val="000000"/>
                </a:solidFill>
                <a:latin typeface="Cambria" pitchFamily="18" charset="0"/>
              </a:rPr>
              <a:t>Before </a:t>
            </a:r>
          </a:p>
        </p:txBody>
      </p:sp>
      <p:sp>
        <p:nvSpPr>
          <p:cNvPr id="20" name="Freeform 21"/>
          <p:cNvSpPr>
            <a:spLocks/>
          </p:cNvSpPr>
          <p:nvPr/>
        </p:nvSpPr>
        <p:spPr bwMode="auto">
          <a:xfrm>
            <a:off x="2235200" y="194786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10" descr="Picture3"/>
          <p:cNvSpPr>
            <a:spLocks noChangeArrowheads="1"/>
          </p:cNvSpPr>
          <p:nvPr/>
        </p:nvSpPr>
        <p:spPr bwMode="auto">
          <a:xfrm>
            <a:off x="3122613" y="1547813"/>
            <a:ext cx="5770562" cy="2271712"/>
          </a:xfrm>
          <a:prstGeom prst="roundRect">
            <a:avLst>
              <a:gd name="adj" fmla="val 16667"/>
            </a:avLst>
          </a:prstGeom>
          <a:blipFill>
            <a:blip r:embed="rId2" cstate="print"/>
            <a:stretch>
              <a:fillRect/>
            </a:stretch>
          </a:blipFill>
          <a:ln w="44450">
            <a:solidFill>
              <a:schemeClr val="accent4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GB" dirty="0">
              <a:latin typeface="Cambria" pitchFamily="18" charset="0"/>
            </a:endParaRPr>
          </a:p>
        </p:txBody>
      </p:sp>
      <p:sp>
        <p:nvSpPr>
          <p:cNvPr id="22" name="AutoShape 10" descr="Picture3"/>
          <p:cNvSpPr>
            <a:spLocks noChangeArrowheads="1"/>
          </p:cNvSpPr>
          <p:nvPr/>
        </p:nvSpPr>
        <p:spPr bwMode="auto">
          <a:xfrm>
            <a:off x="449263" y="4195763"/>
            <a:ext cx="1671637" cy="720725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400">
                <a:solidFill>
                  <a:srgbClr val="000000"/>
                </a:solidFill>
                <a:latin typeface="Cambria" pitchFamily="18" charset="0"/>
              </a:rPr>
              <a:t>After</a:t>
            </a:r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2343150" y="4252913"/>
            <a:ext cx="61595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10" descr="Picture3"/>
          <p:cNvSpPr>
            <a:spLocks noChangeArrowheads="1"/>
          </p:cNvSpPr>
          <p:nvPr/>
        </p:nvSpPr>
        <p:spPr bwMode="auto">
          <a:xfrm>
            <a:off x="3173413" y="4025900"/>
            <a:ext cx="5749925" cy="2257425"/>
          </a:xfrm>
          <a:prstGeom prst="roundRect">
            <a:avLst>
              <a:gd name="adj" fmla="val 16667"/>
            </a:avLst>
          </a:prstGeom>
          <a:blipFill>
            <a:blip r:embed="rId3" cstate="print"/>
            <a:stretch>
              <a:fillRect/>
            </a:stretch>
          </a:blipFill>
          <a:ln w="38100">
            <a:solidFill>
              <a:schemeClr val="accent4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  <a:defRPr/>
            </a:pPr>
            <a:endParaRPr lang="en-GB" dirty="0">
              <a:latin typeface="Cambria" pitchFamily="18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332663" y="6581775"/>
            <a:ext cx="1825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anupama.d@my.sliit.lk </a:t>
            </a:r>
          </a:p>
        </p:txBody>
      </p:sp>
    </p:spTree>
    <p:extLst>
      <p:ext uri="{BB962C8B-B14F-4D97-AF65-F5344CB8AC3E}">
        <p14:creationId xmlns:p14="http://schemas.microsoft.com/office/powerpoint/2010/main" val="184221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20" grpId="0" animBg="1"/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623300" cy="828675"/>
          </a:xfrm>
        </p:spPr>
        <p:txBody>
          <a:bodyPr/>
          <a:lstStyle/>
          <a:p>
            <a:r>
              <a:rPr lang="en-US" sz="4000" b="1" dirty="0">
                <a:solidFill>
                  <a:srgbClr val="000000"/>
                </a:solidFill>
                <a:latin typeface="Cambria" pitchFamily="18" charset="0"/>
              </a:rPr>
              <a:t>Methods of Training</a:t>
            </a:r>
            <a:endParaRPr lang="en-US" sz="4000" dirty="0">
              <a:solidFill>
                <a:srgbClr val="000000"/>
              </a:solidFill>
              <a:latin typeface="Cambria" pitchFamily="18" charset="0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155242" y="1564367"/>
            <a:ext cx="8999871" cy="676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r>
              <a:rPr lang="en-US" sz="3200" dirty="0">
                <a:solidFill>
                  <a:srgbClr val="000000"/>
                </a:solidFill>
                <a:latin typeface="Cambria" pitchFamily="18" charset="0"/>
              </a:rPr>
              <a:t>On-the-job Training</a:t>
            </a:r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238125" y="2359025"/>
            <a:ext cx="8905875" cy="9095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r>
              <a:rPr lang="en-US" sz="3200" dirty="0">
                <a:solidFill>
                  <a:srgbClr val="000000"/>
                </a:solidFill>
                <a:latin typeface="Cambria" pitchFamily="18" charset="0"/>
              </a:rPr>
              <a:t>Job rotation</a:t>
            </a:r>
          </a:p>
        </p:txBody>
      </p:sp>
      <p:sp>
        <p:nvSpPr>
          <p:cNvPr id="30" name="Rectangle 15"/>
          <p:cNvSpPr>
            <a:spLocks noChangeArrowheads="1"/>
          </p:cNvSpPr>
          <p:nvPr/>
        </p:nvSpPr>
        <p:spPr bwMode="auto">
          <a:xfrm>
            <a:off x="255588" y="3412783"/>
            <a:ext cx="8899525" cy="7064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r>
              <a:rPr lang="en-US" sz="3200" dirty="0">
                <a:solidFill>
                  <a:srgbClr val="000000"/>
                </a:solidFill>
                <a:latin typeface="Cambria" pitchFamily="18" charset="0"/>
              </a:rPr>
              <a:t>Case study method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38125" y="4250473"/>
            <a:ext cx="8905875" cy="6969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r>
              <a:rPr lang="en-US" sz="3200" dirty="0">
                <a:solidFill>
                  <a:srgbClr val="000000"/>
                </a:solidFill>
                <a:latin typeface="Cambria" pitchFamily="18" charset="0"/>
              </a:rPr>
              <a:t>Understudy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02239" y="5013835"/>
            <a:ext cx="8905875" cy="6969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720000" anchor="ctr"/>
          <a:lstStyle/>
          <a:p>
            <a:r>
              <a:rPr lang="en-US" sz="3200" dirty="0">
                <a:solidFill>
                  <a:srgbClr val="000000"/>
                </a:solidFill>
                <a:latin typeface="Cambria" pitchFamily="18" charset="0"/>
              </a:rPr>
              <a:t>Assignment</a:t>
            </a:r>
          </a:p>
        </p:txBody>
      </p:sp>
      <p:sp>
        <p:nvSpPr>
          <p:cNvPr id="16" name="Freeform 23"/>
          <p:cNvSpPr>
            <a:spLocks/>
          </p:cNvSpPr>
          <p:nvPr/>
        </p:nvSpPr>
        <p:spPr bwMode="auto">
          <a:xfrm rot="1852431">
            <a:off x="223280" y="1541121"/>
            <a:ext cx="512763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23"/>
          <p:cNvSpPr>
            <a:spLocks/>
          </p:cNvSpPr>
          <p:nvPr/>
        </p:nvSpPr>
        <p:spPr bwMode="auto">
          <a:xfrm rot="1852431">
            <a:off x="215390" y="2454275"/>
            <a:ext cx="512763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23"/>
          <p:cNvSpPr>
            <a:spLocks/>
          </p:cNvSpPr>
          <p:nvPr/>
        </p:nvSpPr>
        <p:spPr bwMode="auto">
          <a:xfrm rot="1852431">
            <a:off x="229367" y="3457231"/>
            <a:ext cx="625475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3"/>
          <p:cNvSpPr>
            <a:spLocks/>
          </p:cNvSpPr>
          <p:nvPr/>
        </p:nvSpPr>
        <p:spPr bwMode="auto">
          <a:xfrm rot="1852431">
            <a:off x="302146" y="4351940"/>
            <a:ext cx="544513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23"/>
          <p:cNvSpPr>
            <a:spLocks/>
          </p:cNvSpPr>
          <p:nvPr/>
        </p:nvSpPr>
        <p:spPr bwMode="auto">
          <a:xfrm rot="1852431">
            <a:off x="254137" y="5098288"/>
            <a:ext cx="558800" cy="539750"/>
          </a:xfrm>
          <a:custGeom>
            <a:avLst/>
            <a:gdLst>
              <a:gd name="T0" fmla="*/ 2147483647 w 719"/>
              <a:gd name="T1" fmla="*/ 2147483647 h 630"/>
              <a:gd name="T2" fmla="*/ 2147483647 w 719"/>
              <a:gd name="T3" fmla="*/ 2147483647 h 630"/>
              <a:gd name="T4" fmla="*/ 2147483647 w 719"/>
              <a:gd name="T5" fmla="*/ 2147483647 h 630"/>
              <a:gd name="T6" fmla="*/ 0 w 719"/>
              <a:gd name="T7" fmla="*/ 2147483647 h 630"/>
              <a:gd name="T8" fmla="*/ 0 w 719"/>
              <a:gd name="T9" fmla="*/ 2147483647 h 630"/>
              <a:gd name="T10" fmla="*/ 2147483647 w 719"/>
              <a:gd name="T11" fmla="*/ 2147483647 h 630"/>
              <a:gd name="T12" fmla="*/ 2147483647 w 719"/>
              <a:gd name="T13" fmla="*/ 0 h 630"/>
              <a:gd name="T14" fmla="*/ 2147483647 w 719"/>
              <a:gd name="T15" fmla="*/ 0 h 630"/>
              <a:gd name="T16" fmla="*/ 2147483647 w 719"/>
              <a:gd name="T17" fmla="*/ 2147483647 h 630"/>
              <a:gd name="T18" fmla="*/ 2147483647 w 719"/>
              <a:gd name="T19" fmla="*/ 2147483647 h 63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19"/>
              <a:gd name="T31" fmla="*/ 0 h 630"/>
              <a:gd name="T32" fmla="*/ 719 w 719"/>
              <a:gd name="T33" fmla="*/ 630 h 63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19" h="630">
                <a:moveTo>
                  <a:pt x="402" y="630"/>
                </a:moveTo>
                <a:lnTo>
                  <a:pt x="280" y="630"/>
                </a:lnTo>
                <a:lnTo>
                  <a:pt x="548" y="351"/>
                </a:lnTo>
                <a:lnTo>
                  <a:pt x="0" y="351"/>
                </a:lnTo>
                <a:lnTo>
                  <a:pt x="0" y="266"/>
                </a:lnTo>
                <a:lnTo>
                  <a:pt x="548" y="266"/>
                </a:lnTo>
                <a:lnTo>
                  <a:pt x="280" y="0"/>
                </a:lnTo>
                <a:lnTo>
                  <a:pt x="402" y="0"/>
                </a:lnTo>
                <a:lnTo>
                  <a:pt x="719" y="315"/>
                </a:lnTo>
                <a:lnTo>
                  <a:pt x="402" y="63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332663" y="6581775"/>
            <a:ext cx="18256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2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mbria" panose="02040503050406030204" pitchFamily="18" charset="0"/>
              </a:rPr>
              <a:t>anupama.d@my.sliit.lk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981200"/>
            <a:ext cx="3735941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1615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22" grpId="0" animBg="1"/>
      <p:bldP spid="23" grpId="0" animBg="1"/>
      <p:bldP spid="30" grpId="0" animBg="1"/>
      <p:bldP spid="14" grpId="0" animBg="1"/>
      <p:bldP spid="18" grpId="0" animBg="1"/>
      <p:bldP spid="16" grpId="0" animBg="1"/>
      <p:bldP spid="17" grpId="0" animBg="1"/>
      <p:bldP spid="26" grpId="0" animBg="1"/>
      <p:bldP spid="27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9" descr="787323_85177886"/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0" y="0"/>
            <a:ext cx="4909625" cy="4079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Rectangle 30"/>
          <p:cNvSpPr>
            <a:spLocks noChangeArrowheads="1"/>
          </p:cNvSpPr>
          <p:nvPr/>
        </p:nvSpPr>
        <p:spPr bwMode="auto">
          <a:xfrm>
            <a:off x="0" y="3149600"/>
            <a:ext cx="9144000" cy="1858963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5160621" y="2013317"/>
            <a:ext cx="3787775" cy="3789362"/>
            <a:chOff x="3109" y="1667"/>
            <a:chExt cx="2386" cy="2387"/>
          </a:xfrm>
          <a:blipFill>
            <a:blip r:embed="rId3"/>
            <a:stretch>
              <a:fillRect/>
            </a:stretch>
          </a:blipFill>
        </p:grpSpPr>
        <p:sp>
          <p:nvSpPr>
            <p:cNvPr id="6152" name="Oval 15"/>
            <p:cNvSpPr>
              <a:spLocks noChangeArrowheads="1"/>
            </p:cNvSpPr>
            <p:nvPr/>
          </p:nvSpPr>
          <p:spPr bwMode="auto">
            <a:xfrm>
              <a:off x="4206" y="2766"/>
              <a:ext cx="188" cy="189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3" name="Oval 16"/>
            <p:cNvSpPr>
              <a:spLocks noChangeArrowheads="1"/>
            </p:cNvSpPr>
            <p:nvPr/>
          </p:nvSpPr>
          <p:spPr bwMode="auto">
            <a:xfrm>
              <a:off x="4108" y="2666"/>
              <a:ext cx="389" cy="389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4" name="Oval 17"/>
            <p:cNvSpPr>
              <a:spLocks noChangeArrowheads="1"/>
            </p:cNvSpPr>
            <p:nvPr/>
          </p:nvSpPr>
          <p:spPr bwMode="auto">
            <a:xfrm>
              <a:off x="3973" y="2534"/>
              <a:ext cx="655" cy="652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5" name="Oval 18"/>
            <p:cNvSpPr>
              <a:spLocks noChangeArrowheads="1"/>
            </p:cNvSpPr>
            <p:nvPr/>
          </p:nvSpPr>
          <p:spPr bwMode="auto">
            <a:xfrm>
              <a:off x="3817" y="2374"/>
              <a:ext cx="969" cy="972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6" name="Oval 19"/>
            <p:cNvSpPr>
              <a:spLocks noChangeArrowheads="1"/>
            </p:cNvSpPr>
            <p:nvPr/>
          </p:nvSpPr>
          <p:spPr bwMode="auto">
            <a:xfrm>
              <a:off x="3590" y="2149"/>
              <a:ext cx="1423" cy="1423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7" name="Oval 20"/>
            <p:cNvSpPr>
              <a:spLocks noChangeArrowheads="1"/>
            </p:cNvSpPr>
            <p:nvPr/>
          </p:nvSpPr>
          <p:spPr bwMode="auto">
            <a:xfrm>
              <a:off x="3379" y="1938"/>
              <a:ext cx="1843" cy="1845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  <p:sp>
          <p:nvSpPr>
            <p:cNvPr id="6158" name="Oval 21"/>
            <p:cNvSpPr>
              <a:spLocks noChangeArrowheads="1"/>
            </p:cNvSpPr>
            <p:nvPr/>
          </p:nvSpPr>
          <p:spPr bwMode="auto">
            <a:xfrm>
              <a:off x="3109" y="1667"/>
              <a:ext cx="2386" cy="2387"/>
            </a:xfrm>
            <a:prstGeom prst="ellipse">
              <a:avLst/>
            </a:prstGeom>
            <a:grpFill/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cs typeface="Arial" charset="0"/>
              </a:endParaRPr>
            </a:p>
          </p:txBody>
        </p:sp>
      </p:grpSp>
      <p:sp>
        <p:nvSpPr>
          <p:cNvPr id="15365" name="Rectangle 32"/>
          <p:cNvSpPr>
            <a:spLocks noChangeArrowheads="1"/>
          </p:cNvSpPr>
          <p:nvPr/>
        </p:nvSpPr>
        <p:spPr bwMode="auto">
          <a:xfrm>
            <a:off x="0" y="3146425"/>
            <a:ext cx="390525" cy="1858963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spcAft>
                <a:spcPct val="80000"/>
              </a:spcAft>
              <a:buChar char="•"/>
              <a:defRPr sz="1600">
                <a:solidFill>
                  <a:srgbClr val="FF99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à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Arial" panose="020B0604020202020204" pitchFamily="34" charset="0"/>
              <a:buChar char="−"/>
              <a:defRPr sz="20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14369" name="Rectangle 33"/>
          <p:cNvSpPr>
            <a:spLocks noChangeArrowheads="1"/>
          </p:cNvSpPr>
          <p:nvPr/>
        </p:nvSpPr>
        <p:spPr bwMode="auto">
          <a:xfrm>
            <a:off x="546100" y="3350174"/>
            <a:ext cx="5641975" cy="12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eaLnBrk="1" hangingPunct="1">
              <a:lnSpc>
                <a:spcPct val="150000"/>
              </a:lnSpc>
              <a:defRPr/>
            </a:pPr>
            <a:r>
              <a:rPr lang="en-GB" sz="3600" b="1" dirty="0" smtClean="0">
                <a:solidFill>
                  <a:schemeClr val="accent1">
                    <a:lumMod val="50000"/>
                  </a:schemeClr>
                </a:solidFill>
                <a:latin typeface="Cambria" pitchFamily="18" charset="0"/>
                <a:cs typeface="Arial" charset="0"/>
              </a:rPr>
              <a:t>Reward Management</a:t>
            </a:r>
            <a:endParaRPr lang="en-GB" sz="5400" b="1" dirty="0">
              <a:solidFill>
                <a:schemeClr val="accent1">
                  <a:lumMod val="50000"/>
                </a:schemeClr>
              </a:solidFill>
              <a:latin typeface="Cambria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8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9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2198</TotalTime>
  <Words>1211</Words>
  <Application>Microsoft Office PowerPoint</Application>
  <PresentationFormat>On-screen Show (4:3)</PresentationFormat>
  <Paragraphs>185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黑体</vt:lpstr>
      <vt:lpstr>宋体</vt:lpstr>
      <vt:lpstr>Arial</vt:lpstr>
      <vt:lpstr>Calibri</vt:lpstr>
      <vt:lpstr>Cambria</vt:lpstr>
      <vt:lpstr>方正姚体</vt:lpstr>
      <vt:lpstr>华文新魏</vt:lpstr>
      <vt:lpstr>Tahoma</vt:lpstr>
      <vt:lpstr>Times New Roman</vt:lpstr>
      <vt:lpstr>Trebuchet MS</vt:lpstr>
      <vt:lpstr>Wingdings</vt:lpstr>
      <vt:lpstr>Wingdings 3</vt:lpstr>
      <vt:lpstr>Facet</vt:lpstr>
      <vt:lpstr>PowerPoint Presentation</vt:lpstr>
      <vt:lpstr>LEARNING OUTCOMES</vt:lpstr>
      <vt:lpstr>PowerPoint Presentation</vt:lpstr>
      <vt:lpstr>Training and Development </vt:lpstr>
      <vt:lpstr>PowerPoint Presentation</vt:lpstr>
      <vt:lpstr>Why is T&amp;D Necessary?</vt:lpstr>
      <vt:lpstr> Why is T&amp;D Necessary?</vt:lpstr>
      <vt:lpstr>Methods of Training</vt:lpstr>
      <vt:lpstr>PowerPoint Presentation</vt:lpstr>
      <vt:lpstr>PowerPoint Presentation</vt:lpstr>
      <vt:lpstr>Reward Management</vt:lpstr>
      <vt:lpstr>Compensation</vt:lpstr>
      <vt:lpstr>PowerPoint Presentation</vt:lpstr>
      <vt:lpstr>The Bases for Compensation</vt:lpstr>
      <vt:lpstr>Management of Incentives</vt:lpstr>
      <vt:lpstr>Management of Incentives</vt:lpstr>
      <vt:lpstr>FRINGE BENEFITS</vt:lpstr>
      <vt:lpstr>FEATURES OF FRINGE BENEFITS</vt:lpstr>
      <vt:lpstr>Types of Fringe Benefits</vt:lpstr>
      <vt:lpstr>PowerPoint Presentation</vt:lpstr>
      <vt:lpstr>Grievance Handling</vt:lpstr>
      <vt:lpstr>Causes for Grievances </vt:lpstr>
      <vt:lpstr>Methods of Handling Grievances</vt:lpstr>
      <vt:lpstr>Principles for efficient and effective grievance handling</vt:lpstr>
      <vt:lpstr>PowerPoint Presentation</vt:lpstr>
      <vt:lpstr>Labour Law</vt:lpstr>
      <vt:lpstr>Key Objectives of Labour Law</vt:lpstr>
      <vt:lpstr>Shop and Office Employee’s Act (No. 19 of 1954)</vt:lpstr>
      <vt:lpstr>Employees Provided Fund Act (No. 15 of 1958)</vt:lpstr>
      <vt:lpstr>Employees Trust Fund Act (No. 46 of 1980)</vt:lpstr>
      <vt:lpstr>Some other related Acts;</vt:lpstr>
      <vt:lpstr>PowerPoint Presentation</vt:lpstr>
    </vt:vector>
  </TitlesOfParts>
  <Company>SLIIT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anupama.d</dc:creator>
  <cp:lastModifiedBy>Chalani Kuruppu</cp:lastModifiedBy>
  <cp:revision>150</cp:revision>
  <cp:lastPrinted>2019-08-02T12:38:45Z</cp:lastPrinted>
  <dcterms:created xsi:type="dcterms:W3CDTF">2014-06-18T08:22:16Z</dcterms:created>
  <dcterms:modified xsi:type="dcterms:W3CDTF">2020-09-16T06:13:51Z</dcterms:modified>
</cp:coreProperties>
</file>