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23"/>
  </p:notesMasterIdLst>
  <p:handoutMasterIdLst>
    <p:handoutMasterId r:id="rId24"/>
  </p:handoutMasterIdLst>
  <p:sldIdLst>
    <p:sldId id="256" r:id="rId2"/>
    <p:sldId id="309" r:id="rId3"/>
    <p:sldId id="266" r:id="rId4"/>
    <p:sldId id="272" r:id="rId5"/>
    <p:sldId id="269" r:id="rId6"/>
    <p:sldId id="306" r:id="rId7"/>
    <p:sldId id="275" r:id="rId8"/>
    <p:sldId id="276" r:id="rId9"/>
    <p:sldId id="311" r:id="rId10"/>
    <p:sldId id="312" r:id="rId11"/>
    <p:sldId id="314" r:id="rId12"/>
    <p:sldId id="315" r:id="rId13"/>
    <p:sldId id="318" r:id="rId14"/>
    <p:sldId id="326" r:id="rId15"/>
    <p:sldId id="319" r:id="rId16"/>
    <p:sldId id="321" r:id="rId17"/>
    <p:sldId id="322" r:id="rId18"/>
    <p:sldId id="320" r:id="rId19"/>
    <p:sldId id="323" r:id="rId20"/>
    <p:sldId id="324" r:id="rId21"/>
    <p:sldId id="325" r:id="rId22"/>
  </p:sldIdLst>
  <p:sldSz cx="12192000" cy="6858000"/>
  <p:notesSz cx="6735763" cy="98663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8815" autoAdjust="0"/>
  </p:normalViewPr>
  <p:slideViewPr>
    <p:cSldViewPr snapToGrid="0">
      <p:cViewPr varScale="1">
        <p:scale>
          <a:sx n="59" d="100"/>
          <a:sy n="59" d="100"/>
        </p:scale>
        <p:origin x="1140" y="4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5E43BAFE-21E6-45B1-BF17-9A87FD1102DF}" type="datetimeFigureOut">
              <a:rPr lang="en-US" smtClean="0"/>
              <a:t>9/13/2020</a:t>
            </a:fld>
            <a:endParaRPr lang="en-US"/>
          </a:p>
        </p:txBody>
      </p:sp>
      <p:sp>
        <p:nvSpPr>
          <p:cNvPr id="4" name="Footer Placeholder 3"/>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C860428B-8CFF-4A37-87CC-BA09FDB10949}" type="slidenum">
              <a:rPr lang="en-US" smtClean="0"/>
              <a:t>‹#›</a:t>
            </a:fld>
            <a:endParaRPr lang="en-US"/>
          </a:p>
        </p:txBody>
      </p:sp>
    </p:spTree>
    <p:extLst>
      <p:ext uri="{BB962C8B-B14F-4D97-AF65-F5344CB8AC3E}">
        <p14:creationId xmlns:p14="http://schemas.microsoft.com/office/powerpoint/2010/main" val="19635797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967CE5CC-BC3A-42BD-87C6-9415782C09A0}" type="datetimeFigureOut">
              <a:rPr lang="en-GB" smtClean="0"/>
              <a:t>13/09/2020</a:t>
            </a:fld>
            <a:endParaRPr lang="en-GB"/>
          </a:p>
        </p:txBody>
      </p:sp>
      <p:sp>
        <p:nvSpPr>
          <p:cNvPr id="4" name="Slide Image Placeholder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F1AA60D-4129-4E9C-8869-EDCB16AD4A87}" type="slidenum">
              <a:rPr lang="en-GB" smtClean="0"/>
              <a:t>‹#›</a:t>
            </a:fld>
            <a:endParaRPr lang="en-GB"/>
          </a:p>
        </p:txBody>
      </p:sp>
    </p:spTree>
    <p:extLst>
      <p:ext uri="{BB962C8B-B14F-4D97-AF65-F5344CB8AC3E}">
        <p14:creationId xmlns:p14="http://schemas.microsoft.com/office/powerpoint/2010/main" val="3884693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5"/>
        <p:cNvGrpSpPr/>
        <p:nvPr/>
      </p:nvGrpSpPr>
      <p:grpSpPr>
        <a:xfrm>
          <a:off x="0" y="0"/>
          <a:ext cx="0" cy="0"/>
          <a:chOff x="0" y="0"/>
          <a:chExt cx="0" cy="0"/>
        </a:xfrm>
      </p:grpSpPr>
      <p:sp>
        <p:nvSpPr>
          <p:cNvPr id="1426" name="Shape 1426"/>
          <p:cNvSpPr>
            <a:spLocks noGrp="1" noRot="1" noChangeAspect="1"/>
          </p:cNvSpPr>
          <p:nvPr>
            <p:ph type="sldImg" idx="2"/>
          </p:nvPr>
        </p:nvSpPr>
        <p:spPr>
          <a:xfrm>
            <a:off x="-288925" y="801688"/>
            <a:ext cx="7123113" cy="400843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7" name="Shape 1427"/>
          <p:cNvSpPr txBox="1">
            <a:spLocks noGrp="1"/>
          </p:cNvSpPr>
          <p:nvPr>
            <p:ph type="body" idx="1"/>
          </p:nvPr>
        </p:nvSpPr>
        <p:spPr>
          <a:xfrm>
            <a:off x="654400" y="5077040"/>
            <a:ext cx="5235184" cy="4809828"/>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612279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510135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241042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03C25FD-4090-4423-B829-20E737691EA9}" type="slidenum">
              <a:rPr lang="en-GB" altLang="en-US" sz="1200"/>
              <a:pPr/>
              <a:t>16</a:t>
            </a:fld>
            <a:endParaRPr lang="en-GB" altLang="en-US" sz="1200"/>
          </a:p>
        </p:txBody>
      </p:sp>
      <p:sp>
        <p:nvSpPr>
          <p:cNvPr id="30723" name="Rectangle 2"/>
          <p:cNvSpPr>
            <a:spLocks noGrp="1" noRot="1" noChangeAspect="1" noChangeArrowheads="1" noTextEdit="1"/>
          </p:cNvSpPr>
          <p:nvPr>
            <p:ph type="sldImg"/>
          </p:nvPr>
        </p:nvSpPr>
        <p:spPr>
          <a:xfrm>
            <a:off x="-141288" y="787400"/>
            <a:ext cx="7011988" cy="3944938"/>
          </a:xfrm>
          <a:ln/>
        </p:spPr>
      </p:sp>
      <p:sp>
        <p:nvSpPr>
          <p:cNvPr id="30724"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45372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D6C2BA3-9B6F-4DDE-94C3-A7E38996D0FA}" type="slidenum">
              <a:rPr lang="en-GB" altLang="en-US" sz="1200"/>
              <a:pPr/>
              <a:t>17</a:t>
            </a:fld>
            <a:endParaRPr lang="en-GB" altLang="en-US" sz="1200"/>
          </a:p>
        </p:txBody>
      </p:sp>
      <p:sp>
        <p:nvSpPr>
          <p:cNvPr id="32771" name="Rectangle 2"/>
          <p:cNvSpPr>
            <a:spLocks noGrp="1" noRot="1" noChangeAspect="1" noChangeArrowheads="1" noTextEdit="1"/>
          </p:cNvSpPr>
          <p:nvPr>
            <p:ph type="sldImg"/>
          </p:nvPr>
        </p:nvSpPr>
        <p:spPr>
          <a:xfrm>
            <a:off x="-141288" y="787400"/>
            <a:ext cx="7011988" cy="3944938"/>
          </a:xfrm>
          <a:ln/>
        </p:spPr>
      </p:sp>
      <p:sp>
        <p:nvSpPr>
          <p:cNvPr id="32772"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761727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96125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C3487AB-3882-4C90-B4FF-992EA388E951}" type="slidenum">
              <a:rPr lang="en-GB" altLang="en-US" sz="1200"/>
              <a:pPr/>
              <a:t>19</a:t>
            </a:fld>
            <a:endParaRPr lang="en-GB" altLang="en-US" sz="1200"/>
          </a:p>
        </p:txBody>
      </p:sp>
      <p:sp>
        <p:nvSpPr>
          <p:cNvPr id="36867" name="Rectangle 2"/>
          <p:cNvSpPr>
            <a:spLocks noGrp="1" noRot="1" noChangeAspect="1" noChangeArrowheads="1" noTextEdit="1"/>
          </p:cNvSpPr>
          <p:nvPr>
            <p:ph type="sldImg"/>
          </p:nvPr>
        </p:nvSpPr>
        <p:spPr>
          <a:xfrm>
            <a:off x="-141288" y="787400"/>
            <a:ext cx="7011988" cy="3944938"/>
          </a:xfrm>
          <a:ln/>
        </p:spPr>
      </p:sp>
      <p:sp>
        <p:nvSpPr>
          <p:cNvPr id="36868"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498050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5167FEC-488C-4011-BD27-4F6F6E1E3630}" type="slidenum">
              <a:rPr lang="en-GB" altLang="en-US" sz="1200"/>
              <a:pPr/>
              <a:t>20</a:t>
            </a:fld>
            <a:endParaRPr lang="en-GB" altLang="en-US" sz="1200"/>
          </a:p>
        </p:txBody>
      </p:sp>
      <p:sp>
        <p:nvSpPr>
          <p:cNvPr id="38915" name="Rectangle 2"/>
          <p:cNvSpPr>
            <a:spLocks noGrp="1" noRot="1" noChangeAspect="1" noChangeArrowheads="1" noTextEdit="1"/>
          </p:cNvSpPr>
          <p:nvPr>
            <p:ph type="sldImg"/>
          </p:nvPr>
        </p:nvSpPr>
        <p:spPr>
          <a:xfrm>
            <a:off x="-141288" y="787400"/>
            <a:ext cx="7011988" cy="3944938"/>
          </a:xfrm>
          <a:ln/>
        </p:spPr>
      </p:sp>
      <p:sp>
        <p:nvSpPr>
          <p:cNvPr id="38916"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778372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739775"/>
            <a:ext cx="6577013" cy="370046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3013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25409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AA60D-4129-4E9C-8869-EDCB16AD4A87}" type="slidenum">
              <a:rPr lang="en-GB" smtClean="0"/>
              <a:t>6</a:t>
            </a:fld>
            <a:endParaRPr lang="en-GB"/>
          </a:p>
        </p:txBody>
      </p:sp>
    </p:spTree>
    <p:extLst>
      <p:ext uri="{BB962C8B-B14F-4D97-AF65-F5344CB8AC3E}">
        <p14:creationId xmlns:p14="http://schemas.microsoft.com/office/powerpoint/2010/main" val="1957427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9546F4-D2B2-4862-BF2B-F0BAF8E5E317}" type="slidenum">
              <a:rPr lang="en-US" smtClean="0"/>
              <a:pPr/>
              <a:t>7</a:t>
            </a:fld>
            <a:endParaRPr lang="en-US"/>
          </a:p>
        </p:txBody>
      </p:sp>
    </p:spTree>
    <p:extLst>
      <p:ext uri="{BB962C8B-B14F-4D97-AF65-F5344CB8AC3E}">
        <p14:creationId xmlns:p14="http://schemas.microsoft.com/office/powerpoint/2010/main" val="1915336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8925" y="801688"/>
            <a:ext cx="7123113" cy="4008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54122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B987A24-8A26-4B89-8EFF-AC20CD196635}" type="slidenum">
              <a:rPr lang="en-US" altLang="en-US" sz="1200"/>
              <a:pPr/>
              <a:t>10</a:t>
            </a:fld>
            <a:endParaRPr lang="en-US" altLang="en-US" sz="1200"/>
          </a:p>
        </p:txBody>
      </p:sp>
      <p:sp>
        <p:nvSpPr>
          <p:cNvPr id="5123" name="Rectangle 2"/>
          <p:cNvSpPr>
            <a:spLocks noGrp="1" noRot="1" noChangeAspect="1" noChangeArrowheads="1" noTextEdit="1"/>
          </p:cNvSpPr>
          <p:nvPr>
            <p:ph type="sldImg"/>
          </p:nvPr>
        </p:nvSpPr>
        <p:spPr>
          <a:solidFill>
            <a:srgbClr val="FFFFFF"/>
          </a:solidFill>
          <a:ln/>
        </p:spPr>
      </p:sp>
      <p:sp>
        <p:nvSpPr>
          <p:cNvPr id="5124"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ltLang="en-US" smtClean="0"/>
          </a:p>
        </p:txBody>
      </p:sp>
    </p:spTree>
    <p:extLst>
      <p:ext uri="{BB962C8B-B14F-4D97-AF65-F5344CB8AC3E}">
        <p14:creationId xmlns:p14="http://schemas.microsoft.com/office/powerpoint/2010/main" val="3066800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140836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042628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dirty="0"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ubtitle">
    <p:spTree>
      <p:nvGrpSpPr>
        <p:cNvPr id="1" name="Shape 176"/>
        <p:cNvGrpSpPr/>
        <p:nvPr/>
      </p:nvGrpSpPr>
      <p:grpSpPr>
        <a:xfrm>
          <a:off x="0" y="0"/>
          <a:ext cx="0" cy="0"/>
          <a:chOff x="0" y="0"/>
          <a:chExt cx="0" cy="0"/>
        </a:xfrm>
      </p:grpSpPr>
      <p:sp>
        <p:nvSpPr>
          <p:cNvPr id="177" name="Shape 177"/>
          <p:cNvSpPr txBox="1">
            <a:spLocks noGrp="1"/>
          </p:cNvSpPr>
          <p:nvPr>
            <p:ph type="ctrTitle"/>
          </p:nvPr>
        </p:nvSpPr>
        <p:spPr>
          <a:xfrm>
            <a:off x="3657600" y="2314334"/>
            <a:ext cx="7518400" cy="1546399"/>
          </a:xfrm>
          <a:prstGeom prst="rect">
            <a:avLst/>
          </a:prstGeom>
        </p:spPr>
        <p:txBody>
          <a:bodyPr lIns="91425" tIns="91425" rIns="91425" bIns="91425" anchor="b" anchorCtr="0"/>
          <a:lstStyle>
            <a:lvl1pPr lvl="0" rtl="0">
              <a:spcBef>
                <a:spcPts val="0"/>
              </a:spcBef>
              <a:buSzPct val="100000"/>
              <a:defRPr sz="4800" b="1"/>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78" name="Shape 178"/>
          <p:cNvSpPr txBox="1">
            <a:spLocks noGrp="1"/>
          </p:cNvSpPr>
          <p:nvPr>
            <p:ph type="subTitle" idx="1"/>
          </p:nvPr>
        </p:nvSpPr>
        <p:spPr>
          <a:xfrm>
            <a:off x="3657601" y="3761339"/>
            <a:ext cx="7594799" cy="1046399"/>
          </a:xfrm>
          <a:prstGeom prst="rect">
            <a:avLst/>
          </a:prstGeom>
        </p:spPr>
        <p:txBody>
          <a:bodyPr lIns="91425" tIns="91425" rIns="91425" bIns="91425" anchor="t" anchorCtr="0"/>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Tree>
    <p:extLst>
      <p:ext uri="{BB962C8B-B14F-4D97-AF65-F5344CB8AC3E}">
        <p14:creationId xmlns:p14="http://schemas.microsoft.com/office/powerpoint/2010/main" val="326675897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2"/>
        <p:cNvGrpSpPr/>
        <p:nvPr/>
      </p:nvGrpSpPr>
      <p:grpSpPr>
        <a:xfrm>
          <a:off x="0" y="0"/>
          <a:ext cx="0" cy="0"/>
          <a:chOff x="0" y="0"/>
          <a:chExt cx="0" cy="0"/>
        </a:xfrm>
      </p:grpSpPr>
      <p:cxnSp>
        <p:nvCxnSpPr>
          <p:cNvPr id="23" name="Shape 23"/>
          <p:cNvCxnSpPr/>
          <p:nvPr/>
        </p:nvCxnSpPr>
        <p:spPr>
          <a:xfrm>
            <a:off x="0" y="1508967"/>
            <a:ext cx="1834400" cy="0"/>
          </a:xfrm>
          <a:prstGeom prst="straightConnector1">
            <a:avLst/>
          </a:prstGeom>
          <a:noFill/>
          <a:ln w="9525" cap="flat" cmpd="sng">
            <a:solidFill>
              <a:srgbClr val="CCCCCC"/>
            </a:solidFill>
            <a:prstDash val="solid"/>
            <a:round/>
            <a:headEnd type="none" w="lg" len="lg"/>
            <a:tailEnd type="none" w="lg" len="lg"/>
          </a:ln>
        </p:spPr>
      </p:cxnSp>
      <p:sp>
        <p:nvSpPr>
          <p:cNvPr id="24" name="Shape 24"/>
          <p:cNvSpPr/>
          <p:nvPr/>
        </p:nvSpPr>
        <p:spPr>
          <a:xfrm>
            <a:off x="1089967" y="1238355"/>
            <a:ext cx="541199" cy="541199"/>
          </a:xfrm>
          <a:prstGeom prst="ellipse">
            <a:avLst/>
          </a:prstGeom>
          <a:solidFill>
            <a:srgbClr val="FFCD00"/>
          </a:solidFill>
          <a:ln>
            <a:noFill/>
          </a:ln>
        </p:spPr>
        <p:txBody>
          <a:bodyPr lIns="121900" tIns="121900" rIns="121900" bIns="121900" anchor="ctr" anchorCtr="0">
            <a:noAutofit/>
          </a:bodyPr>
          <a:lstStyle/>
          <a:p>
            <a:pPr lvl="0" rtl="0">
              <a:spcBef>
                <a:spcPts val="0"/>
              </a:spcBef>
              <a:buNone/>
            </a:pPr>
            <a:endParaRPr sz="2400"/>
          </a:p>
        </p:txBody>
      </p:sp>
      <p:sp>
        <p:nvSpPr>
          <p:cNvPr id="25" name="Shape 25"/>
          <p:cNvSpPr txBox="1">
            <a:spLocks noGrp="1"/>
          </p:cNvSpPr>
          <p:nvPr>
            <p:ph type="title"/>
          </p:nvPr>
        </p:nvSpPr>
        <p:spPr>
          <a:xfrm>
            <a:off x="1841667" y="1230225"/>
            <a:ext cx="5171199" cy="580799"/>
          </a:xfrm>
          <a:prstGeom prst="rect">
            <a:avLst/>
          </a:prstGeom>
        </p:spPr>
        <p:txBody>
          <a:bodyPr lIns="91425" tIns="91425" rIns="91425" bIns="91425" anchor="ctr" anchorCtr="0"/>
          <a:lstStyle>
            <a:lvl1pPr rtl="0">
              <a:spcBef>
                <a:spcPts val="0"/>
              </a:spcBef>
              <a:buSzPct val="100000"/>
              <a:buFont typeface="Lora"/>
              <a:buNone/>
              <a:defRPr sz="3200" b="1">
                <a:latin typeface="Lora"/>
                <a:ea typeface="Lora"/>
                <a:cs typeface="Lora"/>
                <a:sym typeface="Lora"/>
              </a:defRPr>
            </a:lvl1pPr>
            <a:lvl2pPr rtl="0">
              <a:spcBef>
                <a:spcPts val="0"/>
              </a:spcBef>
              <a:buSzPct val="100000"/>
              <a:buFont typeface="Lora"/>
              <a:buNone/>
              <a:defRPr sz="2667" b="1">
                <a:highlight>
                  <a:srgbClr val="FFFFFF"/>
                </a:highlight>
                <a:latin typeface="Lora"/>
                <a:ea typeface="Lora"/>
                <a:cs typeface="Lora"/>
                <a:sym typeface="Lora"/>
              </a:defRPr>
            </a:lvl2pPr>
            <a:lvl3pPr rtl="0">
              <a:spcBef>
                <a:spcPts val="0"/>
              </a:spcBef>
              <a:buSzPct val="100000"/>
              <a:buFont typeface="Lora"/>
              <a:buNone/>
              <a:defRPr sz="2667" b="1">
                <a:highlight>
                  <a:srgbClr val="FFFFFF"/>
                </a:highlight>
                <a:latin typeface="Lora"/>
                <a:ea typeface="Lora"/>
                <a:cs typeface="Lora"/>
                <a:sym typeface="Lora"/>
              </a:defRPr>
            </a:lvl3pPr>
            <a:lvl4pPr rtl="0">
              <a:spcBef>
                <a:spcPts val="0"/>
              </a:spcBef>
              <a:buSzPct val="100000"/>
              <a:buFont typeface="Lora"/>
              <a:buNone/>
              <a:defRPr sz="2667" b="1">
                <a:highlight>
                  <a:srgbClr val="FFFFFF"/>
                </a:highlight>
                <a:latin typeface="Lora"/>
                <a:ea typeface="Lora"/>
                <a:cs typeface="Lora"/>
                <a:sym typeface="Lora"/>
              </a:defRPr>
            </a:lvl4pPr>
            <a:lvl5pPr rtl="0">
              <a:spcBef>
                <a:spcPts val="0"/>
              </a:spcBef>
              <a:buSzPct val="100000"/>
              <a:buFont typeface="Lora"/>
              <a:buNone/>
              <a:defRPr sz="2667" b="1">
                <a:highlight>
                  <a:srgbClr val="FFFFFF"/>
                </a:highlight>
                <a:latin typeface="Lora"/>
                <a:ea typeface="Lora"/>
                <a:cs typeface="Lora"/>
                <a:sym typeface="Lora"/>
              </a:defRPr>
            </a:lvl5pPr>
            <a:lvl6pPr rtl="0">
              <a:spcBef>
                <a:spcPts val="0"/>
              </a:spcBef>
              <a:buSzPct val="100000"/>
              <a:buFont typeface="Lora"/>
              <a:buNone/>
              <a:defRPr sz="2667" b="1">
                <a:highlight>
                  <a:srgbClr val="FFFFFF"/>
                </a:highlight>
                <a:latin typeface="Lora"/>
                <a:ea typeface="Lora"/>
                <a:cs typeface="Lora"/>
                <a:sym typeface="Lora"/>
              </a:defRPr>
            </a:lvl6pPr>
            <a:lvl7pPr rtl="0">
              <a:spcBef>
                <a:spcPts val="0"/>
              </a:spcBef>
              <a:buSzPct val="100000"/>
              <a:buFont typeface="Lora"/>
              <a:buNone/>
              <a:defRPr sz="2667" b="1">
                <a:highlight>
                  <a:srgbClr val="FFFFFF"/>
                </a:highlight>
                <a:latin typeface="Lora"/>
                <a:ea typeface="Lora"/>
                <a:cs typeface="Lora"/>
                <a:sym typeface="Lora"/>
              </a:defRPr>
            </a:lvl7pPr>
            <a:lvl8pPr rtl="0">
              <a:spcBef>
                <a:spcPts val="0"/>
              </a:spcBef>
              <a:buSzPct val="100000"/>
              <a:buFont typeface="Lora"/>
              <a:buNone/>
              <a:defRPr sz="2667" b="1">
                <a:highlight>
                  <a:srgbClr val="FFFFFF"/>
                </a:highlight>
                <a:latin typeface="Lora"/>
                <a:ea typeface="Lora"/>
                <a:cs typeface="Lora"/>
                <a:sym typeface="Lora"/>
              </a:defRPr>
            </a:lvl8pPr>
            <a:lvl9pPr rtl="0">
              <a:spcBef>
                <a:spcPts val="0"/>
              </a:spcBef>
              <a:buSzPct val="100000"/>
              <a:buFont typeface="Lora"/>
              <a:buNone/>
              <a:defRPr sz="2667" b="1">
                <a:highlight>
                  <a:srgbClr val="FFFFFF"/>
                </a:highlight>
                <a:latin typeface="Lora"/>
                <a:ea typeface="Lora"/>
                <a:cs typeface="Lora"/>
                <a:sym typeface="Lora"/>
              </a:defRPr>
            </a:lvl9pPr>
          </a:lstStyle>
          <a:p>
            <a:endParaRPr dirty="0"/>
          </a:p>
        </p:txBody>
      </p:sp>
      <p:sp>
        <p:nvSpPr>
          <p:cNvPr id="26" name="Shape 26"/>
          <p:cNvSpPr txBox="1">
            <a:spLocks noGrp="1"/>
          </p:cNvSpPr>
          <p:nvPr>
            <p:ph type="body" idx="1"/>
          </p:nvPr>
        </p:nvSpPr>
        <p:spPr>
          <a:xfrm>
            <a:off x="1841667" y="2155293"/>
            <a:ext cx="9079600" cy="4149600"/>
          </a:xfrm>
          <a:prstGeom prst="rect">
            <a:avLst/>
          </a:prstGeom>
        </p:spPr>
        <p:txBody>
          <a:bodyPr lIns="91425" tIns="91425" rIns="91425" bIns="91425" anchor="t" anchorCtr="0"/>
          <a:lstStyle>
            <a:lvl1pPr rtl="0">
              <a:spcBef>
                <a:spcPts val="800"/>
              </a:spcBef>
              <a:buClr>
                <a:srgbClr val="FFCD00"/>
              </a:buClr>
              <a:buSzPct val="100000"/>
              <a:buFont typeface="Quattrocento Sans"/>
              <a:buChar char="◉"/>
              <a:defRPr sz="2667">
                <a:latin typeface="Quattrocento Sans"/>
                <a:ea typeface="Quattrocento Sans"/>
                <a:cs typeface="Quattrocento Sans"/>
                <a:sym typeface="Quattrocento Sans"/>
              </a:defRPr>
            </a:lvl1pPr>
            <a:lvl2pPr rtl="0">
              <a:spcBef>
                <a:spcPts val="640"/>
              </a:spcBef>
              <a:buClr>
                <a:srgbClr val="FFCD00"/>
              </a:buClr>
              <a:buSzPct val="100000"/>
              <a:buFont typeface="Quattrocento Sans"/>
              <a:defRPr sz="2667">
                <a:latin typeface="Quattrocento Sans"/>
                <a:ea typeface="Quattrocento Sans"/>
                <a:cs typeface="Quattrocento Sans"/>
                <a:sym typeface="Quattrocento Sans"/>
              </a:defRPr>
            </a:lvl2pPr>
            <a:lvl3pPr rtl="0">
              <a:spcBef>
                <a:spcPts val="640"/>
              </a:spcBef>
              <a:buClr>
                <a:srgbClr val="FFCD00"/>
              </a:buClr>
              <a:buSzPct val="100000"/>
              <a:buFont typeface="Quattrocento Sans"/>
              <a:defRPr sz="2667">
                <a:latin typeface="Quattrocento Sans"/>
                <a:ea typeface="Quattrocento Sans"/>
                <a:cs typeface="Quattrocento Sans"/>
                <a:sym typeface="Quattrocento Sans"/>
              </a:defRPr>
            </a:lvl3pPr>
            <a:lvl4pPr rtl="0">
              <a:spcBef>
                <a:spcPts val="480"/>
              </a:spcBef>
              <a:buClr>
                <a:srgbClr val="FFCD00"/>
              </a:buClr>
              <a:buSzPct val="100000"/>
              <a:buFont typeface="Quattrocento Sans"/>
              <a:defRPr sz="2400">
                <a:latin typeface="Quattrocento Sans"/>
                <a:ea typeface="Quattrocento Sans"/>
                <a:cs typeface="Quattrocento Sans"/>
                <a:sym typeface="Quattrocento Sans"/>
              </a:defRPr>
            </a:lvl4pPr>
            <a:lvl5pPr rtl="0">
              <a:spcBef>
                <a:spcPts val="480"/>
              </a:spcBef>
              <a:buClr>
                <a:srgbClr val="FFCD00"/>
              </a:buClr>
              <a:buSzPct val="100000"/>
              <a:buFont typeface="Quattrocento Sans"/>
              <a:defRPr sz="2400">
                <a:latin typeface="Quattrocento Sans"/>
                <a:ea typeface="Quattrocento Sans"/>
                <a:cs typeface="Quattrocento Sans"/>
                <a:sym typeface="Quattrocento Sans"/>
              </a:defRPr>
            </a:lvl5pPr>
            <a:lvl6pPr rtl="0">
              <a:spcBef>
                <a:spcPts val="480"/>
              </a:spcBef>
              <a:buClr>
                <a:srgbClr val="FFCD00"/>
              </a:buClr>
              <a:buSzPct val="100000"/>
              <a:buFont typeface="Quattrocento Sans"/>
              <a:defRPr sz="2400">
                <a:latin typeface="Quattrocento Sans"/>
                <a:ea typeface="Quattrocento Sans"/>
                <a:cs typeface="Quattrocento Sans"/>
                <a:sym typeface="Quattrocento Sans"/>
              </a:defRPr>
            </a:lvl6pPr>
            <a:lvl7pPr rtl="0">
              <a:spcBef>
                <a:spcPts val="480"/>
              </a:spcBef>
              <a:buClr>
                <a:srgbClr val="FFCD00"/>
              </a:buClr>
              <a:buSzPct val="100000"/>
              <a:buFont typeface="Quattrocento Sans"/>
              <a:defRPr sz="2400">
                <a:latin typeface="Quattrocento Sans"/>
                <a:ea typeface="Quattrocento Sans"/>
                <a:cs typeface="Quattrocento Sans"/>
                <a:sym typeface="Quattrocento Sans"/>
              </a:defRPr>
            </a:lvl7pPr>
            <a:lvl8pPr rtl="0">
              <a:spcBef>
                <a:spcPts val="480"/>
              </a:spcBef>
              <a:buClr>
                <a:srgbClr val="FFCD00"/>
              </a:buClr>
              <a:buSzPct val="100000"/>
              <a:buFont typeface="Quattrocento Sans"/>
              <a:defRPr sz="2400">
                <a:latin typeface="Quattrocento Sans"/>
                <a:ea typeface="Quattrocento Sans"/>
                <a:cs typeface="Quattrocento Sans"/>
                <a:sym typeface="Quattrocento Sans"/>
              </a:defRPr>
            </a:lvl8pPr>
            <a:lvl9pPr rtl="0">
              <a:spcBef>
                <a:spcPts val="480"/>
              </a:spcBef>
              <a:buClr>
                <a:srgbClr val="FFCD00"/>
              </a:buClr>
              <a:buSzPct val="100000"/>
              <a:buFont typeface="Quattrocento Sans"/>
              <a:defRPr sz="2400">
                <a:latin typeface="Quattrocento Sans"/>
                <a:ea typeface="Quattrocento Sans"/>
                <a:cs typeface="Quattrocento Sans"/>
                <a:sym typeface="Quattrocento Sans"/>
              </a:defRPr>
            </a:lvl9pPr>
          </a:lstStyle>
          <a:p>
            <a:endParaRPr dirty="0"/>
          </a:p>
        </p:txBody>
      </p:sp>
      <p:cxnSp>
        <p:nvCxnSpPr>
          <p:cNvPr id="27" name="Shape 27"/>
          <p:cNvCxnSpPr/>
          <p:nvPr/>
        </p:nvCxnSpPr>
        <p:spPr>
          <a:xfrm>
            <a:off x="7020867" y="1508967"/>
            <a:ext cx="5171199" cy="0"/>
          </a:xfrm>
          <a:prstGeom prst="straightConnector1">
            <a:avLst/>
          </a:prstGeom>
          <a:noFill/>
          <a:ln w="9525" cap="flat" cmpd="sng">
            <a:solidFill>
              <a:srgbClr val="CCCCCC"/>
            </a:solidFill>
            <a:prstDash val="solid"/>
            <a:round/>
            <a:headEnd type="none" w="lg" len="lg"/>
            <a:tailEnd type="none" w="lg" len="lg"/>
          </a:ln>
        </p:spPr>
      </p:cxnSp>
    </p:spTree>
    <p:extLst>
      <p:ext uri="{BB962C8B-B14F-4D97-AF65-F5344CB8AC3E}">
        <p14:creationId xmlns:p14="http://schemas.microsoft.com/office/powerpoint/2010/main" val="408726738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00" y="304801"/>
            <a:ext cx="10972800" cy="13843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905000"/>
            <a:ext cx="538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05000"/>
            <a:ext cx="538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609600" y="6245225"/>
            <a:ext cx="2844800" cy="476251"/>
          </a:xfrm>
          <a:prstGeom prst="rect">
            <a:avLst/>
          </a:prstGeom>
          <a:ln/>
        </p:spPr>
        <p:txBody>
          <a:bodyPr/>
          <a:lstStyle>
            <a:lvl1pPr>
              <a:defRPr/>
            </a:lvl1pPr>
          </a:lstStyle>
          <a:p>
            <a:pPr>
              <a:defRPr/>
            </a:pPr>
            <a:endParaRPr lang="en-US" sz="1867" kern="0">
              <a:solidFill>
                <a:srgbClr val="000000"/>
              </a:solidFill>
              <a:cs typeface="Arial"/>
              <a:sym typeface="Arial"/>
            </a:endParaRPr>
          </a:p>
        </p:txBody>
      </p:sp>
      <p:sp>
        <p:nvSpPr>
          <p:cNvPr id="6" name="Footer Placeholder 5"/>
          <p:cNvSpPr>
            <a:spLocks noGrp="1" noChangeArrowheads="1"/>
          </p:cNvSpPr>
          <p:nvPr>
            <p:ph type="ftr" sz="quarter" idx="11"/>
          </p:nvPr>
        </p:nvSpPr>
        <p:spPr>
          <a:xfrm>
            <a:off x="4165600" y="6245225"/>
            <a:ext cx="3860800" cy="476251"/>
          </a:xfrm>
          <a:prstGeom prst="rect">
            <a:avLst/>
          </a:prstGeom>
          <a:ln/>
        </p:spPr>
        <p:txBody>
          <a:bodyPr/>
          <a:lstStyle>
            <a:lvl1pPr>
              <a:defRPr/>
            </a:lvl1pPr>
          </a:lstStyle>
          <a:p>
            <a:pPr>
              <a:defRPr/>
            </a:pPr>
            <a:endParaRPr lang="en-US" sz="1867" kern="0">
              <a:solidFill>
                <a:srgbClr val="000000"/>
              </a:solidFill>
              <a:cs typeface="Arial"/>
              <a:sym typeface="Arial"/>
            </a:endParaRPr>
          </a:p>
        </p:txBody>
      </p:sp>
    </p:spTree>
    <p:extLst>
      <p:ext uri="{BB962C8B-B14F-4D97-AF65-F5344CB8AC3E}">
        <p14:creationId xmlns:p14="http://schemas.microsoft.com/office/powerpoint/2010/main" val="3841593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lvl1pPr>
              <a:defRPr b="1">
                <a:latin typeface="Lora"/>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normAutofit/>
          </a:bodyPr>
          <a:lstStyle>
            <a:lvl1pPr>
              <a:defRPr sz="2800" b="0">
                <a:solidFill>
                  <a:schemeClr val="tx1"/>
                </a:solidFill>
                <a:latin typeface="Lora"/>
              </a:defRPr>
            </a:lvl1pPr>
            <a:lvl2pPr>
              <a:defRPr sz="2400">
                <a:solidFill>
                  <a:schemeClr val="tx1"/>
                </a:solidFill>
                <a:latin typeface="Lora"/>
              </a:defRPr>
            </a:lvl2pPr>
            <a:lvl3pPr>
              <a:defRPr sz="1800">
                <a:solidFill>
                  <a:schemeClr val="tx1"/>
                </a:solidFill>
                <a:latin typeface="Lora"/>
              </a:defRPr>
            </a:lvl3pPr>
            <a:lvl4pPr>
              <a:defRPr sz="1600">
                <a:solidFill>
                  <a:schemeClr val="tx1"/>
                </a:solidFill>
                <a:latin typeface="Lora"/>
              </a:defRPr>
            </a:lvl4pPr>
            <a:lvl5pPr>
              <a:defRPr sz="1600">
                <a:solidFill>
                  <a:schemeClr val="tx1"/>
                </a:solidFill>
                <a:latin typeface="Lor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00" y="304801"/>
            <a:ext cx="10972800" cy="13843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905000"/>
            <a:ext cx="538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905000"/>
            <a:ext cx="53848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4038600"/>
            <a:ext cx="53848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xfrm>
            <a:off x="609600" y="6245225"/>
            <a:ext cx="2844800" cy="476251"/>
          </a:xfrm>
          <a:prstGeom prst="rect">
            <a:avLst/>
          </a:prstGeom>
          <a:ln/>
        </p:spPr>
        <p:txBody>
          <a:bodyPr/>
          <a:lstStyle>
            <a:lvl1pPr>
              <a:defRPr/>
            </a:lvl1pPr>
          </a:lstStyle>
          <a:p>
            <a:pPr>
              <a:defRPr/>
            </a:pPr>
            <a:endParaRPr lang="en-US" sz="1867" kern="0">
              <a:solidFill>
                <a:srgbClr val="000000"/>
              </a:solidFill>
              <a:cs typeface="Arial"/>
              <a:sym typeface="Arial"/>
            </a:endParaRPr>
          </a:p>
        </p:txBody>
      </p:sp>
      <p:sp>
        <p:nvSpPr>
          <p:cNvPr id="7" name="Rectangle 5"/>
          <p:cNvSpPr>
            <a:spLocks noGrp="1" noChangeArrowheads="1"/>
          </p:cNvSpPr>
          <p:nvPr>
            <p:ph type="ftr" sz="quarter" idx="11"/>
          </p:nvPr>
        </p:nvSpPr>
        <p:spPr>
          <a:xfrm>
            <a:off x="4165600" y="6245225"/>
            <a:ext cx="3860800" cy="476251"/>
          </a:xfrm>
          <a:prstGeom prst="rect">
            <a:avLst/>
          </a:prstGeom>
          <a:ln/>
        </p:spPr>
        <p:txBody>
          <a:bodyPr/>
          <a:lstStyle>
            <a:lvl1pPr>
              <a:defRPr/>
            </a:lvl1pPr>
          </a:lstStyle>
          <a:p>
            <a:pPr>
              <a:defRPr/>
            </a:pPr>
            <a:endParaRPr lang="en-US" sz="1867" kern="0">
              <a:solidFill>
                <a:srgbClr val="000000"/>
              </a:solidFill>
              <a:cs typeface="Arial"/>
              <a:sym typeface="Arial"/>
            </a:endParaRPr>
          </a:p>
        </p:txBody>
      </p:sp>
    </p:spTree>
    <p:extLst>
      <p:ext uri="{BB962C8B-B14F-4D97-AF65-F5344CB8AC3E}">
        <p14:creationId xmlns:p14="http://schemas.microsoft.com/office/powerpoint/2010/main" val="813986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9/13/2020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 id="2147483689" r:id="rId17"/>
    <p:sldLayoutId id="2147483691" r:id="rId18"/>
    <p:sldLayoutId id="2147483693" r:id="rId19"/>
    <p:sldLayoutId id="2147483694" r:id="rId20"/>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7529" y="3172326"/>
            <a:ext cx="9570703" cy="2262781"/>
          </a:xfrm>
        </p:spPr>
        <p:txBody>
          <a:bodyPr>
            <a:normAutofit fontScale="90000"/>
          </a:bodyPr>
          <a:lstStyle/>
          <a:p>
            <a:r>
              <a:rPr lang="en-GB" sz="6700" b="1" dirty="0" smtClean="0"/>
              <a:t>Marketing &amp; Value Chain</a:t>
            </a:r>
            <a:r>
              <a:rPr lang="en-GB" b="1" dirty="0" smtClean="0"/>
              <a:t/>
            </a:r>
            <a:br>
              <a:rPr lang="en-GB" b="1" dirty="0" smtClean="0"/>
            </a:br>
            <a:endParaRPr lang="en-GB" b="1" dirty="0"/>
          </a:p>
        </p:txBody>
      </p:sp>
      <p:sp>
        <p:nvSpPr>
          <p:cNvPr id="4" name="Rectangle 3"/>
          <p:cNvSpPr/>
          <p:nvPr/>
        </p:nvSpPr>
        <p:spPr>
          <a:xfrm>
            <a:off x="1610644" y="1193836"/>
            <a:ext cx="8153399" cy="1217769"/>
          </a:xfrm>
          <a:prstGeom prst="rect">
            <a:avLst/>
          </a:prstGeom>
        </p:spPr>
        <p:txBody>
          <a:bodyPr wrap="square">
            <a:spAutoFit/>
          </a:bodyPr>
          <a:lstStyle/>
          <a:p>
            <a:pPr lvl="0" algn="ctr">
              <a:lnSpc>
                <a:spcPct val="90000"/>
              </a:lnSpc>
              <a:spcBef>
                <a:spcPts val="1000"/>
              </a:spcBef>
              <a:defRPr/>
            </a:pPr>
            <a:r>
              <a:rPr lang="en-US" sz="3600" b="1" dirty="0">
                <a:solidFill>
                  <a:srgbClr val="C00000"/>
                </a:solidFill>
                <a:latin typeface="Calibri" panose="020F0502020204030204"/>
              </a:rPr>
              <a:t>Business Management for IT</a:t>
            </a:r>
          </a:p>
          <a:p>
            <a:pPr lvl="0" algn="ctr">
              <a:lnSpc>
                <a:spcPct val="90000"/>
              </a:lnSpc>
              <a:spcBef>
                <a:spcPts val="1000"/>
              </a:spcBef>
              <a:defRPr/>
            </a:pPr>
            <a:r>
              <a:rPr lang="en-US" sz="3600" b="1" dirty="0">
                <a:solidFill>
                  <a:srgbClr val="C00000"/>
                </a:solidFill>
                <a:latin typeface="Calibri" panose="020F0502020204030204"/>
              </a:rPr>
              <a:t>(IT3090)</a:t>
            </a:r>
          </a:p>
        </p:txBody>
      </p:sp>
    </p:spTree>
    <p:extLst>
      <p:ext uri="{BB962C8B-B14F-4D97-AF65-F5344CB8AC3E}">
        <p14:creationId xmlns:p14="http://schemas.microsoft.com/office/powerpoint/2010/main" val="2943905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73268" y="0"/>
            <a:ext cx="8564563" cy="685800"/>
          </a:xfrm>
        </p:spPr>
        <p:txBody>
          <a:bodyPr/>
          <a:lstStyle/>
          <a:p>
            <a:pPr algn="ctr" eaLnBrk="1" hangingPunct="1"/>
            <a:r>
              <a:rPr lang="en-US" altLang="en-US" sz="3200" dirty="0">
                <a:solidFill>
                  <a:schemeClr val="tx1"/>
                </a:solidFill>
              </a:rPr>
              <a:t>The Marketing “Mix”</a:t>
            </a:r>
          </a:p>
        </p:txBody>
      </p:sp>
      <p:pic>
        <p:nvPicPr>
          <p:cNvPr id="4099" name="Picture 3" descr="ker56453_0210"/>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1149197" y="802105"/>
            <a:ext cx="9113811" cy="605589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485110324"/>
      </p:ext>
    </p:extLst>
  </p:cSld>
  <p:clrMapOvr>
    <a:masterClrMapping/>
  </p:clrMapOvr>
  <p:transition spd="med">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idx="4294967295"/>
          </p:nvPr>
        </p:nvSpPr>
        <p:spPr>
          <a:xfrm>
            <a:off x="3252537" y="2178552"/>
            <a:ext cx="7772400" cy="1470025"/>
          </a:xfrm>
        </p:spPr>
        <p:txBody>
          <a:bodyPr anchor="ctr">
            <a:normAutofit/>
          </a:bodyPr>
          <a:lstStyle/>
          <a:p>
            <a:pPr eaLnBrk="1" hangingPunct="1"/>
            <a:r>
              <a:rPr lang="en-US" altLang="en-US" sz="5400" b="1" dirty="0"/>
              <a:t>Value </a:t>
            </a:r>
            <a:r>
              <a:rPr lang="en-US" altLang="en-US" sz="5400" b="1" dirty="0" smtClean="0"/>
              <a:t>Chain</a:t>
            </a:r>
            <a:endParaRPr lang="en-US" altLang="en-US" sz="5400" dirty="0"/>
          </a:p>
        </p:txBody>
      </p:sp>
    </p:spTree>
    <p:extLst>
      <p:ext uri="{BB962C8B-B14F-4D97-AF65-F5344CB8AC3E}">
        <p14:creationId xmlns:p14="http://schemas.microsoft.com/office/powerpoint/2010/main" val="40130565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idx="4294967295"/>
          </p:nvPr>
        </p:nvSpPr>
        <p:spPr>
          <a:xfrm>
            <a:off x="1726651" y="399520"/>
            <a:ext cx="8911687" cy="1280890"/>
          </a:xfrm>
        </p:spPr>
        <p:txBody>
          <a:bodyPr anchor="ctr"/>
          <a:lstStyle/>
          <a:p>
            <a:pPr eaLnBrk="1" hangingPunct="1"/>
            <a:r>
              <a:rPr lang="en-US" altLang="en-US" dirty="0" smtClean="0"/>
              <a:t>Value Addition/Creation</a:t>
            </a:r>
          </a:p>
        </p:txBody>
      </p:sp>
      <p:sp>
        <p:nvSpPr>
          <p:cNvPr id="6147" name="Content Placeholder 2"/>
          <p:cNvSpPr>
            <a:spLocks noGrp="1"/>
          </p:cNvSpPr>
          <p:nvPr>
            <p:ph idx="4294967295"/>
          </p:nvPr>
        </p:nvSpPr>
        <p:spPr>
          <a:xfrm>
            <a:off x="1450223" y="2695075"/>
            <a:ext cx="8915400" cy="1187116"/>
          </a:xfrm>
        </p:spPr>
        <p:txBody>
          <a:bodyPr>
            <a:normAutofit/>
          </a:bodyPr>
          <a:lstStyle/>
          <a:p>
            <a:pPr eaLnBrk="1" hangingPunct="1">
              <a:lnSpc>
                <a:spcPct val="90000"/>
              </a:lnSpc>
            </a:pPr>
            <a:r>
              <a:rPr lang="en-US" altLang="en-US" sz="2400" dirty="0" smtClean="0"/>
              <a:t>Value </a:t>
            </a:r>
            <a:r>
              <a:rPr lang="en-US" altLang="en-US" sz="2400" dirty="0" smtClean="0"/>
              <a:t>is the capacity of a good, work or service to meet a particular </a:t>
            </a:r>
            <a:r>
              <a:rPr lang="en-US" altLang="en-US" sz="2400" dirty="0" smtClean="0"/>
              <a:t>want</a:t>
            </a:r>
            <a:endParaRPr lang="en-US" altLang="en-US" sz="2400" dirty="0" smtClean="0"/>
          </a:p>
        </p:txBody>
      </p:sp>
    </p:spTree>
    <p:extLst>
      <p:ext uri="{BB962C8B-B14F-4D97-AF65-F5344CB8AC3E}">
        <p14:creationId xmlns:p14="http://schemas.microsoft.com/office/powerpoint/2010/main" val="28719431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1887072" y="447646"/>
            <a:ext cx="8911687" cy="1280890"/>
          </a:xfrm>
        </p:spPr>
        <p:txBody>
          <a:bodyPr anchor="ctr">
            <a:normAutofit/>
          </a:bodyPr>
          <a:lstStyle/>
          <a:p>
            <a:pPr eaLnBrk="1" hangingPunct="1"/>
            <a:r>
              <a:rPr lang="en-US" altLang="en-US" sz="4000" b="1" dirty="0" smtClean="0"/>
              <a:t>Porter’s value chain</a:t>
            </a:r>
          </a:p>
        </p:txBody>
      </p:sp>
      <p:sp>
        <p:nvSpPr>
          <p:cNvPr id="18435" name="Content Placeholder 2"/>
          <p:cNvSpPr>
            <a:spLocks noGrp="1"/>
          </p:cNvSpPr>
          <p:nvPr>
            <p:ph idx="4294967295"/>
          </p:nvPr>
        </p:nvSpPr>
        <p:spPr>
          <a:xfrm>
            <a:off x="904789" y="2438400"/>
            <a:ext cx="10292599" cy="3850106"/>
          </a:xfrm>
        </p:spPr>
        <p:txBody>
          <a:bodyPr>
            <a:normAutofit/>
          </a:bodyPr>
          <a:lstStyle/>
          <a:p>
            <a:pPr eaLnBrk="1" hangingPunct="1"/>
            <a:r>
              <a:rPr lang="en-US" altLang="en-US" sz="2800" dirty="0"/>
              <a:t>The term value chain was used by Michael Porter (1985</a:t>
            </a:r>
            <a:r>
              <a:rPr lang="en-US" altLang="en-US" sz="2800" dirty="0" smtClean="0"/>
              <a:t>)</a:t>
            </a:r>
          </a:p>
          <a:p>
            <a:r>
              <a:rPr lang="en-US" sz="2800" dirty="0"/>
              <a:t>A </a:t>
            </a:r>
            <a:r>
              <a:rPr lang="en-US" sz="2800" b="1" dirty="0"/>
              <a:t>value chain</a:t>
            </a:r>
            <a:r>
              <a:rPr lang="en-US" sz="2800" dirty="0"/>
              <a:t> is a </a:t>
            </a:r>
            <a:r>
              <a:rPr lang="en-US" sz="2800" dirty="0">
                <a:solidFill>
                  <a:srgbClr val="FF0000"/>
                </a:solidFill>
              </a:rPr>
              <a:t>business model </a:t>
            </a:r>
            <a:r>
              <a:rPr lang="en-US" sz="2800" dirty="0"/>
              <a:t>that </a:t>
            </a:r>
            <a:r>
              <a:rPr lang="en-US" sz="2800" dirty="0">
                <a:solidFill>
                  <a:srgbClr val="FF0000"/>
                </a:solidFill>
              </a:rPr>
              <a:t>describes the full range of activities </a:t>
            </a:r>
            <a:r>
              <a:rPr lang="en-US" sz="2800" dirty="0"/>
              <a:t>needed </a:t>
            </a:r>
            <a:r>
              <a:rPr lang="en-US" sz="2800" dirty="0">
                <a:solidFill>
                  <a:srgbClr val="FF0000"/>
                </a:solidFill>
              </a:rPr>
              <a:t>to create a product or service</a:t>
            </a:r>
            <a:r>
              <a:rPr lang="en-US" sz="2800" dirty="0" smtClean="0">
                <a:solidFill>
                  <a:srgbClr val="FF0000"/>
                </a:solidFill>
              </a:rPr>
              <a:t>.</a:t>
            </a:r>
          </a:p>
          <a:p>
            <a:r>
              <a:rPr lang="en-US" sz="2800" dirty="0"/>
              <a:t>The purpose of a </a:t>
            </a:r>
            <a:r>
              <a:rPr lang="en-US" sz="2800" b="1" dirty="0"/>
              <a:t>value</a:t>
            </a:r>
            <a:r>
              <a:rPr lang="en-US" sz="2800" dirty="0"/>
              <a:t>-</a:t>
            </a:r>
            <a:r>
              <a:rPr lang="en-US" sz="2800" b="1" dirty="0"/>
              <a:t>chain</a:t>
            </a:r>
            <a:r>
              <a:rPr lang="en-US" sz="2800" dirty="0"/>
              <a:t> analysis is to </a:t>
            </a:r>
            <a:r>
              <a:rPr lang="en-US" sz="2800" dirty="0">
                <a:solidFill>
                  <a:srgbClr val="FF0000"/>
                </a:solidFill>
              </a:rPr>
              <a:t>increase </a:t>
            </a:r>
            <a:r>
              <a:rPr lang="en-US" sz="2800" b="1" dirty="0">
                <a:solidFill>
                  <a:srgbClr val="FF0000"/>
                </a:solidFill>
              </a:rPr>
              <a:t>production</a:t>
            </a:r>
            <a:r>
              <a:rPr lang="en-US" sz="2800" dirty="0"/>
              <a:t> </a:t>
            </a:r>
            <a:r>
              <a:rPr lang="en-US" sz="2800" dirty="0">
                <a:solidFill>
                  <a:srgbClr val="FF0000"/>
                </a:solidFill>
              </a:rPr>
              <a:t>efficiency</a:t>
            </a:r>
            <a:r>
              <a:rPr lang="en-US" sz="2800" dirty="0"/>
              <a:t> so that a </a:t>
            </a:r>
            <a:r>
              <a:rPr lang="en-US" sz="2800" u="sng" dirty="0"/>
              <a:t>company can deliver maximum </a:t>
            </a:r>
            <a:r>
              <a:rPr lang="en-US" sz="2800" b="1" u="sng" dirty="0"/>
              <a:t>value</a:t>
            </a:r>
            <a:r>
              <a:rPr lang="en-US" sz="2800" u="sng" dirty="0"/>
              <a:t> </a:t>
            </a:r>
            <a:r>
              <a:rPr lang="en-US" sz="2800" dirty="0"/>
              <a:t>for the </a:t>
            </a:r>
            <a:r>
              <a:rPr lang="en-US" sz="2800" u="sng" dirty="0"/>
              <a:t>least possible cost</a:t>
            </a:r>
            <a:r>
              <a:rPr lang="en-US" sz="2800" dirty="0"/>
              <a:t>.</a:t>
            </a:r>
            <a:endParaRPr lang="en-US" altLang="en-US" sz="2800" dirty="0"/>
          </a:p>
        </p:txBody>
      </p:sp>
    </p:spTree>
    <p:extLst>
      <p:ext uri="{BB962C8B-B14F-4D97-AF65-F5344CB8AC3E}">
        <p14:creationId xmlns:p14="http://schemas.microsoft.com/office/powerpoint/2010/main" val="5020506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7543" y="314325"/>
            <a:ext cx="9601199" cy="6229350"/>
          </a:xfrm>
          <a:prstGeom prst="rect">
            <a:avLst/>
          </a:prstGeom>
        </p:spPr>
      </p:pic>
    </p:spTree>
    <p:extLst>
      <p:ext uri="{BB962C8B-B14F-4D97-AF65-F5344CB8AC3E}">
        <p14:creationId xmlns:p14="http://schemas.microsoft.com/office/powerpoint/2010/main" val="11260737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p:txBody>
          <a:bodyPr anchor="ctr"/>
          <a:lstStyle/>
          <a:p>
            <a:pPr eaLnBrk="1" hangingPunct="1"/>
            <a:r>
              <a:rPr lang="en-US" altLang="en-US" smtClean="0"/>
              <a:t>Primary activities</a:t>
            </a:r>
          </a:p>
        </p:txBody>
      </p:sp>
      <p:sp>
        <p:nvSpPr>
          <p:cNvPr id="22531" name="Content Placeholder 2"/>
          <p:cNvSpPr>
            <a:spLocks noGrp="1"/>
          </p:cNvSpPr>
          <p:nvPr>
            <p:ph idx="4294967295"/>
          </p:nvPr>
        </p:nvSpPr>
        <p:spPr>
          <a:xfrm>
            <a:off x="1973179" y="2133599"/>
            <a:ext cx="9531433" cy="4106779"/>
          </a:xfrm>
        </p:spPr>
        <p:txBody>
          <a:bodyPr>
            <a:normAutofit lnSpcReduction="10000"/>
          </a:bodyPr>
          <a:lstStyle/>
          <a:p>
            <a:pPr eaLnBrk="1" hangingPunct="1">
              <a:lnSpc>
                <a:spcPct val="90000"/>
              </a:lnSpc>
            </a:pPr>
            <a:r>
              <a:rPr lang="en-US" altLang="en-US" sz="2800" dirty="0"/>
              <a:t>Distinguishes between </a:t>
            </a:r>
            <a:r>
              <a:rPr lang="en-US" altLang="en-US" sz="2800" b="1" dirty="0"/>
              <a:t>primary </a:t>
            </a:r>
            <a:r>
              <a:rPr lang="en-US" altLang="en-US" sz="2800" dirty="0"/>
              <a:t>and </a:t>
            </a:r>
            <a:r>
              <a:rPr lang="en-US" altLang="en-US" sz="2800" b="1" dirty="0"/>
              <a:t>support activities</a:t>
            </a:r>
          </a:p>
          <a:p>
            <a:pPr eaLnBrk="1" hangingPunct="1">
              <a:lnSpc>
                <a:spcPct val="90000"/>
              </a:lnSpc>
            </a:pPr>
            <a:r>
              <a:rPr lang="en-US" altLang="en-US" sz="2800" dirty="0"/>
              <a:t>Primary activities are </a:t>
            </a:r>
            <a:r>
              <a:rPr lang="en-US" altLang="en-US" sz="2800" dirty="0">
                <a:solidFill>
                  <a:srgbClr val="FF0000"/>
                </a:solidFill>
              </a:rPr>
              <a:t>directly concerned with</a:t>
            </a:r>
            <a:r>
              <a:rPr lang="en-US" altLang="en-US" sz="2800" dirty="0"/>
              <a:t> the </a:t>
            </a:r>
            <a:r>
              <a:rPr lang="en-US" altLang="en-US" sz="2800" dirty="0">
                <a:solidFill>
                  <a:srgbClr val="FF0000"/>
                </a:solidFill>
              </a:rPr>
              <a:t>creation or delivery </a:t>
            </a:r>
            <a:r>
              <a:rPr lang="en-US" altLang="en-US" sz="2800" dirty="0"/>
              <a:t>of the product or service</a:t>
            </a:r>
          </a:p>
          <a:p>
            <a:pPr eaLnBrk="1" hangingPunct="1">
              <a:lnSpc>
                <a:spcPct val="90000"/>
              </a:lnSpc>
            </a:pPr>
            <a:r>
              <a:rPr lang="en-US" altLang="en-US" sz="2800" dirty="0"/>
              <a:t>Can be grouped into five main areas:</a:t>
            </a:r>
          </a:p>
          <a:p>
            <a:pPr lvl="1" eaLnBrk="1" hangingPunct="1">
              <a:lnSpc>
                <a:spcPct val="90000"/>
              </a:lnSpc>
            </a:pPr>
            <a:r>
              <a:rPr lang="en-US" altLang="en-US" sz="2300" dirty="0"/>
              <a:t>Inbound logistics</a:t>
            </a:r>
          </a:p>
          <a:p>
            <a:pPr lvl="1" eaLnBrk="1" hangingPunct="1">
              <a:lnSpc>
                <a:spcPct val="90000"/>
              </a:lnSpc>
            </a:pPr>
            <a:r>
              <a:rPr lang="en-US" altLang="en-US" sz="2300" dirty="0"/>
              <a:t>Operations</a:t>
            </a:r>
          </a:p>
          <a:p>
            <a:pPr lvl="1" eaLnBrk="1" hangingPunct="1">
              <a:lnSpc>
                <a:spcPct val="90000"/>
              </a:lnSpc>
            </a:pPr>
            <a:r>
              <a:rPr lang="en-US" altLang="en-US" sz="2300" dirty="0"/>
              <a:t>Outbound logistics</a:t>
            </a:r>
          </a:p>
          <a:p>
            <a:pPr lvl="1" eaLnBrk="1" hangingPunct="1">
              <a:lnSpc>
                <a:spcPct val="90000"/>
              </a:lnSpc>
            </a:pPr>
            <a:r>
              <a:rPr lang="en-US" altLang="en-US" sz="2300" dirty="0"/>
              <a:t>Marketing and sales</a:t>
            </a:r>
          </a:p>
          <a:p>
            <a:pPr lvl="1" eaLnBrk="1" hangingPunct="1">
              <a:lnSpc>
                <a:spcPct val="90000"/>
              </a:lnSpc>
            </a:pPr>
            <a:r>
              <a:rPr lang="en-US" altLang="en-US" sz="2300" dirty="0"/>
              <a:t>service</a:t>
            </a:r>
          </a:p>
        </p:txBody>
      </p:sp>
    </p:spTree>
    <p:extLst>
      <p:ext uri="{BB962C8B-B14F-4D97-AF65-F5344CB8AC3E}">
        <p14:creationId xmlns:p14="http://schemas.microsoft.com/office/powerpoint/2010/main" val="20437450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847851" y="73026"/>
            <a:ext cx="8569325" cy="835025"/>
          </a:xfrm>
        </p:spPr>
        <p:txBody>
          <a:bodyPr/>
          <a:lstStyle/>
          <a:p>
            <a:r>
              <a:rPr lang="en-GB" altLang="en-US" sz="2800" dirty="0"/>
              <a:t>VALUE CHAIN: PRIMARY </a:t>
            </a:r>
            <a:r>
              <a:rPr lang="en-GB" altLang="en-US" sz="2800" dirty="0" smtClean="0"/>
              <a:t>ACTIVITIES</a:t>
            </a:r>
            <a:endParaRPr lang="en-GB" altLang="en-US" sz="2800" dirty="0"/>
          </a:p>
        </p:txBody>
      </p:sp>
      <p:sp>
        <p:nvSpPr>
          <p:cNvPr id="29699" name="Rectangle 3"/>
          <p:cNvSpPr>
            <a:spLocks noGrp="1" noChangeArrowheads="1"/>
          </p:cNvSpPr>
          <p:nvPr>
            <p:ph type="body" idx="1"/>
          </p:nvPr>
        </p:nvSpPr>
        <p:spPr>
          <a:xfrm>
            <a:off x="2209801" y="838201"/>
            <a:ext cx="8207375" cy="5903913"/>
          </a:xfrm>
          <a:noFill/>
        </p:spPr>
        <p:txBody>
          <a:bodyPr/>
          <a:lstStyle/>
          <a:p>
            <a:pPr marL="450850" indent="-450850"/>
            <a:r>
              <a:rPr lang="en-GB" altLang="en-US" sz="2400" dirty="0"/>
              <a:t>There are generally five primary activities</a:t>
            </a:r>
          </a:p>
          <a:p>
            <a:pPr marL="450850" indent="-450850"/>
            <a:r>
              <a:rPr lang="en-GB" altLang="en-US" sz="2400" dirty="0"/>
              <a:t>Inbound logistics</a:t>
            </a:r>
          </a:p>
          <a:p>
            <a:pPr marL="915988" lvl="1"/>
            <a:r>
              <a:rPr lang="en-GB" altLang="en-US" sz="2000" dirty="0"/>
              <a:t>Raw materials, components, services, etc. are supplied and input to the organisation. Activities include storage, warehousing, returns to suppliers, material handling and vehicle scheduling.</a:t>
            </a:r>
          </a:p>
          <a:p>
            <a:pPr marL="450850" indent="-450850"/>
            <a:r>
              <a:rPr lang="en-GB" altLang="en-US" sz="2400" dirty="0"/>
              <a:t>Operations</a:t>
            </a:r>
          </a:p>
          <a:p>
            <a:pPr marL="915988" lvl="1"/>
            <a:r>
              <a:rPr lang="en-GB" altLang="en-US" sz="2000" dirty="0"/>
              <a:t>Value is generated by transforming inputs into the final product and/or service. The activities can include machining, assembly, information processing and inspection.</a:t>
            </a:r>
          </a:p>
          <a:p>
            <a:pPr marL="450850" indent="-450850"/>
            <a:r>
              <a:rPr lang="en-GB" altLang="en-US" sz="2400" dirty="0"/>
              <a:t>Outbound logistics</a:t>
            </a:r>
          </a:p>
          <a:p>
            <a:pPr marL="915988" lvl="1"/>
            <a:r>
              <a:rPr lang="en-GB" altLang="en-US" sz="2000" dirty="0"/>
              <a:t>The process through which buyers receive the final product and/or service. Activities include materials handling, transportation, order processing and finished good storage.</a:t>
            </a:r>
          </a:p>
        </p:txBody>
      </p:sp>
    </p:spTree>
    <p:extLst>
      <p:ext uri="{BB962C8B-B14F-4D97-AF65-F5344CB8AC3E}">
        <p14:creationId xmlns:p14="http://schemas.microsoft.com/office/powerpoint/2010/main" val="33216859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847851" y="73026"/>
            <a:ext cx="8569325" cy="835025"/>
          </a:xfrm>
        </p:spPr>
        <p:txBody>
          <a:bodyPr/>
          <a:lstStyle/>
          <a:p>
            <a:r>
              <a:rPr lang="en-GB" altLang="en-US" sz="2800" dirty="0"/>
              <a:t>VALUE CHAIN: PRIMARY </a:t>
            </a:r>
            <a:r>
              <a:rPr lang="en-GB" altLang="en-US" sz="2800" dirty="0" smtClean="0"/>
              <a:t>ACTIVITIES</a:t>
            </a:r>
            <a:endParaRPr lang="en-GB" altLang="en-US" sz="2800" dirty="0"/>
          </a:p>
        </p:txBody>
      </p:sp>
      <p:sp>
        <p:nvSpPr>
          <p:cNvPr id="31747" name="Rectangle 3"/>
          <p:cNvSpPr>
            <a:spLocks noGrp="1" noChangeArrowheads="1"/>
          </p:cNvSpPr>
          <p:nvPr>
            <p:ph type="body" idx="1"/>
          </p:nvPr>
        </p:nvSpPr>
        <p:spPr>
          <a:xfrm>
            <a:off x="2209801" y="765176"/>
            <a:ext cx="8207375" cy="5903913"/>
          </a:xfrm>
          <a:noFill/>
        </p:spPr>
        <p:txBody>
          <a:bodyPr/>
          <a:lstStyle/>
          <a:p>
            <a:pPr marL="450850" indent="-450850"/>
            <a:r>
              <a:rPr lang="en-GB" altLang="en-US" sz="2400" dirty="0"/>
              <a:t>Marketing and sales</a:t>
            </a:r>
          </a:p>
          <a:p>
            <a:pPr marL="915988" lvl="1"/>
            <a:r>
              <a:rPr lang="en-GB" altLang="en-US" sz="2000" dirty="0"/>
              <a:t>How the organisation induces buyers to purchase the goods and services. It includes the activities of advertising, promotion, pricing, sales force logistics and channel management.</a:t>
            </a:r>
          </a:p>
          <a:p>
            <a:pPr marL="450850" indent="-450850"/>
            <a:r>
              <a:rPr lang="en-GB" altLang="en-US" sz="2400" dirty="0"/>
              <a:t>Service</a:t>
            </a:r>
          </a:p>
          <a:p>
            <a:pPr marL="915988" lvl="1"/>
            <a:r>
              <a:rPr lang="en-GB" altLang="en-US" sz="2000" dirty="0"/>
              <a:t>The way in which the product is maintained or enhanced in value with after sales, e.g. activities of installation, repair, training and on-site product adjustment.</a:t>
            </a:r>
          </a:p>
        </p:txBody>
      </p:sp>
    </p:spTree>
    <p:extLst>
      <p:ext uri="{BB962C8B-B14F-4D97-AF65-F5344CB8AC3E}">
        <p14:creationId xmlns:p14="http://schemas.microsoft.com/office/powerpoint/2010/main" val="41031733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p:txBody>
          <a:bodyPr anchor="ctr"/>
          <a:lstStyle/>
          <a:p>
            <a:pPr eaLnBrk="1" hangingPunct="1"/>
            <a:r>
              <a:rPr lang="en-US" altLang="en-US" dirty="0" smtClean="0"/>
              <a:t>Support activities (Secondary)</a:t>
            </a:r>
          </a:p>
        </p:txBody>
      </p:sp>
      <p:sp>
        <p:nvSpPr>
          <p:cNvPr id="24579" name="Content Placeholder 2"/>
          <p:cNvSpPr>
            <a:spLocks noGrp="1"/>
          </p:cNvSpPr>
          <p:nvPr>
            <p:ph idx="4294967295"/>
          </p:nvPr>
        </p:nvSpPr>
        <p:spPr/>
        <p:txBody>
          <a:bodyPr>
            <a:normAutofit lnSpcReduction="10000"/>
          </a:bodyPr>
          <a:lstStyle/>
          <a:p>
            <a:pPr eaLnBrk="1" hangingPunct="1">
              <a:lnSpc>
                <a:spcPct val="90000"/>
              </a:lnSpc>
            </a:pPr>
            <a:r>
              <a:rPr lang="en-US" altLang="en-US" sz="2800" dirty="0" smtClean="0"/>
              <a:t>Each of the </a:t>
            </a:r>
            <a:r>
              <a:rPr lang="en-US" altLang="en-US" sz="2800" b="1" dirty="0" smtClean="0"/>
              <a:t>primary activities is linked to support activities </a:t>
            </a:r>
            <a:r>
              <a:rPr lang="en-US" altLang="en-US" sz="2800" dirty="0" smtClean="0"/>
              <a:t>which help to improve their </a:t>
            </a:r>
            <a:r>
              <a:rPr lang="en-US" altLang="en-US" sz="2800" dirty="0" smtClean="0">
                <a:solidFill>
                  <a:srgbClr val="FF0000"/>
                </a:solidFill>
              </a:rPr>
              <a:t>effectiveness or efficiency</a:t>
            </a:r>
          </a:p>
          <a:p>
            <a:pPr eaLnBrk="1" hangingPunct="1">
              <a:lnSpc>
                <a:spcPct val="90000"/>
              </a:lnSpc>
            </a:pPr>
            <a:r>
              <a:rPr lang="en-US" altLang="en-US" sz="2800" dirty="0" smtClean="0"/>
              <a:t>The four </a:t>
            </a:r>
            <a:r>
              <a:rPr lang="en-US" altLang="en-US" sz="2800" u="sng" dirty="0" smtClean="0"/>
              <a:t>support activities </a:t>
            </a:r>
            <a:r>
              <a:rPr lang="en-US" altLang="en-US" sz="2800" dirty="0" smtClean="0"/>
              <a:t>are:</a:t>
            </a:r>
          </a:p>
          <a:p>
            <a:pPr lvl="1" eaLnBrk="1" hangingPunct="1">
              <a:lnSpc>
                <a:spcPct val="90000"/>
              </a:lnSpc>
            </a:pPr>
            <a:r>
              <a:rPr lang="en-US" altLang="en-US" sz="2400" dirty="0" smtClean="0"/>
              <a:t>Procurement </a:t>
            </a:r>
          </a:p>
          <a:p>
            <a:pPr lvl="1" eaLnBrk="1" hangingPunct="1">
              <a:lnSpc>
                <a:spcPct val="90000"/>
              </a:lnSpc>
            </a:pPr>
            <a:r>
              <a:rPr lang="en-US" altLang="en-US" sz="2400" dirty="0" smtClean="0"/>
              <a:t>technology development (including R&amp;D)</a:t>
            </a:r>
          </a:p>
          <a:p>
            <a:pPr lvl="1" eaLnBrk="1" hangingPunct="1">
              <a:lnSpc>
                <a:spcPct val="90000"/>
              </a:lnSpc>
            </a:pPr>
            <a:r>
              <a:rPr lang="en-US" altLang="en-US" sz="2400" dirty="0" smtClean="0"/>
              <a:t>Human resource management</a:t>
            </a:r>
          </a:p>
          <a:p>
            <a:pPr lvl="1" eaLnBrk="1" hangingPunct="1">
              <a:lnSpc>
                <a:spcPct val="90000"/>
              </a:lnSpc>
            </a:pPr>
            <a:r>
              <a:rPr lang="en-US" altLang="en-US" sz="2400" dirty="0" smtClean="0"/>
              <a:t>Infrastructure ( systems for planning, finance, quality, information management </a:t>
            </a:r>
            <a:r>
              <a:rPr lang="en-US" altLang="en-US" sz="2400" dirty="0" err="1" smtClean="0"/>
              <a:t>etc</a:t>
            </a:r>
            <a:r>
              <a:rPr lang="en-US" altLang="en-US" sz="2400" dirty="0" smtClean="0"/>
              <a:t>)</a:t>
            </a:r>
          </a:p>
          <a:p>
            <a:pPr lvl="1" eaLnBrk="1" hangingPunct="1">
              <a:lnSpc>
                <a:spcPct val="90000"/>
              </a:lnSpc>
            </a:pPr>
            <a:endParaRPr lang="en-US" altLang="en-US" dirty="0" smtClean="0"/>
          </a:p>
          <a:p>
            <a:pPr lvl="1" eaLnBrk="1" hangingPunct="1">
              <a:lnSpc>
                <a:spcPct val="90000"/>
              </a:lnSpc>
            </a:pPr>
            <a:endParaRPr lang="en-US" altLang="en-US" dirty="0" smtClean="0"/>
          </a:p>
        </p:txBody>
      </p:sp>
    </p:spTree>
    <p:extLst>
      <p:ext uri="{BB962C8B-B14F-4D97-AF65-F5344CB8AC3E}">
        <p14:creationId xmlns:p14="http://schemas.microsoft.com/office/powerpoint/2010/main" val="29859991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847851" y="73026"/>
            <a:ext cx="8569325" cy="835025"/>
          </a:xfrm>
        </p:spPr>
        <p:txBody>
          <a:bodyPr/>
          <a:lstStyle/>
          <a:p>
            <a:r>
              <a:rPr lang="en-GB" altLang="en-US" sz="2800" dirty="0"/>
              <a:t>VALUE CHAIN: SECONDARY </a:t>
            </a:r>
            <a:r>
              <a:rPr lang="en-GB" altLang="en-US" sz="2800" dirty="0" smtClean="0"/>
              <a:t>ACTIVITIES</a:t>
            </a:r>
            <a:endParaRPr lang="en-GB" altLang="en-US" sz="2800" dirty="0"/>
          </a:p>
        </p:txBody>
      </p:sp>
      <p:sp>
        <p:nvSpPr>
          <p:cNvPr id="35843" name="Rectangle 3"/>
          <p:cNvSpPr>
            <a:spLocks noGrp="1" noChangeArrowheads="1"/>
          </p:cNvSpPr>
          <p:nvPr>
            <p:ph type="body" idx="1"/>
          </p:nvPr>
        </p:nvSpPr>
        <p:spPr>
          <a:xfrm>
            <a:off x="2209801" y="765176"/>
            <a:ext cx="8207375" cy="5903913"/>
          </a:xfrm>
          <a:noFill/>
        </p:spPr>
        <p:txBody>
          <a:bodyPr/>
          <a:lstStyle/>
          <a:p>
            <a:pPr marL="450850" indent="-450850"/>
            <a:r>
              <a:rPr lang="en-GB" altLang="en-US" sz="2400" b="1" dirty="0"/>
              <a:t>Consists of generally four main activities</a:t>
            </a:r>
          </a:p>
          <a:p>
            <a:pPr marL="450850" indent="-450850"/>
            <a:r>
              <a:rPr lang="en-GB" altLang="en-US" sz="2400" b="1" dirty="0"/>
              <a:t>Procurement</a:t>
            </a:r>
          </a:p>
          <a:p>
            <a:pPr marL="915988" lvl="1"/>
            <a:r>
              <a:rPr lang="en-GB" altLang="en-US" sz="2000" dirty="0">
                <a:solidFill>
                  <a:srgbClr val="FF0000"/>
                </a:solidFill>
              </a:rPr>
              <a:t>Purchased inputs </a:t>
            </a:r>
            <a:r>
              <a:rPr lang="en-GB" altLang="en-US" sz="2000" dirty="0"/>
              <a:t>such </a:t>
            </a:r>
            <a:r>
              <a:rPr lang="en-GB" altLang="en-US" sz="2000" dirty="0">
                <a:solidFill>
                  <a:srgbClr val="FF0000"/>
                </a:solidFill>
              </a:rPr>
              <a:t>as raw materials </a:t>
            </a:r>
            <a:r>
              <a:rPr lang="en-GB" altLang="en-US" sz="2000" dirty="0"/>
              <a:t>and organisational </a:t>
            </a:r>
            <a:r>
              <a:rPr lang="en-GB" altLang="en-US" sz="2000" dirty="0">
                <a:solidFill>
                  <a:srgbClr val="FF0000"/>
                </a:solidFill>
              </a:rPr>
              <a:t>assets such as machinery and computers</a:t>
            </a:r>
            <a:r>
              <a:rPr lang="en-GB" altLang="en-US" sz="2000" dirty="0"/>
              <a:t>. It can also include those purchasing activities associated with employing consultant firms or an accountant’s services. This activity is dispersed throughout the value chain activities in both the support and primary activities. Some form of purchasing, however small and trivial, can be identified for each activity.</a:t>
            </a:r>
          </a:p>
          <a:p>
            <a:pPr marL="450850" indent="-450850"/>
            <a:r>
              <a:rPr lang="en-GB" altLang="en-US" sz="2400" b="1" dirty="0"/>
              <a:t>Technology development</a:t>
            </a:r>
          </a:p>
          <a:p>
            <a:pPr marL="915988" lvl="1"/>
            <a:r>
              <a:rPr lang="en-GB" altLang="en-US" sz="2000" dirty="0"/>
              <a:t>Technology development also plays a crucial role in adding value to many activities. It can take on many forms, from basic </a:t>
            </a:r>
            <a:r>
              <a:rPr lang="en-GB" altLang="en-US" sz="2000" dirty="0">
                <a:solidFill>
                  <a:srgbClr val="FF0000"/>
                </a:solidFill>
              </a:rPr>
              <a:t>research</a:t>
            </a:r>
            <a:r>
              <a:rPr lang="en-GB" altLang="en-US" sz="2000" dirty="0"/>
              <a:t> and </a:t>
            </a:r>
            <a:r>
              <a:rPr lang="en-GB" altLang="en-US" sz="2000" dirty="0">
                <a:solidFill>
                  <a:srgbClr val="FF0000"/>
                </a:solidFill>
              </a:rPr>
              <a:t>product design </a:t>
            </a:r>
            <a:r>
              <a:rPr lang="en-GB" altLang="en-US" sz="2000" dirty="0"/>
              <a:t>to </a:t>
            </a:r>
            <a:r>
              <a:rPr lang="en-GB" altLang="en-US" sz="2000" dirty="0">
                <a:solidFill>
                  <a:srgbClr val="FF0000"/>
                </a:solidFill>
              </a:rPr>
              <a:t>information technology </a:t>
            </a:r>
            <a:r>
              <a:rPr lang="en-GB" altLang="en-US" sz="2000" dirty="0"/>
              <a:t>for after-sales servicing, order entry and other administrative tasks.</a:t>
            </a:r>
          </a:p>
        </p:txBody>
      </p:sp>
    </p:spTree>
    <p:extLst>
      <p:ext uri="{BB962C8B-B14F-4D97-AF65-F5344CB8AC3E}">
        <p14:creationId xmlns:p14="http://schemas.microsoft.com/office/powerpoint/2010/main" val="2586420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Outcome</a:t>
            </a:r>
            <a:endParaRPr lang="en-US" dirty="0"/>
          </a:p>
        </p:txBody>
      </p:sp>
      <p:sp>
        <p:nvSpPr>
          <p:cNvPr id="3" name="Content Placeholder 2"/>
          <p:cNvSpPr>
            <a:spLocks noGrp="1"/>
          </p:cNvSpPr>
          <p:nvPr>
            <p:ph idx="1"/>
          </p:nvPr>
        </p:nvSpPr>
        <p:spPr/>
        <p:txBody>
          <a:bodyPr/>
          <a:lstStyle/>
          <a:p>
            <a:r>
              <a:rPr lang="en-US" dirty="0"/>
              <a:t>Describe and Demonstrate the </a:t>
            </a:r>
            <a:r>
              <a:rPr lang="en-US" b="1" dirty="0"/>
              <a:t>concepts and process of marketing </a:t>
            </a:r>
            <a:r>
              <a:rPr lang="en-US" dirty="0"/>
              <a:t>and application of </a:t>
            </a:r>
            <a:r>
              <a:rPr lang="en-US" b="1" dirty="0"/>
              <a:t>marketing concepts in the real world situations</a:t>
            </a:r>
            <a:r>
              <a:rPr lang="en-US" b="1" dirty="0" smtClean="0"/>
              <a:t>.</a:t>
            </a:r>
          </a:p>
          <a:p>
            <a:r>
              <a:rPr lang="en-US" dirty="0" smtClean="0"/>
              <a:t>Describe the </a:t>
            </a:r>
            <a:r>
              <a:rPr lang="en-US" b="1" dirty="0" smtClean="0"/>
              <a:t>Value Chain </a:t>
            </a:r>
            <a:endParaRPr lang="en-US" b="1" dirty="0"/>
          </a:p>
          <a:p>
            <a:endParaRPr lang="en-US" dirty="0"/>
          </a:p>
          <a:p>
            <a:endParaRPr lang="en-US" dirty="0"/>
          </a:p>
        </p:txBody>
      </p:sp>
    </p:spTree>
    <p:extLst>
      <p:ext uri="{BB962C8B-B14F-4D97-AF65-F5344CB8AC3E}">
        <p14:creationId xmlns:p14="http://schemas.microsoft.com/office/powerpoint/2010/main" val="276463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847851" y="73026"/>
            <a:ext cx="8569325" cy="835025"/>
          </a:xfrm>
        </p:spPr>
        <p:txBody>
          <a:bodyPr/>
          <a:lstStyle/>
          <a:p>
            <a:r>
              <a:rPr lang="en-GB" altLang="en-US" sz="2800"/>
              <a:t>VALUE CHAIN: SECONDARY ACTIVITIES - 2</a:t>
            </a:r>
          </a:p>
        </p:txBody>
      </p:sp>
      <p:sp>
        <p:nvSpPr>
          <p:cNvPr id="37891" name="Rectangle 3"/>
          <p:cNvSpPr>
            <a:spLocks noGrp="1" noChangeArrowheads="1"/>
          </p:cNvSpPr>
          <p:nvPr>
            <p:ph type="body" idx="1"/>
          </p:nvPr>
        </p:nvSpPr>
        <p:spPr>
          <a:xfrm>
            <a:off x="2209801" y="765175"/>
            <a:ext cx="8207375" cy="5111750"/>
          </a:xfrm>
          <a:noFill/>
        </p:spPr>
        <p:txBody>
          <a:bodyPr/>
          <a:lstStyle/>
          <a:p>
            <a:pPr marL="450850" indent="-450850">
              <a:lnSpc>
                <a:spcPct val="90000"/>
              </a:lnSpc>
            </a:pPr>
            <a:r>
              <a:rPr lang="en-GB" altLang="en-US" sz="2000" b="1" dirty="0"/>
              <a:t>Human resource management</a:t>
            </a:r>
          </a:p>
          <a:p>
            <a:pPr marL="915988" lvl="1">
              <a:lnSpc>
                <a:spcPct val="90000"/>
              </a:lnSpc>
            </a:pPr>
            <a:r>
              <a:rPr lang="en-GB" altLang="en-US" sz="2000" dirty="0"/>
              <a:t>This activity mainly concerns recruiting, dismissing and training of all types of personnel. It too is dispersed throughout the organisations although a central personnel or HR department is found in many large organisations. It can be a key source of competitive advantage for professional service firms such as IBM who globally coordinate the recruitment and training of staff to meet the needs of large global customers.</a:t>
            </a:r>
          </a:p>
          <a:p>
            <a:pPr marL="450850" indent="-450850">
              <a:lnSpc>
                <a:spcPct val="90000"/>
              </a:lnSpc>
            </a:pPr>
            <a:r>
              <a:rPr lang="en-GB" altLang="en-US" sz="2000" b="1" dirty="0"/>
              <a:t>Firm infrastructure</a:t>
            </a:r>
          </a:p>
          <a:p>
            <a:pPr marL="915988" lvl="1">
              <a:lnSpc>
                <a:spcPct val="90000"/>
              </a:lnSpc>
            </a:pPr>
            <a:r>
              <a:rPr lang="en-GB" altLang="en-US" sz="2000" dirty="0"/>
              <a:t>This is concerned with general </a:t>
            </a:r>
            <a:r>
              <a:rPr lang="en-GB" altLang="en-US" sz="2000" dirty="0">
                <a:solidFill>
                  <a:srgbClr val="FF0000"/>
                </a:solidFill>
              </a:rPr>
              <a:t>management/leadership style</a:t>
            </a:r>
            <a:r>
              <a:rPr lang="en-GB" altLang="en-US" sz="2000" dirty="0"/>
              <a:t>, </a:t>
            </a:r>
            <a:r>
              <a:rPr lang="en-GB" altLang="en-US" sz="2000" dirty="0">
                <a:solidFill>
                  <a:srgbClr val="FF0000"/>
                </a:solidFill>
              </a:rPr>
              <a:t>strategic planning</a:t>
            </a:r>
            <a:r>
              <a:rPr lang="en-GB" altLang="en-US" sz="2000" dirty="0"/>
              <a:t>, </a:t>
            </a:r>
            <a:r>
              <a:rPr lang="en-GB" altLang="en-US" sz="2000" dirty="0">
                <a:solidFill>
                  <a:srgbClr val="FF0000"/>
                </a:solidFill>
              </a:rPr>
              <a:t>accounting</a:t>
            </a:r>
            <a:r>
              <a:rPr lang="en-GB" altLang="en-US" sz="2000" dirty="0"/>
              <a:t> and </a:t>
            </a:r>
            <a:r>
              <a:rPr lang="en-GB" altLang="en-US" sz="2000" dirty="0">
                <a:solidFill>
                  <a:srgbClr val="FF0000"/>
                </a:solidFill>
              </a:rPr>
              <a:t>corporate affairs</a:t>
            </a:r>
            <a:r>
              <a:rPr lang="en-GB" altLang="en-US" sz="2000" dirty="0"/>
              <a:t>. It is expected that these activities are common throughout the organisation supporting the whole chain. For example </a:t>
            </a:r>
            <a:r>
              <a:rPr lang="en-GB" altLang="en-US" sz="2000" dirty="0">
                <a:solidFill>
                  <a:srgbClr val="FF0000"/>
                </a:solidFill>
              </a:rPr>
              <a:t>Total Quality Management (TQM) programmes</a:t>
            </a:r>
            <a:r>
              <a:rPr lang="en-GB" altLang="en-US" sz="2000" dirty="0"/>
              <a:t> are increasingly associated with the firm’s infrastructure and permeate the whole organisation.</a:t>
            </a:r>
          </a:p>
        </p:txBody>
      </p:sp>
    </p:spTree>
    <p:extLst>
      <p:ext uri="{BB962C8B-B14F-4D97-AF65-F5344CB8AC3E}">
        <p14:creationId xmlns:p14="http://schemas.microsoft.com/office/powerpoint/2010/main" val="8231438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4400" dirty="0" smtClean="0"/>
              <a:t>End</a:t>
            </a:r>
            <a:endParaRPr lang="en-US" sz="4400" dirty="0"/>
          </a:p>
        </p:txBody>
      </p:sp>
    </p:spTree>
    <p:extLst>
      <p:ext uri="{BB962C8B-B14F-4D97-AF65-F5344CB8AC3E}">
        <p14:creationId xmlns:p14="http://schemas.microsoft.com/office/powerpoint/2010/main" val="1381969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8"/>
        <p:cNvGrpSpPr/>
        <p:nvPr/>
      </p:nvGrpSpPr>
      <p:grpSpPr>
        <a:xfrm>
          <a:off x="0" y="0"/>
          <a:ext cx="0" cy="0"/>
          <a:chOff x="0" y="0"/>
          <a:chExt cx="0" cy="0"/>
        </a:xfrm>
      </p:grpSpPr>
      <p:sp>
        <p:nvSpPr>
          <p:cNvPr id="2" name="Title 1"/>
          <p:cNvSpPr>
            <a:spLocks noGrp="1"/>
          </p:cNvSpPr>
          <p:nvPr>
            <p:ph type="ctrTitle"/>
          </p:nvPr>
        </p:nvSpPr>
        <p:spPr>
          <a:xfrm>
            <a:off x="2394853" y="50101"/>
            <a:ext cx="7518400" cy="1546399"/>
          </a:xfrm>
        </p:spPr>
        <p:txBody>
          <a:bodyPr/>
          <a:lstStyle/>
          <a:p>
            <a:pPr algn="ctr"/>
            <a:r>
              <a:rPr lang="en-US" dirty="0" smtClean="0"/>
              <a:t>What is marketing?</a:t>
            </a:r>
            <a:endParaRPr lang="en-US" dirty="0"/>
          </a:p>
        </p:txBody>
      </p:sp>
      <p:sp>
        <p:nvSpPr>
          <p:cNvPr id="3" name="Subtitle 2"/>
          <p:cNvSpPr>
            <a:spLocks noGrp="1"/>
          </p:cNvSpPr>
          <p:nvPr>
            <p:ph type="subTitle" idx="1"/>
          </p:nvPr>
        </p:nvSpPr>
        <p:spPr>
          <a:xfrm>
            <a:off x="2394854" y="1497106"/>
            <a:ext cx="7594799" cy="1046399"/>
          </a:xfrm>
        </p:spPr>
        <p:txBody>
          <a:bodyPr/>
          <a:lstStyle/>
          <a:p>
            <a:pPr algn="ctr"/>
            <a:r>
              <a:rPr lang="en-US" dirty="0" smtClean="0"/>
              <a:t>How can you explain marketing in your perspective?</a:t>
            </a:r>
            <a:endParaRPr lang="en-US" dirty="0"/>
          </a:p>
        </p:txBody>
      </p:sp>
      <p:pic>
        <p:nvPicPr>
          <p:cNvPr id="6" name="Picture 4" descr="http://www.redstate.com/files/2013/11/obama-finger-pointing-poster.jpg"/>
          <p:cNvPicPr>
            <a:picLocks noChangeAspect="1" noChangeArrowheads="1"/>
          </p:cNvPicPr>
          <p:nvPr/>
        </p:nvPicPr>
        <p:blipFill>
          <a:blip r:embed="rId3"/>
          <a:srcRect/>
          <a:stretch>
            <a:fillRect/>
          </a:stretch>
        </p:blipFill>
        <p:spPr bwMode="auto">
          <a:xfrm>
            <a:off x="3009987" y="2441909"/>
            <a:ext cx="6288133" cy="4205635"/>
          </a:xfrm>
          <a:prstGeom prst="rect">
            <a:avLst/>
          </a:prstGeom>
          <a:noFill/>
        </p:spPr>
      </p:pic>
    </p:spTree>
    <p:extLst>
      <p:ext uri="{BB962C8B-B14F-4D97-AF65-F5344CB8AC3E}">
        <p14:creationId xmlns:p14="http://schemas.microsoft.com/office/powerpoint/2010/main" val="2925745372"/>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41667" y="1230225"/>
            <a:ext cx="5814909" cy="580799"/>
          </a:xfrm>
        </p:spPr>
        <p:txBody>
          <a:bodyPr>
            <a:normAutofit fontScale="90000"/>
          </a:bodyPr>
          <a:lstStyle/>
          <a:p>
            <a:r>
              <a:rPr lang="en-US" dirty="0" smtClean="0"/>
              <a:t>Definitions for Marketing</a:t>
            </a:r>
            <a:endParaRPr lang="en-US" dirty="0"/>
          </a:p>
        </p:txBody>
      </p:sp>
      <p:sp>
        <p:nvSpPr>
          <p:cNvPr id="4" name="Text Placeholder 3"/>
          <p:cNvSpPr>
            <a:spLocks noGrp="1"/>
          </p:cNvSpPr>
          <p:nvPr>
            <p:ph type="body" idx="1"/>
          </p:nvPr>
        </p:nvSpPr>
        <p:spPr>
          <a:xfrm>
            <a:off x="850232" y="2101516"/>
            <a:ext cx="9577136" cy="4010526"/>
          </a:xfrm>
        </p:spPr>
        <p:txBody>
          <a:bodyPr>
            <a:normAutofit/>
          </a:bodyPr>
          <a:lstStyle/>
          <a:p>
            <a:pPr algn="ctr" eaLnBrk="1" hangingPunct="1">
              <a:buNone/>
              <a:defRPr/>
            </a:pPr>
            <a:r>
              <a:rPr lang="en-US" b="1" i="1" dirty="0" smtClean="0"/>
              <a:t>“</a:t>
            </a:r>
            <a:r>
              <a:rPr lang="en-US" i="1" dirty="0" smtClean="0"/>
              <a:t>Marketing </a:t>
            </a:r>
            <a:r>
              <a:rPr lang="en-US" i="1" dirty="0"/>
              <a:t>is the </a:t>
            </a:r>
            <a:r>
              <a:rPr lang="en-US" b="1" i="1" dirty="0"/>
              <a:t>management process </a:t>
            </a:r>
            <a:r>
              <a:rPr lang="en-US" i="1" dirty="0"/>
              <a:t>that </a:t>
            </a:r>
            <a:r>
              <a:rPr lang="en-US" b="1" i="1" dirty="0"/>
              <a:t>identifies</a:t>
            </a:r>
            <a:r>
              <a:rPr lang="en-US" i="1" dirty="0"/>
              <a:t>, </a:t>
            </a:r>
            <a:r>
              <a:rPr lang="en-US" b="1" i="1" dirty="0"/>
              <a:t>anticipates</a:t>
            </a:r>
            <a:r>
              <a:rPr lang="en-US" i="1" dirty="0"/>
              <a:t> and </a:t>
            </a:r>
            <a:r>
              <a:rPr lang="en-US" b="1" i="1" dirty="0"/>
              <a:t>satisfies</a:t>
            </a:r>
            <a:r>
              <a:rPr lang="en-US" b="1" dirty="0"/>
              <a:t> </a:t>
            </a:r>
            <a:r>
              <a:rPr lang="en-US" i="1" dirty="0"/>
              <a:t>customer requirements </a:t>
            </a:r>
            <a:r>
              <a:rPr lang="en-US" i="1" dirty="0" smtClean="0"/>
              <a:t>profitably</a:t>
            </a:r>
            <a:r>
              <a:rPr lang="en-US" i="1" dirty="0" smtClean="0"/>
              <a:t>.”</a:t>
            </a:r>
            <a:endParaRPr lang="en-US" i="1" dirty="0"/>
          </a:p>
          <a:p>
            <a:pPr algn="ctr" eaLnBrk="1" hangingPunct="1">
              <a:buFontTx/>
              <a:buNone/>
              <a:defRPr/>
            </a:pPr>
            <a:r>
              <a:rPr lang="en-US" sz="2133" dirty="0"/>
              <a:t>   (Chartered Institute of Marketing (CIM)</a:t>
            </a:r>
            <a:br>
              <a:rPr lang="en-US" sz="2133" dirty="0"/>
            </a:br>
            <a:endParaRPr lang="en-US" sz="2133" dirty="0"/>
          </a:p>
          <a:p>
            <a:pPr marL="0" indent="0" algn="ctr">
              <a:buNone/>
            </a:pPr>
            <a:r>
              <a:rPr lang="en-US" b="1" dirty="0"/>
              <a:t>Marketing</a:t>
            </a:r>
            <a:r>
              <a:rPr lang="en-US" dirty="0"/>
              <a:t> is </a:t>
            </a:r>
            <a:r>
              <a:rPr lang="en-US" dirty="0" smtClean="0"/>
              <a:t>an activity of creating</a:t>
            </a:r>
            <a:r>
              <a:rPr lang="en-US" dirty="0"/>
              <a:t>, communicating, delivering, and exchanging offerings that have value for </a:t>
            </a:r>
            <a:r>
              <a:rPr lang="en-US" dirty="0" smtClean="0"/>
              <a:t>customers.</a:t>
            </a:r>
            <a:endParaRPr lang="en-US" dirty="0"/>
          </a:p>
        </p:txBody>
      </p:sp>
    </p:spTree>
    <p:extLst>
      <p:ext uri="{BB962C8B-B14F-4D97-AF65-F5344CB8AC3E}">
        <p14:creationId xmlns:p14="http://schemas.microsoft.com/office/powerpoint/2010/main" val="706417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46058" y="3228735"/>
            <a:ext cx="5893412" cy="1546399"/>
          </a:xfrm>
        </p:spPr>
        <p:txBody>
          <a:bodyPr>
            <a:normAutofit fontScale="90000"/>
          </a:bodyPr>
          <a:lstStyle/>
          <a:p>
            <a:pPr algn="ctr"/>
            <a:r>
              <a:rPr lang="en-US" dirty="0" smtClean="0"/>
              <a:t>Why IT Professionals Need Marketing?</a:t>
            </a:r>
            <a:endParaRPr lang="en-US" dirty="0"/>
          </a:p>
        </p:txBody>
      </p:sp>
      <p:pic>
        <p:nvPicPr>
          <p:cNvPr id="3" name="Picture 2"/>
          <p:cNvPicPr>
            <a:picLocks noChangeAspect="1"/>
          </p:cNvPicPr>
          <p:nvPr/>
        </p:nvPicPr>
        <p:blipFill>
          <a:blip r:embed="rId3"/>
          <a:stretch>
            <a:fillRect/>
          </a:stretch>
        </p:blipFill>
        <p:spPr>
          <a:xfrm>
            <a:off x="855117" y="1919439"/>
            <a:ext cx="4683804" cy="3514170"/>
          </a:xfrm>
          <a:prstGeom prst="rect">
            <a:avLst/>
          </a:prstGeom>
        </p:spPr>
      </p:pic>
    </p:spTree>
    <p:extLst>
      <p:ext uri="{BB962C8B-B14F-4D97-AF65-F5344CB8AC3E}">
        <p14:creationId xmlns:p14="http://schemas.microsoft.com/office/powerpoint/2010/main" val="17453200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92925" y="689424"/>
            <a:ext cx="8911687" cy="1280890"/>
          </a:xfrm>
        </p:spPr>
        <p:txBody>
          <a:bodyPr/>
          <a:lstStyle/>
          <a:p>
            <a:r>
              <a:rPr lang="en-US" dirty="0">
                <a:latin typeface="Lora"/>
                <a:cs typeface="Arial" panose="020B0604020202020204" pitchFamily="34" charset="0"/>
              </a:rPr>
              <a:t>Role of Marketing in a Business</a:t>
            </a:r>
          </a:p>
        </p:txBody>
      </p:sp>
      <p:sp>
        <p:nvSpPr>
          <p:cNvPr id="5" name="Content Placeholder 4"/>
          <p:cNvSpPr>
            <a:spLocks noGrp="1"/>
          </p:cNvSpPr>
          <p:nvPr>
            <p:ph idx="1"/>
          </p:nvPr>
        </p:nvSpPr>
        <p:spPr>
          <a:xfrm>
            <a:off x="1632857" y="2133600"/>
            <a:ext cx="9871755" cy="3777622"/>
          </a:xfrm>
        </p:spPr>
        <p:txBody>
          <a:bodyPr>
            <a:noAutofit/>
          </a:bodyPr>
          <a:lstStyle/>
          <a:p>
            <a:r>
              <a:rPr lang="en-US" dirty="0" smtClean="0"/>
              <a:t>Establishing </a:t>
            </a:r>
            <a:r>
              <a:rPr lang="en-US" b="1" dirty="0"/>
              <a:t>relationships between customers </a:t>
            </a:r>
            <a:r>
              <a:rPr lang="en-US" dirty="0"/>
              <a:t>and the organizations offering to the market</a:t>
            </a:r>
            <a:r>
              <a:rPr lang="en-US" dirty="0" smtClean="0"/>
              <a:t>.</a:t>
            </a:r>
          </a:p>
          <a:p>
            <a:endParaRPr lang="en-US" dirty="0"/>
          </a:p>
          <a:p>
            <a:r>
              <a:rPr lang="en-US" dirty="0"/>
              <a:t>Marketing shapes the </a:t>
            </a:r>
            <a:r>
              <a:rPr lang="en-US" b="1" dirty="0"/>
              <a:t>image of the </a:t>
            </a:r>
            <a:r>
              <a:rPr lang="en-US" b="1" dirty="0" smtClean="0"/>
              <a:t>organization</a:t>
            </a:r>
          </a:p>
          <a:p>
            <a:endParaRPr lang="en-US" dirty="0"/>
          </a:p>
          <a:p>
            <a:r>
              <a:rPr lang="en-US" dirty="0"/>
              <a:t>M</a:t>
            </a:r>
            <a:r>
              <a:rPr lang="en-US" dirty="0" smtClean="0"/>
              <a:t>arketing </a:t>
            </a:r>
            <a:r>
              <a:rPr lang="en-US" dirty="0"/>
              <a:t>is responsible for the </a:t>
            </a:r>
            <a:r>
              <a:rPr lang="en-US" b="1" dirty="0"/>
              <a:t>increase in revenue </a:t>
            </a:r>
            <a:r>
              <a:rPr lang="en-US" dirty="0"/>
              <a:t>and by extension </a:t>
            </a:r>
            <a:r>
              <a:rPr lang="en-US" b="1" dirty="0"/>
              <a:t>increase in the organizations profitability</a:t>
            </a:r>
            <a:r>
              <a:rPr lang="en-US" dirty="0"/>
              <a:t>.</a:t>
            </a:r>
          </a:p>
        </p:txBody>
      </p:sp>
    </p:spTree>
    <p:extLst>
      <p:ext uri="{BB962C8B-B14F-4D97-AF65-F5344CB8AC3E}">
        <p14:creationId xmlns:p14="http://schemas.microsoft.com/office/powerpoint/2010/main" val="3331015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Who is the customer?</a:t>
            </a:r>
          </a:p>
        </p:txBody>
      </p:sp>
      <p:sp>
        <p:nvSpPr>
          <p:cNvPr id="5" name="Text Placeholder 4"/>
          <p:cNvSpPr>
            <a:spLocks noGrp="1"/>
          </p:cNvSpPr>
          <p:nvPr>
            <p:ph idx="1"/>
          </p:nvPr>
        </p:nvSpPr>
        <p:spPr/>
        <p:txBody>
          <a:bodyPr/>
          <a:lstStyle/>
          <a:p>
            <a:pPr marL="0" indent="0">
              <a:buNone/>
            </a:pPr>
            <a:r>
              <a:rPr lang="en-US" dirty="0"/>
              <a:t>A customer is an </a:t>
            </a:r>
            <a:r>
              <a:rPr lang="en-US" b="1" dirty="0"/>
              <a:t>individual or business that purchases the goods or services</a:t>
            </a:r>
            <a:r>
              <a:rPr lang="en-US" dirty="0"/>
              <a:t> produced by a business. </a:t>
            </a:r>
          </a:p>
          <a:p>
            <a:endParaRPr lang="en-US" dirty="0"/>
          </a:p>
        </p:txBody>
      </p:sp>
      <p:pic>
        <p:nvPicPr>
          <p:cNvPr id="6" name="Picture 4" descr="http://www.vennershipley.co.uk/uploads/images/illustrations/Expertise/Consumer_product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75403" y="3132567"/>
            <a:ext cx="3516597" cy="3516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010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6169" y="595366"/>
            <a:ext cx="8911687" cy="1280890"/>
          </a:xfrm>
        </p:spPr>
        <p:txBody>
          <a:bodyPr>
            <a:normAutofit/>
          </a:bodyPr>
          <a:lstStyle/>
          <a:p>
            <a:r>
              <a:rPr lang="en-US" dirty="0"/>
              <a:t>Customer Vs Consumer</a:t>
            </a:r>
          </a:p>
        </p:txBody>
      </p:sp>
      <p:sp>
        <p:nvSpPr>
          <p:cNvPr id="3" name="Text Placeholder 2"/>
          <p:cNvSpPr>
            <a:spLocks noGrp="1"/>
          </p:cNvSpPr>
          <p:nvPr>
            <p:ph idx="1"/>
          </p:nvPr>
        </p:nvSpPr>
        <p:spPr>
          <a:xfrm>
            <a:off x="1421867" y="2084614"/>
            <a:ext cx="7501845" cy="3777622"/>
          </a:xfrm>
        </p:spPr>
        <p:txBody>
          <a:bodyPr/>
          <a:lstStyle/>
          <a:p>
            <a:pPr marL="146047" indent="-146047"/>
            <a:r>
              <a:rPr lang="en-US" b="1" dirty="0"/>
              <a:t>Customers </a:t>
            </a:r>
            <a:r>
              <a:rPr lang="en-US" dirty="0"/>
              <a:t>are the ones who </a:t>
            </a:r>
            <a:r>
              <a:rPr lang="en-US" b="1" dirty="0"/>
              <a:t>purchase your products.</a:t>
            </a:r>
          </a:p>
          <a:p>
            <a:pPr marL="146047" indent="-146047"/>
            <a:endParaRPr lang="en-US" dirty="0"/>
          </a:p>
          <a:p>
            <a:pPr marL="146047" indent="-146047"/>
            <a:r>
              <a:rPr lang="en-US" b="1" dirty="0"/>
              <a:t>Consumers</a:t>
            </a:r>
            <a:r>
              <a:rPr lang="en-US" dirty="0"/>
              <a:t> are the ones who </a:t>
            </a:r>
            <a:r>
              <a:rPr lang="en-US" b="1" dirty="0"/>
              <a:t>actually use your products</a:t>
            </a:r>
            <a:r>
              <a:rPr lang="en-US" dirty="0"/>
              <a:t> so the customer may not be the actual consumer of your product.</a:t>
            </a:r>
          </a:p>
          <a:p>
            <a:endParaRPr lang="en-US" dirty="0"/>
          </a:p>
        </p:txBody>
      </p:sp>
      <p:pic>
        <p:nvPicPr>
          <p:cNvPr id="4" name="Picture 3"/>
          <p:cNvPicPr>
            <a:picLocks noChangeAspect="1"/>
          </p:cNvPicPr>
          <p:nvPr/>
        </p:nvPicPr>
        <p:blipFill>
          <a:blip r:embed="rId3"/>
          <a:stretch>
            <a:fillRect/>
          </a:stretch>
        </p:blipFill>
        <p:spPr>
          <a:xfrm>
            <a:off x="8923712" y="1950720"/>
            <a:ext cx="3268288" cy="4907280"/>
          </a:xfrm>
          <a:prstGeom prst="rect">
            <a:avLst/>
          </a:prstGeom>
        </p:spPr>
      </p:pic>
    </p:spTree>
    <p:extLst>
      <p:ext uri="{BB962C8B-B14F-4D97-AF65-F5344CB8AC3E}">
        <p14:creationId xmlns:p14="http://schemas.microsoft.com/office/powerpoint/2010/main" val="180305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42474" y="240631"/>
            <a:ext cx="7772400" cy="1905000"/>
          </a:xfrm>
        </p:spPr>
        <p:txBody>
          <a:bodyPr>
            <a:normAutofit fontScale="90000"/>
          </a:bodyPr>
          <a:lstStyle/>
          <a:p>
            <a:pPr algn="ctr" eaLnBrk="1" hangingPunct="1"/>
            <a:r>
              <a:rPr lang="en-US" altLang="en-US" sz="3200" dirty="0"/>
              <a:t>Marketing</a:t>
            </a:r>
            <a:r>
              <a:rPr lang="en-US" altLang="en-US" dirty="0" smtClean="0"/>
              <a:t> Mix – 4Ps</a:t>
            </a:r>
            <a:br>
              <a:rPr lang="en-US" altLang="en-US" dirty="0" smtClean="0"/>
            </a:br>
            <a:r>
              <a:rPr lang="en-US" altLang="en-US" sz="2400" dirty="0"/>
              <a:t>The marketing mix elements that make up an organization’s marketing program</a:t>
            </a:r>
            <a:r>
              <a:rPr lang="en-US" altLang="en-US" dirty="0" smtClean="0"/>
              <a:t>:</a:t>
            </a:r>
            <a:br>
              <a:rPr lang="en-US" altLang="en-US" dirty="0" smtClean="0"/>
            </a:br>
            <a:endParaRPr lang="en-US" altLang="en-US" dirty="0" smtClean="0"/>
          </a:p>
        </p:txBody>
      </p:sp>
      <p:sp>
        <p:nvSpPr>
          <p:cNvPr id="6147" name="Rectangle 3"/>
          <p:cNvSpPr>
            <a:spLocks noGrp="1" noChangeArrowheads="1"/>
          </p:cNvSpPr>
          <p:nvPr>
            <p:ph type="body" idx="1"/>
          </p:nvPr>
        </p:nvSpPr>
        <p:spPr>
          <a:xfrm>
            <a:off x="2209800" y="2286000"/>
            <a:ext cx="7772400" cy="3810000"/>
          </a:xfrm>
        </p:spPr>
        <p:txBody>
          <a:bodyPr/>
          <a:lstStyle/>
          <a:p>
            <a:pPr marL="609600" indent="-609600">
              <a:buFontTx/>
              <a:buAutoNum type="arabicPeriod"/>
            </a:pPr>
            <a:r>
              <a:rPr lang="en-US" altLang="en-US" sz="3200" dirty="0">
                <a:solidFill>
                  <a:srgbClr val="FF0000"/>
                </a:solidFill>
              </a:rPr>
              <a:t>P</a:t>
            </a:r>
            <a:r>
              <a:rPr lang="en-US" altLang="en-US" dirty="0" smtClean="0"/>
              <a:t>roduct</a:t>
            </a:r>
          </a:p>
          <a:p>
            <a:pPr marL="609600" indent="-609600">
              <a:buFontTx/>
              <a:buAutoNum type="arabicPeriod"/>
            </a:pPr>
            <a:r>
              <a:rPr lang="en-US" altLang="en-US" sz="3200" dirty="0">
                <a:solidFill>
                  <a:srgbClr val="FF0000"/>
                </a:solidFill>
              </a:rPr>
              <a:t>P</a:t>
            </a:r>
            <a:r>
              <a:rPr lang="en-US" altLang="en-US" dirty="0" smtClean="0"/>
              <a:t>romotion</a:t>
            </a:r>
          </a:p>
          <a:p>
            <a:pPr marL="609600" indent="-609600">
              <a:buFontTx/>
              <a:buAutoNum type="arabicPeriod"/>
            </a:pPr>
            <a:r>
              <a:rPr lang="en-US" altLang="en-US" sz="3200" dirty="0">
                <a:solidFill>
                  <a:srgbClr val="FF0000"/>
                </a:solidFill>
              </a:rPr>
              <a:t>P</a:t>
            </a:r>
            <a:r>
              <a:rPr lang="en-US" altLang="en-US" dirty="0" smtClean="0"/>
              <a:t>rice</a:t>
            </a:r>
          </a:p>
          <a:p>
            <a:pPr marL="609600" indent="-609600">
              <a:buFontTx/>
              <a:buAutoNum type="arabicPeriod"/>
            </a:pPr>
            <a:r>
              <a:rPr lang="en-US" altLang="en-US" sz="3200" dirty="0">
                <a:solidFill>
                  <a:srgbClr val="FF0000"/>
                </a:solidFill>
              </a:rPr>
              <a:t>P</a:t>
            </a:r>
            <a:r>
              <a:rPr lang="en-US" altLang="en-US" sz="3200" dirty="0"/>
              <a:t>lace</a:t>
            </a:r>
          </a:p>
          <a:p>
            <a:pPr marL="609600" indent="-609600" algn="ctr">
              <a:buNone/>
            </a:pPr>
            <a:r>
              <a:rPr lang="en-US" altLang="en-US" dirty="0" smtClean="0"/>
              <a:t>These are management </a:t>
            </a:r>
            <a:r>
              <a:rPr lang="en-US" altLang="en-US" b="1" u="sng" dirty="0" smtClean="0"/>
              <a:t>decisions</a:t>
            </a:r>
            <a:r>
              <a:rPr lang="en-US" altLang="en-US" dirty="0" smtClean="0"/>
              <a:t>, </a:t>
            </a:r>
            <a:r>
              <a:rPr lang="en-US" altLang="en-US" b="1" u="sng" dirty="0" smtClean="0"/>
              <a:t>controllable</a:t>
            </a:r>
            <a:r>
              <a:rPr lang="en-US" altLang="en-US" dirty="0" smtClean="0"/>
              <a:t> factors</a:t>
            </a:r>
          </a:p>
        </p:txBody>
      </p:sp>
    </p:spTree>
    <p:extLst>
      <p:ext uri="{BB962C8B-B14F-4D97-AF65-F5344CB8AC3E}">
        <p14:creationId xmlns:p14="http://schemas.microsoft.com/office/powerpoint/2010/main" val="28306721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767</Words>
  <Application>Microsoft Office PowerPoint</Application>
  <PresentationFormat>Widescreen</PresentationFormat>
  <Paragraphs>87</Paragraphs>
  <Slides>21</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Century Gothic</vt:lpstr>
      <vt:lpstr>Lora</vt:lpstr>
      <vt:lpstr>Quattrocento Sans</vt:lpstr>
      <vt:lpstr>Times New Roman</vt:lpstr>
      <vt:lpstr>Wingdings 3</vt:lpstr>
      <vt:lpstr>Wisp</vt:lpstr>
      <vt:lpstr>Marketing &amp; Value Chain </vt:lpstr>
      <vt:lpstr>Learning Outcome</vt:lpstr>
      <vt:lpstr>What is marketing?</vt:lpstr>
      <vt:lpstr>Definitions for Marketing</vt:lpstr>
      <vt:lpstr>Why IT Professionals Need Marketing?</vt:lpstr>
      <vt:lpstr>Role of Marketing in a Business</vt:lpstr>
      <vt:lpstr>Who is the customer?</vt:lpstr>
      <vt:lpstr>Customer Vs Consumer</vt:lpstr>
      <vt:lpstr>Marketing Mix – 4Ps The marketing mix elements that make up an organization’s marketing program: </vt:lpstr>
      <vt:lpstr>The Marketing “Mix”</vt:lpstr>
      <vt:lpstr>Value Chain</vt:lpstr>
      <vt:lpstr>Value Addition/Creation</vt:lpstr>
      <vt:lpstr>Porter’s value chain</vt:lpstr>
      <vt:lpstr>PowerPoint Presentation</vt:lpstr>
      <vt:lpstr>Primary activities</vt:lpstr>
      <vt:lpstr>VALUE CHAIN: PRIMARY ACTIVITIES</vt:lpstr>
      <vt:lpstr>VALUE CHAIN: PRIMARY ACTIVITIES</vt:lpstr>
      <vt:lpstr>Support activities (Secondary)</vt:lpstr>
      <vt:lpstr>VALUE CHAIN: SECONDARY ACTIVITIES</vt:lpstr>
      <vt:lpstr>VALUE CHAIN: SECONDARY ACTIVITIES - 2</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2017-08-31T08:41:14Z</dcterms:created>
  <dcterms:modified xsi:type="dcterms:W3CDTF">2020-09-13T08:20:47Z</dcterms:modified>
</cp:coreProperties>
</file>