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8" r:id="rId4"/>
    <p:sldId id="291" r:id="rId5"/>
    <p:sldId id="338" r:id="rId6"/>
    <p:sldId id="339" r:id="rId7"/>
    <p:sldId id="342" r:id="rId8"/>
    <p:sldId id="343" r:id="rId9"/>
    <p:sldId id="344" r:id="rId10"/>
    <p:sldId id="347" r:id="rId11"/>
    <p:sldId id="348" r:id="rId12"/>
    <p:sldId id="349" r:id="rId13"/>
    <p:sldId id="350" r:id="rId14"/>
    <p:sldId id="354" r:id="rId15"/>
    <p:sldId id="356" r:id="rId16"/>
    <p:sldId id="355" r:id="rId17"/>
    <p:sldId id="357" r:id="rId18"/>
    <p:sldId id="351" r:id="rId19"/>
    <p:sldId id="335" r:id="rId20"/>
    <p:sldId id="341" r:id="rId21"/>
    <p:sldId id="353" r:id="rId22"/>
    <p:sldId id="322" r:id="rId23"/>
    <p:sldId id="281" r:id="rId24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EC0"/>
    <a:srgbClr val="FFFF00"/>
    <a:srgbClr val="D3C3A7"/>
    <a:srgbClr val="C1B69B"/>
    <a:srgbClr val="040E08"/>
    <a:srgbClr val="B92D14"/>
    <a:srgbClr val="35759D"/>
    <a:srgbClr val="35B19D"/>
    <a:srgbClr val="000000"/>
    <a:srgbClr val="491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5596" autoAdjust="0"/>
  </p:normalViewPr>
  <p:slideViewPr>
    <p:cSldViewPr>
      <p:cViewPr varScale="1">
        <p:scale>
          <a:sx n="79" d="100"/>
          <a:sy n="79" d="100"/>
        </p:scale>
        <p:origin x="108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98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F47EA-D2A1-4FDC-954F-A93840EBC1C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98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8142-BDC9-4CAF-BEF3-CF8B869EA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4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4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68E66-648A-439E-88FC-1030C8B55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CBB0-A88F-483C-9888-D82225FFF6F2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8E66-648A-439E-88FC-1030C8B55C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181600"/>
            <a:ext cx="7543800" cy="7048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7912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381000"/>
            <a:ext cx="19621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57340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A4C75-0425-458A-8C2A-D197F7C891EB}"/>
              </a:ext>
            </a:extLst>
          </p:cNvPr>
          <p:cNvSpPr/>
          <p:nvPr/>
        </p:nvSpPr>
        <p:spPr>
          <a:xfrm>
            <a:off x="609600" y="228600"/>
            <a:ext cx="8153400" cy="443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Management for IT</a:t>
            </a:r>
          </a:p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(IT3090)</a:t>
            </a:r>
          </a:p>
          <a:p>
            <a:pPr marL="342900" lvl="0" indent="-342900" algn="ctr">
              <a:spcBef>
                <a:spcPct val="20000"/>
              </a:spcBef>
            </a:pPr>
            <a:endParaRPr lang="en-US" sz="4000" b="1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4800" b="1" kern="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 and Finance </a:t>
            </a:r>
          </a:p>
          <a:p>
            <a:pPr marL="342900" lvl="0" indent="-342900" algn="ctr">
              <a:spcBef>
                <a:spcPct val="20000"/>
              </a:spcBef>
            </a:pPr>
            <a:endParaRPr lang="en-US" sz="4000" b="1" kern="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4000" b="1" kern="0" dirty="0">
                <a:latin typeface="Calibri" panose="020F0502020204030204" pitchFamily="34" charset="0"/>
                <a:cs typeface="Calibri" panose="020F0502020204030204" pitchFamily="34" charset="0"/>
              </a:rPr>
              <a:t>Lesson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67053-72A9-46AF-8661-F8EB4850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67400"/>
            <a:ext cx="34417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auto">
              <a:spcAft>
                <a:spcPts val="0"/>
              </a:spcAft>
              <a:buClr>
                <a:srgbClr val="90C226"/>
              </a:buClr>
              <a:buFont typeface="Wingdings 3" panose="05040102010807070707" pitchFamily="18" charset="2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Chalani Kuruppu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Clr>
                <a:srgbClr val="90C226"/>
              </a:buClr>
              <a:buFont typeface="Wingdings 3" panose="05040102010807070707" pitchFamily="18" charset="2"/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MLRHRM (Col.), PGD.LRHRM (Col.)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BBA (Hons) (Sheffield Hallam),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71861"/>
            <a:ext cx="4191000" cy="1685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What is Capital?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953000"/>
          </a:xfrm>
        </p:spPr>
        <p:txBody>
          <a:bodyPr/>
          <a:lstStyle/>
          <a:p>
            <a:pPr indent="19050" eaLnBrk="1" hangingPunct="1">
              <a:buFont typeface="Wingdings 2" pitchFamily="18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Capital is an investment of money (funds) in  a business with the intention of earning a return.</a:t>
            </a:r>
          </a:p>
          <a:p>
            <a:pPr indent="19050"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In other words, residual in the assets of the entity after deducting all it’s liabilities.</a:t>
            </a:r>
          </a:p>
          <a:p>
            <a:pPr indent="19050" eaLnBrk="1" hangingPunct="1">
              <a:buFont typeface="Wingdings 2" pitchFamily="18" charset="2"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pPr indent="19050"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E.g. 	Sole proprietor – personal funds</a:t>
            </a:r>
          </a:p>
          <a:p>
            <a:pPr indent="19050"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	Company – share capital</a:t>
            </a:r>
          </a:p>
          <a:p>
            <a:pPr indent="19050" eaLnBrk="1" hangingPunct="1">
              <a:buFont typeface="Wingdings 2" pitchFamily="18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049261"/>
            <a:ext cx="3048000" cy="1716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What is an Income?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86800" cy="495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Increase in economic benefits during the accounting period in the form of inflows, which eventually results in receiving money. Revenue increases profits.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E.g. sales revenue, interest received</a:t>
            </a:r>
            <a:endParaRPr lang="en-US" sz="3600" dirty="0">
              <a:solidFill>
                <a:srgbClr val="040E08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4419600"/>
            <a:ext cx="31623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What is an expense?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839200" cy="510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Decrease in economic benefits during the accounting period in the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form of out flow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. Costs used up in the activities of the organization.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pPr marL="273050" indent="-273050" eaLnBrk="1" hangingPunct="1">
              <a:buFont typeface="Wingdings 2" pitchFamily="18" charset="2"/>
              <a:buNone/>
              <a:tabLst>
                <a:tab pos="914400" algn="l"/>
              </a:tabLst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E.g.    inventories consumed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	  electricity consumed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	  advertising cos</a:t>
            </a:r>
            <a:r>
              <a:rPr lang="en-US" sz="2800" dirty="0">
                <a:latin typeface="Cambria" pitchFamily="18" charset="0"/>
              </a:rPr>
              <a:t>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00450"/>
            <a:ext cx="25336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The Accounting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05800" cy="5562600"/>
          </a:xfrm>
        </p:spPr>
        <p:txBody>
          <a:bodyPr>
            <a:normAutofit/>
          </a:bodyPr>
          <a:lstStyle/>
          <a:p>
            <a:pPr>
              <a:buNone/>
              <a:tabLst>
                <a:tab pos="803275" algn="l"/>
              </a:tabLst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  <a:tabLst>
                <a:tab pos="803275" algn="l"/>
              </a:tabLst>
            </a:pP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ASSETS   = CAPITAL +LIABILITIES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	</a:t>
            </a:r>
          </a:p>
          <a:p>
            <a:pPr>
              <a:tabLst>
                <a:tab pos="347663" algn="l"/>
              </a:tabLst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Assets of the business show what resources the business owns &amp; controls</a:t>
            </a:r>
            <a:r>
              <a:rPr lang="en-US" sz="1800" dirty="0">
                <a:solidFill>
                  <a:srgbClr val="040E08"/>
                </a:solidFill>
                <a:latin typeface="Cambria" pitchFamily="18" charset="0"/>
              </a:rPr>
              <a:t>.</a:t>
            </a:r>
          </a:p>
          <a:p>
            <a:pPr>
              <a:buClrTx/>
              <a:buNone/>
              <a:tabLst>
                <a:tab pos="347663" algn="l"/>
              </a:tabLst>
            </a:pPr>
            <a:endParaRPr lang="en-US" sz="400" dirty="0">
              <a:solidFill>
                <a:srgbClr val="040E08"/>
              </a:solidFill>
              <a:latin typeface="Cambria" pitchFamily="18" charset="0"/>
            </a:endParaRPr>
          </a:p>
          <a:p>
            <a:pPr>
              <a:tabLst>
                <a:tab pos="290513" algn="l"/>
              </a:tabLst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Liabilities &amp; capital show who contributed these resources to the business and how much each group contributed.</a:t>
            </a:r>
          </a:p>
          <a:p>
            <a:pPr>
              <a:buClrTx/>
              <a:buNone/>
              <a:tabLst>
                <a:tab pos="290513" algn="l"/>
              </a:tabLst>
            </a:pPr>
            <a:endParaRPr lang="en-US" sz="1800" dirty="0">
              <a:solidFill>
                <a:srgbClr val="040E08"/>
              </a:solidFill>
              <a:latin typeface="Cambria" pitchFamily="18" charset="0"/>
            </a:endParaRPr>
          </a:p>
          <a:p>
            <a:pPr>
              <a:buClrTx/>
              <a:buNone/>
              <a:tabLst>
                <a:tab pos="290513" algn="l"/>
              </a:tabLst>
            </a:pPr>
            <a:r>
              <a:rPr lang="en-US" sz="1800" dirty="0">
                <a:solidFill>
                  <a:srgbClr val="040E08"/>
                </a:solidFill>
                <a:latin typeface="Cambria" pitchFamily="18" charset="0"/>
              </a:rPr>
              <a:t>E.g. </a:t>
            </a:r>
            <a:endParaRPr lang="en-US" sz="2000" dirty="0">
              <a:solidFill>
                <a:srgbClr val="040E08"/>
              </a:solidFill>
              <a:latin typeface="Cambria" pitchFamily="18" charset="0"/>
            </a:endParaRPr>
          </a:p>
          <a:p>
            <a:pPr>
              <a:buClrTx/>
              <a:buNone/>
              <a:tabLst>
                <a:tab pos="290513" algn="l"/>
              </a:tabLst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</a:rPr>
              <a:t>			</a:t>
            </a:r>
            <a:r>
              <a:rPr lang="en-US" sz="2000" b="1" dirty="0">
                <a:solidFill>
                  <a:srgbClr val="040E08"/>
                </a:solidFill>
                <a:latin typeface="Cambria" pitchFamily="18" charset="0"/>
              </a:rPr>
              <a:t>Assets  =  Owner’s equity  +  Liabilities</a:t>
            </a:r>
          </a:p>
          <a:p>
            <a:pPr>
              <a:buClrTx/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</a:rPr>
              <a:t>		</a:t>
            </a:r>
            <a:r>
              <a:rPr lang="en-US" sz="2000" b="1" dirty="0">
                <a:solidFill>
                  <a:srgbClr val="040E08"/>
                </a:solidFill>
                <a:latin typeface="Cambria" pitchFamily="18" charset="0"/>
              </a:rPr>
              <a:t>1,750,000  =  1,000,000	    +  750,000</a:t>
            </a:r>
          </a:p>
          <a:p>
            <a:pPr>
              <a:buClrTx/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</a:rPr>
              <a:t>	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B688-6C81-4C08-B57D-8F7B5983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Activity 1-Complete the gaps in the following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187537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39035"/>
              </p:ext>
            </p:extLst>
          </p:nvPr>
        </p:nvGraphicFramePr>
        <p:xfrm>
          <a:off x="1142999" y="1905000"/>
          <a:ext cx="6629402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Assets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Liabilities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Capital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26,500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3,670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22,830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14,333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4,828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9,505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17,150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4,490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12,660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(d)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54,337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15,347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38,990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29,001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1,446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27,555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(f)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9,560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9,502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7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0" y="1447800"/>
            <a:ext cx="7772400" cy="474094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38B688-6C81-4C08-B57D-8F7B5983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Activity 2- 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Apply following transactions to the Accounting equation. </a:t>
            </a:r>
          </a:p>
        </p:txBody>
      </p:sp>
    </p:spTree>
    <p:extLst>
      <p:ext uri="{BB962C8B-B14F-4D97-AF65-F5344CB8AC3E}">
        <p14:creationId xmlns:p14="http://schemas.microsoft.com/office/powerpoint/2010/main" val="30640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A6CB-1179-4F03-AAD6-898C9273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1FDF57-7E0A-4687-89E9-766E63509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571410"/>
              </p:ext>
            </p:extLst>
          </p:nvPr>
        </p:nvGraphicFramePr>
        <p:xfrm>
          <a:off x="609600" y="1371600"/>
          <a:ext cx="7620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7">
                  <a:extLst>
                    <a:ext uri="{9D8B030D-6E8A-4147-A177-3AD203B41FA5}">
                      <a16:colId xmlns:a16="http://schemas.microsoft.com/office/drawing/2014/main" val="1161349497"/>
                    </a:ext>
                  </a:extLst>
                </a:gridCol>
                <a:gridCol w="2530529">
                  <a:extLst>
                    <a:ext uri="{9D8B030D-6E8A-4147-A177-3AD203B41FA5}">
                      <a16:colId xmlns:a16="http://schemas.microsoft.com/office/drawing/2014/main" val="1492600603"/>
                    </a:ext>
                  </a:extLst>
                </a:gridCol>
                <a:gridCol w="2968440">
                  <a:extLst>
                    <a:ext uri="{9D8B030D-6E8A-4147-A177-3AD203B41FA5}">
                      <a16:colId xmlns:a16="http://schemas.microsoft.com/office/drawing/2014/main" val="2372005899"/>
                    </a:ext>
                  </a:extLst>
                </a:gridCol>
                <a:gridCol w="1571134">
                  <a:extLst>
                    <a:ext uri="{9D8B030D-6E8A-4147-A177-3AD203B41FA5}">
                      <a16:colId xmlns:a16="http://schemas.microsoft.com/office/drawing/2014/main" val="2666845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               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 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 -70 (Cash)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- 70 (Creditors)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+200 (Goods)</a:t>
                      </a:r>
                    </a:p>
                    <a:p>
                      <a:pPr algn="just"/>
                      <a:r>
                        <a:rPr lang="en-US" dirty="0"/>
                        <a:t> -200 (Cash)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+275 (Goods)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+275 (creditors)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+500 (Cash)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+500 (Additional Capital)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+200 (Cash)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+200 (Mr.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+50 (Cash)</a:t>
                      </a:r>
                    </a:p>
                    <a:p>
                      <a:pPr algn="just"/>
                      <a:r>
                        <a:rPr lang="en-US" dirty="0"/>
                        <a:t>- 50 (Debtor)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- 60 (Goods)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 (Creditor)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+5000(Shop Premises)</a:t>
                      </a:r>
                    </a:p>
                    <a:p>
                      <a:pPr algn="just"/>
                      <a:r>
                        <a:rPr lang="en-US" dirty="0"/>
                        <a:t>- 5000 (Cash)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845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                   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8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6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39" y="2895600"/>
            <a:ext cx="3832721" cy="2895600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591428D-2D90-4039-A6BB-C15BB1AF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382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en-US" sz="5400" b="1" kern="0">
                <a:solidFill>
                  <a:srgbClr val="040E08"/>
                </a:solidFill>
                <a:latin typeface="Cambria" pitchFamily="18" charset="0"/>
              </a:rPr>
              <a:t>Sources of Finance</a:t>
            </a:r>
            <a:endParaRPr lang="ru-RU" sz="5400" b="1" kern="0" dirty="0">
              <a:solidFill>
                <a:srgbClr val="040E08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Types of Sources of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00600"/>
          </a:xfrm>
        </p:spPr>
        <p:txBody>
          <a:bodyPr/>
          <a:lstStyle/>
          <a:p>
            <a:pPr marL="398463" indent="-39846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Internal sources 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: </a:t>
            </a: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Finance that come from owners.</a:t>
            </a:r>
          </a:p>
          <a:p>
            <a:pPr marL="398463" indent="-39846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Cambria" pitchFamily="18" charset="0"/>
              </a:rPr>
              <a:t>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External sources </a:t>
            </a: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: Finance provided by banks, other institutional lenders and creditors.</a:t>
            </a: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Learning outcomes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105400"/>
          </a:xfrm>
        </p:spPr>
        <p:txBody>
          <a:bodyPr/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Identify the definition of accounting.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Understand the Elements of Accounting.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Understand the Accounting Equation.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 Identify different types of sources of finance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800" dirty="0">
              <a:solidFill>
                <a:srgbClr val="040E0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040E08"/>
                </a:solidFill>
                <a:latin typeface="Cambria" pitchFamily="18" charset="0"/>
              </a:rPr>
              <a:t>Own capital</a:t>
            </a:r>
            <a:r>
              <a:rPr lang="en-US" sz="2600" dirty="0">
                <a:solidFill>
                  <a:srgbClr val="040E08"/>
                </a:solidFill>
                <a:latin typeface="Cambria" pitchFamily="18" charset="0"/>
              </a:rPr>
              <a:t>-This is a common source of finance especially for start up business that provide by the individuals who form the business – entrepreneurs.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dirty="0">
              <a:solidFill>
                <a:srgbClr val="040E08"/>
              </a:solidFill>
              <a:latin typeface="Cambria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040E08"/>
                </a:solidFill>
                <a:latin typeface="Cambria" pitchFamily="18" charset="0"/>
              </a:rPr>
              <a:t>Personal Saving –</a:t>
            </a:r>
            <a:r>
              <a:rPr lang="en-US" sz="2600" dirty="0">
                <a:solidFill>
                  <a:srgbClr val="040E08"/>
                </a:solidFill>
                <a:latin typeface="Cambria" pitchFamily="18" charset="0"/>
              </a:rPr>
              <a:t>The amount of money that a business person or partner has at their disposal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dirty="0">
              <a:solidFill>
                <a:srgbClr val="040E08"/>
              </a:solidFill>
              <a:latin typeface="Cambria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040E08"/>
                </a:solidFill>
                <a:latin typeface="Cambria" pitchFamily="18" charset="0"/>
              </a:rPr>
              <a:t>Sale of assets </a:t>
            </a:r>
            <a:r>
              <a:rPr lang="en-US" sz="2600" dirty="0">
                <a:solidFill>
                  <a:srgbClr val="040E08"/>
                </a:solidFill>
                <a:latin typeface="Cambria" pitchFamily="18" charset="0"/>
              </a:rPr>
              <a:t>–Business can raise funds by selling its assets where they could finance in new activities or pay- off debts.</a:t>
            </a:r>
          </a:p>
          <a:p>
            <a:pPr marL="0" indent="0">
              <a:buNone/>
            </a:pPr>
            <a:endParaRPr lang="en-US" sz="2400" dirty="0">
              <a:latin typeface="Centaur" pitchFamily="18" charset="0"/>
            </a:endParaRPr>
          </a:p>
          <a:p>
            <a:endParaRPr lang="en-US" sz="2400" dirty="0">
              <a:latin typeface="Centaur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40E08"/>
                </a:solidFill>
                <a:latin typeface="Cambria" pitchFamily="18" charset="0"/>
              </a:rPr>
              <a:t>Internal Sources of Finance</a:t>
            </a:r>
            <a:endParaRPr lang="en-US" b="1" dirty="0">
              <a:solidFill>
                <a:srgbClr val="040E08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6324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Debentures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 – debentures are secured loans and are said to have either fixed or floating charges with them.</a:t>
            </a:r>
          </a:p>
          <a:p>
            <a:pPr marL="0" indent="0"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Overdraft facilities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– Short term loan arrangement made with bank on current accounts.</a:t>
            </a:r>
          </a:p>
          <a:p>
            <a:pPr marL="0" indent="0"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Hire purchase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– method of acquiring assets without having to invest full amount in buying them. </a:t>
            </a:r>
          </a:p>
          <a:p>
            <a:pPr marL="0" indent="0"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Bank loans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– long term source of finance often used to buy fixed assets such as machinery ,vehicles ,etc.</a:t>
            </a:r>
          </a:p>
          <a:p>
            <a:endParaRPr lang="en-US" sz="2400" dirty="0">
              <a:solidFill>
                <a:srgbClr val="040E08"/>
              </a:solidFill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62"/>
          </a:xfrm>
        </p:spPr>
        <p:txBody>
          <a:bodyPr/>
          <a:lstStyle/>
          <a:p>
            <a:r>
              <a:rPr lang="en-US" sz="4400" b="1" dirty="0">
                <a:solidFill>
                  <a:srgbClr val="040E08"/>
                </a:solidFill>
                <a:latin typeface="Cambria" pitchFamily="18" charset="0"/>
              </a:rPr>
              <a:t>External Sources of Finance</a:t>
            </a:r>
            <a:endParaRPr lang="en-US" b="1" dirty="0">
              <a:solidFill>
                <a:srgbClr val="040E08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</a:rPr>
              <a:t>Recommended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267200"/>
          </a:xfrm>
        </p:spPr>
        <p:txBody>
          <a:bodyPr/>
          <a:lstStyle/>
          <a:p>
            <a:pPr>
              <a:buNone/>
            </a:pPr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>
                <a:latin typeface="Cambria" pitchFamily="18" charset="0"/>
              </a:rPr>
              <a:t>Financial Accounting in Sri Lanka-Chapter1 </a:t>
            </a:r>
            <a:r>
              <a:rPr lang="en-US" sz="2400" i="1" dirty="0">
                <a:latin typeface="Cambria" pitchFamily="18" charset="0"/>
              </a:rPr>
              <a:t>(23pg-41pg)</a:t>
            </a:r>
          </a:p>
          <a:p>
            <a:pPr>
              <a:buFont typeface="Wingdings" pitchFamily="2" charset="2"/>
              <a:buChar char="v"/>
            </a:pPr>
            <a:endParaRPr lang="en-US" sz="2400" i="1" dirty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>
                <a:latin typeface="Cambria" pitchFamily="18" charset="0"/>
              </a:rPr>
              <a:t>Frank Wood’s Business Accounting 1 </a:t>
            </a:r>
          </a:p>
          <a:p>
            <a:pPr>
              <a:buNone/>
            </a:pP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315200" cy="4267200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040E08"/>
                </a:solidFill>
              </a:rPr>
              <a:t> </a:t>
            </a:r>
            <a:r>
              <a:rPr lang="en-US" sz="5400" b="1" dirty="0">
                <a:solidFill>
                  <a:srgbClr val="040E08"/>
                </a:solidFill>
                <a:latin typeface="Cambria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Definition of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4267200"/>
          </a:xfrm>
        </p:spPr>
        <p:txBody>
          <a:bodyPr>
            <a:normAutofit/>
          </a:bodyPr>
          <a:lstStyle/>
          <a:p>
            <a:pPr marL="365760" indent="-107950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“The process of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identifying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,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measuring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 and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communicating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 economic information to permit informed judgments and decisions by users of the information ”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	                     -  American Accounting  Association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05800" cy="71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Users of financial statements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715000"/>
          </a:xfrm>
        </p:spPr>
        <p:txBody>
          <a:bodyPr/>
          <a:lstStyle/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Owners/Shareholders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Management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Employees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Suppliers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Customers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Lenders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Government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Potential Investors</a:t>
            </a:r>
          </a:p>
          <a:p>
            <a:pPr marL="41148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General Public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27" y="2819400"/>
            <a:ext cx="3661017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Elements of Accounting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92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Assets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Liabilities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Capital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Income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Expenditure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489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What is an Asset?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5257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Asset is a resource controlled by the business from which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future economic benefits 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are expected to flow, arising out of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past transaction or event.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b="1" dirty="0">
              <a:solidFill>
                <a:srgbClr val="040E08"/>
              </a:solidFill>
              <a:latin typeface="Cambria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The three essential  characteristics of assets are;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Future economic benefits</a:t>
            </a: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Owned or controlled by the business</a:t>
            </a: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Arisen from past event or transaction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819935"/>
            <a:ext cx="2362200" cy="1923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92162"/>
          </a:xfrm>
        </p:spPr>
        <p:txBody>
          <a:bodyPr/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Categorization of Assets-I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		</a:t>
            </a:r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Fixed Assets</a:t>
            </a:r>
            <a:endParaRPr lang="en-US" sz="2000" b="1" dirty="0">
              <a:solidFill>
                <a:srgbClr val="040E08"/>
              </a:solidFill>
              <a:latin typeface="Cambria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Are not bought primarily to be sold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Are bought to be used in the business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Are expected to be of use to the business for a long   	time.</a:t>
            </a:r>
          </a:p>
          <a:p>
            <a:pPr lvl="1"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</a:rPr>
              <a:t>			E.g. Land, buildings, machinery, vehicles</a:t>
            </a:r>
          </a:p>
          <a:p>
            <a:pPr lvl="1">
              <a:buNone/>
            </a:pPr>
            <a:endParaRPr lang="en-US" sz="2000" dirty="0">
              <a:solidFill>
                <a:srgbClr val="040E08"/>
              </a:solidFill>
              <a:latin typeface="Cambria" pitchFamily="18" charset="0"/>
            </a:endParaRPr>
          </a:p>
          <a:p>
            <a:pPr lvl="1">
              <a:buNone/>
            </a:pPr>
            <a:endParaRPr lang="en-US" sz="2000" dirty="0">
              <a:solidFill>
                <a:srgbClr val="040E08"/>
              </a:solidFill>
              <a:latin typeface="Cambria" pitchFamily="18" charset="0"/>
            </a:endParaRPr>
          </a:p>
          <a:p>
            <a:pPr lvl="1">
              <a:buNone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Current  Assets</a:t>
            </a:r>
            <a:endParaRPr lang="en-US" b="1" dirty="0">
              <a:solidFill>
                <a:srgbClr val="040E08"/>
              </a:solidFill>
              <a:latin typeface="Cambria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40E08"/>
                </a:solidFill>
                <a:latin typeface="Cambria" pitchFamily="18" charset="0"/>
              </a:rPr>
              <a:t>Are likely to change in the short term and certainly  within  twelve months of the balance sheet date.</a:t>
            </a:r>
          </a:p>
          <a:p>
            <a:pPr marL="406400" lvl="2" indent="-6350">
              <a:buNone/>
            </a:pPr>
            <a:endParaRPr lang="en-US" sz="2000" dirty="0">
              <a:solidFill>
                <a:srgbClr val="040E08"/>
              </a:solidFill>
              <a:latin typeface="Cambria" pitchFamily="18" charset="0"/>
            </a:endParaRPr>
          </a:p>
          <a:p>
            <a:pPr marL="406400" lvl="2" indent="-6350"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</a:rPr>
              <a:t>		E.g. Stocks, trade debtors , cash in hand and bank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006169"/>
            <a:ext cx="1533525" cy="1533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14800"/>
            <a:ext cx="1114425" cy="1199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7630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Tangible Assets</a:t>
            </a:r>
          </a:p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	Are assets that have a physical existence (i.e. they can be touched).</a:t>
            </a:r>
          </a:p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			E.g. Buildings, machinery, land, vehicles</a:t>
            </a:r>
          </a:p>
          <a:p>
            <a:pPr algn="just"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</a:endParaRPr>
          </a:p>
          <a:p>
            <a:pPr algn="just"/>
            <a:r>
              <a:rPr lang="en-US" sz="2400" b="1" dirty="0">
                <a:solidFill>
                  <a:srgbClr val="040E08"/>
                </a:solidFill>
                <a:latin typeface="Cambria" pitchFamily="18" charset="0"/>
              </a:rPr>
              <a:t>Intangible Assets</a:t>
            </a:r>
          </a:p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	Are identifiable non-monetary assets that can not be seen, touched, or physically measured, which are created through time and/ or effort and that are identifiable as a separate asset.</a:t>
            </a:r>
          </a:p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	</a:t>
            </a:r>
          </a:p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	E.g. Goodwill, patents, copyrights, trade marks, brand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Categorization of Assets - II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What is a Liability?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Present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obligation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 of the entity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arisen from past events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, the settlement of which is expected to result in an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outflow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 from the entity’s resources embodying </a:t>
            </a: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economic benefits.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b="1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Current Liabilities </a:t>
            </a:r>
          </a:p>
          <a:p>
            <a:pPr>
              <a:buNone/>
            </a:pP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E.g. Trade creditors</a:t>
            </a:r>
            <a:endParaRPr lang="en-US" sz="2400" dirty="0">
              <a:solidFill>
                <a:srgbClr val="020202"/>
              </a:solidFill>
              <a:latin typeface="Cambria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Long-term liabilities</a:t>
            </a:r>
          </a:p>
          <a:p>
            <a:pPr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</a:rPr>
              <a:t>E.g. Long-term bank loans, Debentures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76600"/>
            <a:ext cx="23622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D5B12"/>
        </a:lt2>
        <a:accent1>
          <a:srgbClr val="E6721D"/>
        </a:accent1>
        <a:accent2>
          <a:srgbClr val="F09125"/>
        </a:accent2>
        <a:accent3>
          <a:srgbClr val="FFFFFF"/>
        </a:accent3>
        <a:accent4>
          <a:srgbClr val="404040"/>
        </a:accent4>
        <a:accent5>
          <a:srgbClr val="F0BCAB"/>
        </a:accent5>
        <a:accent6>
          <a:srgbClr val="D98320"/>
        </a:accent6>
        <a:hlink>
          <a:srgbClr val="F0973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B5206"/>
        </a:lt2>
        <a:accent1>
          <a:srgbClr val="622C0A"/>
        </a:accent1>
        <a:accent2>
          <a:srgbClr val="E58218"/>
        </a:accent2>
        <a:accent3>
          <a:srgbClr val="FFFFFF"/>
        </a:accent3>
        <a:accent4>
          <a:srgbClr val="404040"/>
        </a:accent4>
        <a:accent5>
          <a:srgbClr val="B7ACAA"/>
        </a:accent5>
        <a:accent6>
          <a:srgbClr val="CF7515"/>
        </a:accent6>
        <a:hlink>
          <a:srgbClr val="8B35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6C362C"/>
        </a:lt2>
        <a:accent1>
          <a:srgbClr val="CA792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E1BEAB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28E32"/>
        </a:lt2>
        <a:accent1>
          <a:srgbClr val="D89306"/>
        </a:accent1>
        <a:accent2>
          <a:srgbClr val="E19E06"/>
        </a:accent2>
        <a:accent3>
          <a:srgbClr val="FFFFFF"/>
        </a:accent3>
        <a:accent4>
          <a:srgbClr val="404040"/>
        </a:accent4>
        <a:accent5>
          <a:srgbClr val="E9C8AA"/>
        </a:accent5>
        <a:accent6>
          <a:srgbClr val="CC8F05"/>
        </a:accent6>
        <a:hlink>
          <a:srgbClr val="EFB20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0082D2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0075BE"/>
        </a:accent6>
        <a:hlink>
          <a:srgbClr val="008CE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995</Words>
  <Application>Microsoft Office PowerPoint</Application>
  <PresentationFormat>On-screen Show (4:3)</PresentationFormat>
  <Paragraphs>193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</vt:lpstr>
      <vt:lpstr>Centaur</vt:lpstr>
      <vt:lpstr>Microsoft Sans Serif</vt:lpstr>
      <vt:lpstr>Times New Roman</vt:lpstr>
      <vt:lpstr>Wingdings</vt:lpstr>
      <vt:lpstr>Wingdings 2</vt:lpstr>
      <vt:lpstr>Wingdings 3</vt:lpstr>
      <vt:lpstr>powerpoint-template</vt:lpstr>
      <vt:lpstr>PowerPoint Presentation</vt:lpstr>
      <vt:lpstr>Learning outcomes</vt:lpstr>
      <vt:lpstr>Definition of Accounting</vt:lpstr>
      <vt:lpstr>Users of financial statements</vt:lpstr>
      <vt:lpstr>Elements of Accounting</vt:lpstr>
      <vt:lpstr>What is an Asset?</vt:lpstr>
      <vt:lpstr>Categorization of Assets-I</vt:lpstr>
      <vt:lpstr>Categorization of Assets - II</vt:lpstr>
      <vt:lpstr>What is a Liability?</vt:lpstr>
      <vt:lpstr>What is Capital?</vt:lpstr>
      <vt:lpstr>What is an Income?</vt:lpstr>
      <vt:lpstr>What is an expense?</vt:lpstr>
      <vt:lpstr>The Accounting Equation</vt:lpstr>
      <vt:lpstr>Activity 1-Complete the gaps in the following table</vt:lpstr>
      <vt:lpstr>Answer</vt:lpstr>
      <vt:lpstr>Activity 2-  Apply following transactions to the Accounting equation. </vt:lpstr>
      <vt:lpstr>Answer</vt:lpstr>
      <vt:lpstr>PowerPoint Presentation</vt:lpstr>
      <vt:lpstr>Types of Sources of Finance</vt:lpstr>
      <vt:lpstr>Internal Sources of Finance</vt:lpstr>
      <vt:lpstr>External Sources of Finance</vt:lpstr>
      <vt:lpstr>Recommended Text</vt:lpstr>
      <vt:lpstr>PowerPoint Presentation</vt:lpstr>
    </vt:vector>
  </TitlesOfParts>
  <Company>SLIIT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Accounting</dc:title>
  <dc:creator>chalani.k</dc:creator>
  <cp:lastModifiedBy>Chalani Kuruppu</cp:lastModifiedBy>
  <cp:revision>174</cp:revision>
  <dcterms:created xsi:type="dcterms:W3CDTF">2011-12-02T04:06:15Z</dcterms:created>
  <dcterms:modified xsi:type="dcterms:W3CDTF">2020-09-23T07:16:58Z</dcterms:modified>
</cp:coreProperties>
</file>