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344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5" r:id="rId84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78341" autoAdjust="0"/>
  </p:normalViewPr>
  <p:slideViewPr>
    <p:cSldViewPr>
      <p:cViewPr varScale="1">
        <p:scale>
          <a:sx n="68" d="100"/>
          <a:sy n="68" d="100"/>
        </p:scale>
        <p:origin x="139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4D736D-3EC5-4855-B6F7-63C30B9CAF0D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FB99839E-71B7-43D4-93D1-3E81B7638974}">
      <dgm:prSet phldrT="[Text]"/>
      <dgm:spPr/>
      <dgm:t>
        <a:bodyPr/>
        <a:lstStyle/>
        <a:p>
          <a:r>
            <a:rPr lang="th-TH" dirty="0" smtClean="0">
              <a:latin typeface="Angsana New" pitchFamily="18" charset="-34"/>
            </a:rPr>
            <a:t>ขั้นก่อนการผลิต</a:t>
          </a:r>
          <a:r>
            <a:rPr lang="en-US" dirty="0" smtClean="0">
              <a:latin typeface="Angsana New" pitchFamily="18" charset="-34"/>
            </a:rPr>
            <a:t> (Pre - Production)</a:t>
          </a:r>
          <a:endParaRPr lang="th-TH" dirty="0"/>
        </a:p>
      </dgm:t>
    </dgm:pt>
    <dgm:pt modelId="{D0307F58-0242-4502-9215-BE6C96C0E2A1}" type="parTrans" cxnId="{B147797E-2343-4566-A67E-DC687F4B6BCE}">
      <dgm:prSet/>
      <dgm:spPr/>
      <dgm:t>
        <a:bodyPr/>
        <a:lstStyle/>
        <a:p>
          <a:endParaRPr lang="th-TH"/>
        </a:p>
      </dgm:t>
    </dgm:pt>
    <dgm:pt modelId="{CA1C7560-1139-4C3C-8472-4A9AE176EE10}" type="sibTrans" cxnId="{B147797E-2343-4566-A67E-DC687F4B6BCE}">
      <dgm:prSet/>
      <dgm:spPr/>
      <dgm:t>
        <a:bodyPr/>
        <a:lstStyle/>
        <a:p>
          <a:endParaRPr lang="th-TH"/>
        </a:p>
      </dgm:t>
    </dgm:pt>
    <dgm:pt modelId="{8A57C394-2FBA-434A-9274-9F2B6C73FEFF}">
      <dgm:prSet phldrT="[Text]"/>
      <dgm:spPr/>
      <dgm:t>
        <a:bodyPr/>
        <a:lstStyle/>
        <a:p>
          <a:r>
            <a:rPr lang="th-TH" dirty="0" smtClean="0">
              <a:latin typeface="Angsana New" pitchFamily="18" charset="-34"/>
            </a:rPr>
            <a:t>ขั้นการผลิต</a:t>
          </a:r>
          <a:r>
            <a:rPr lang="en-US" dirty="0" smtClean="0">
              <a:latin typeface="Angsana New" pitchFamily="18" charset="-34"/>
            </a:rPr>
            <a:t> (Production)</a:t>
          </a:r>
          <a:endParaRPr lang="th-TH" dirty="0"/>
        </a:p>
      </dgm:t>
    </dgm:pt>
    <dgm:pt modelId="{A6AAABC4-1F9F-4C43-AF4B-7A55D7E4BF49}" type="parTrans" cxnId="{278B12F9-7898-4F9A-9BCE-BFCCA7DF931C}">
      <dgm:prSet/>
      <dgm:spPr/>
      <dgm:t>
        <a:bodyPr/>
        <a:lstStyle/>
        <a:p>
          <a:endParaRPr lang="th-TH"/>
        </a:p>
      </dgm:t>
    </dgm:pt>
    <dgm:pt modelId="{E3DF022E-4DEC-4B52-A454-B4FB5E2130C9}" type="sibTrans" cxnId="{278B12F9-7898-4F9A-9BCE-BFCCA7DF931C}">
      <dgm:prSet/>
      <dgm:spPr/>
      <dgm:t>
        <a:bodyPr/>
        <a:lstStyle/>
        <a:p>
          <a:endParaRPr lang="th-TH"/>
        </a:p>
      </dgm:t>
    </dgm:pt>
    <dgm:pt modelId="{F6D6642A-8762-4F71-9C13-72DCEFB3CFBE}">
      <dgm:prSet phldrT="[Text]"/>
      <dgm:spPr/>
      <dgm:t>
        <a:bodyPr/>
        <a:lstStyle/>
        <a:p>
          <a:r>
            <a:rPr lang="th-TH" dirty="0" smtClean="0">
              <a:latin typeface="Angsana New" pitchFamily="18" charset="-34"/>
            </a:rPr>
            <a:t>ขั้นหลังการผลิต</a:t>
          </a:r>
          <a:r>
            <a:rPr lang="en-US" dirty="0" smtClean="0">
              <a:latin typeface="Angsana New" pitchFamily="18" charset="-34"/>
            </a:rPr>
            <a:t> (Post - Production</a:t>
          </a:r>
          <a:endParaRPr lang="th-TH" dirty="0"/>
        </a:p>
      </dgm:t>
    </dgm:pt>
    <dgm:pt modelId="{2CC8F15A-D622-4EE5-B9B5-FE99ED373AD4}" type="parTrans" cxnId="{9E0FD854-4A29-4508-9C64-2AE929CB4329}">
      <dgm:prSet/>
      <dgm:spPr/>
      <dgm:t>
        <a:bodyPr/>
        <a:lstStyle/>
        <a:p>
          <a:endParaRPr lang="th-TH"/>
        </a:p>
      </dgm:t>
    </dgm:pt>
    <dgm:pt modelId="{E546460D-D96F-44D9-BB6A-73CD9118DC80}" type="sibTrans" cxnId="{9E0FD854-4A29-4508-9C64-2AE929CB4329}">
      <dgm:prSet/>
      <dgm:spPr/>
      <dgm:t>
        <a:bodyPr/>
        <a:lstStyle/>
        <a:p>
          <a:endParaRPr lang="th-TH"/>
        </a:p>
      </dgm:t>
    </dgm:pt>
    <dgm:pt modelId="{78E1A936-AF2F-45CD-827C-9EACFAF10288}" type="pres">
      <dgm:prSet presAssocID="{0B4D736D-3EC5-4855-B6F7-63C30B9CAF0D}" presName="CompostProcess" presStyleCnt="0">
        <dgm:presLayoutVars>
          <dgm:dir/>
          <dgm:resizeHandles val="exact"/>
        </dgm:presLayoutVars>
      </dgm:prSet>
      <dgm:spPr/>
    </dgm:pt>
    <dgm:pt modelId="{BEA0F8A8-0106-4120-A821-E8F4CAB5F34F}" type="pres">
      <dgm:prSet presAssocID="{0B4D736D-3EC5-4855-B6F7-63C30B9CAF0D}" presName="arrow" presStyleLbl="bgShp" presStyleIdx="0" presStyleCnt="1"/>
      <dgm:spPr/>
    </dgm:pt>
    <dgm:pt modelId="{255B0D5B-E8BE-460E-B3BA-566264B64655}" type="pres">
      <dgm:prSet presAssocID="{0B4D736D-3EC5-4855-B6F7-63C30B9CAF0D}" presName="linearProcess" presStyleCnt="0"/>
      <dgm:spPr/>
    </dgm:pt>
    <dgm:pt modelId="{30675F45-AC1E-4D1B-AF2F-66D9A2547B7A}" type="pres">
      <dgm:prSet presAssocID="{FB99839E-71B7-43D4-93D1-3E81B763897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1F57D7D1-BB5C-4086-9719-2BEF92BF6728}" type="pres">
      <dgm:prSet presAssocID="{CA1C7560-1139-4C3C-8472-4A9AE176EE10}" presName="sibTrans" presStyleCnt="0"/>
      <dgm:spPr/>
    </dgm:pt>
    <dgm:pt modelId="{9C025E74-E0D1-4F17-8A71-6AD41CFBDC15}" type="pres">
      <dgm:prSet presAssocID="{8A57C394-2FBA-434A-9274-9F2B6C73FEFF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C92C1084-B4E6-4636-ADA6-FA7B09162F65}" type="pres">
      <dgm:prSet presAssocID="{E3DF022E-4DEC-4B52-A454-B4FB5E2130C9}" presName="sibTrans" presStyleCnt="0"/>
      <dgm:spPr/>
    </dgm:pt>
    <dgm:pt modelId="{FD212266-9D4D-48E8-BF5A-EA48FB9681A2}" type="pres">
      <dgm:prSet presAssocID="{F6D6642A-8762-4F71-9C13-72DCEFB3CFBE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3C53D2F2-D67D-4F3C-9A38-2020FA8881E1}" type="presOf" srcId="{F6D6642A-8762-4F71-9C13-72DCEFB3CFBE}" destId="{FD212266-9D4D-48E8-BF5A-EA48FB9681A2}" srcOrd="0" destOrd="0" presId="urn:microsoft.com/office/officeart/2005/8/layout/hProcess9"/>
    <dgm:cxn modelId="{788F1102-AD41-47F0-8A92-692B93D3AC09}" type="presOf" srcId="{FB99839E-71B7-43D4-93D1-3E81B7638974}" destId="{30675F45-AC1E-4D1B-AF2F-66D9A2547B7A}" srcOrd="0" destOrd="0" presId="urn:microsoft.com/office/officeart/2005/8/layout/hProcess9"/>
    <dgm:cxn modelId="{0333F91F-FE57-419D-AF99-41B0FA6317AA}" type="presOf" srcId="{0B4D736D-3EC5-4855-B6F7-63C30B9CAF0D}" destId="{78E1A936-AF2F-45CD-827C-9EACFAF10288}" srcOrd="0" destOrd="0" presId="urn:microsoft.com/office/officeart/2005/8/layout/hProcess9"/>
    <dgm:cxn modelId="{278B12F9-7898-4F9A-9BCE-BFCCA7DF931C}" srcId="{0B4D736D-3EC5-4855-B6F7-63C30B9CAF0D}" destId="{8A57C394-2FBA-434A-9274-9F2B6C73FEFF}" srcOrd="1" destOrd="0" parTransId="{A6AAABC4-1F9F-4C43-AF4B-7A55D7E4BF49}" sibTransId="{E3DF022E-4DEC-4B52-A454-B4FB5E2130C9}"/>
    <dgm:cxn modelId="{9E0FD854-4A29-4508-9C64-2AE929CB4329}" srcId="{0B4D736D-3EC5-4855-B6F7-63C30B9CAF0D}" destId="{F6D6642A-8762-4F71-9C13-72DCEFB3CFBE}" srcOrd="2" destOrd="0" parTransId="{2CC8F15A-D622-4EE5-B9B5-FE99ED373AD4}" sibTransId="{E546460D-D96F-44D9-BB6A-73CD9118DC80}"/>
    <dgm:cxn modelId="{E3787ED8-FF51-4B13-B466-E5E9C378B084}" type="presOf" srcId="{8A57C394-2FBA-434A-9274-9F2B6C73FEFF}" destId="{9C025E74-E0D1-4F17-8A71-6AD41CFBDC15}" srcOrd="0" destOrd="0" presId="urn:microsoft.com/office/officeart/2005/8/layout/hProcess9"/>
    <dgm:cxn modelId="{B147797E-2343-4566-A67E-DC687F4B6BCE}" srcId="{0B4D736D-3EC5-4855-B6F7-63C30B9CAF0D}" destId="{FB99839E-71B7-43D4-93D1-3E81B7638974}" srcOrd="0" destOrd="0" parTransId="{D0307F58-0242-4502-9215-BE6C96C0E2A1}" sibTransId="{CA1C7560-1139-4C3C-8472-4A9AE176EE10}"/>
    <dgm:cxn modelId="{660F74A3-9252-4FD7-80F2-34734C01BE82}" type="presParOf" srcId="{78E1A936-AF2F-45CD-827C-9EACFAF10288}" destId="{BEA0F8A8-0106-4120-A821-E8F4CAB5F34F}" srcOrd="0" destOrd="0" presId="urn:microsoft.com/office/officeart/2005/8/layout/hProcess9"/>
    <dgm:cxn modelId="{08014BB3-4E19-48AD-BF88-3CE35756196F}" type="presParOf" srcId="{78E1A936-AF2F-45CD-827C-9EACFAF10288}" destId="{255B0D5B-E8BE-460E-B3BA-566264B64655}" srcOrd="1" destOrd="0" presId="urn:microsoft.com/office/officeart/2005/8/layout/hProcess9"/>
    <dgm:cxn modelId="{C6CFB036-0188-4DA0-8A48-3D6FFD9F7071}" type="presParOf" srcId="{255B0D5B-E8BE-460E-B3BA-566264B64655}" destId="{30675F45-AC1E-4D1B-AF2F-66D9A2547B7A}" srcOrd="0" destOrd="0" presId="urn:microsoft.com/office/officeart/2005/8/layout/hProcess9"/>
    <dgm:cxn modelId="{96C28D50-3981-424C-B19B-686FD13FB5A2}" type="presParOf" srcId="{255B0D5B-E8BE-460E-B3BA-566264B64655}" destId="{1F57D7D1-BB5C-4086-9719-2BEF92BF6728}" srcOrd="1" destOrd="0" presId="urn:microsoft.com/office/officeart/2005/8/layout/hProcess9"/>
    <dgm:cxn modelId="{EEE7DC55-A07E-44C2-94B3-75CADAF0F207}" type="presParOf" srcId="{255B0D5B-E8BE-460E-B3BA-566264B64655}" destId="{9C025E74-E0D1-4F17-8A71-6AD41CFBDC15}" srcOrd="2" destOrd="0" presId="urn:microsoft.com/office/officeart/2005/8/layout/hProcess9"/>
    <dgm:cxn modelId="{6A831B52-74DE-4828-B1FD-D23BCBA8D92B}" type="presParOf" srcId="{255B0D5B-E8BE-460E-B3BA-566264B64655}" destId="{C92C1084-B4E6-4636-ADA6-FA7B09162F65}" srcOrd="3" destOrd="0" presId="urn:microsoft.com/office/officeart/2005/8/layout/hProcess9"/>
    <dgm:cxn modelId="{7BD6BEF3-D8AD-45E9-8456-E0A68AF7D587}" type="presParOf" srcId="{255B0D5B-E8BE-460E-B3BA-566264B64655}" destId="{FD212266-9D4D-48E8-BF5A-EA48FB9681A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0F8A8-0106-4120-A821-E8F4CAB5F34F}">
      <dsp:nvSpPr>
        <dsp:cNvPr id="0" name=""/>
        <dsp:cNvSpPr/>
      </dsp:nvSpPr>
      <dsp:spPr>
        <a:xfrm>
          <a:off x="610267" y="0"/>
          <a:ext cx="6916368" cy="40640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75F45-AC1E-4D1B-AF2F-66D9A2547B7A}">
      <dsp:nvSpPr>
        <dsp:cNvPr id="0" name=""/>
        <dsp:cNvSpPr/>
      </dsp:nvSpPr>
      <dsp:spPr>
        <a:xfrm>
          <a:off x="8740" y="1219199"/>
          <a:ext cx="2619065" cy="162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500" kern="1200" dirty="0" smtClean="0">
              <a:latin typeface="Angsana New" pitchFamily="18" charset="-34"/>
            </a:rPr>
            <a:t>ขั้นก่อนการผลิต</a:t>
          </a:r>
          <a:r>
            <a:rPr lang="en-US" sz="3500" kern="1200" dirty="0" smtClean="0">
              <a:latin typeface="Angsana New" pitchFamily="18" charset="-34"/>
            </a:rPr>
            <a:t> (Pre - Production)</a:t>
          </a:r>
          <a:endParaRPr lang="th-TH" sz="3500" kern="1200" dirty="0"/>
        </a:p>
      </dsp:txBody>
      <dsp:txXfrm>
        <a:off x="88095" y="1298554"/>
        <a:ext cx="2460355" cy="1466890"/>
      </dsp:txXfrm>
    </dsp:sp>
    <dsp:sp modelId="{9C025E74-E0D1-4F17-8A71-6AD41CFBDC15}">
      <dsp:nvSpPr>
        <dsp:cNvPr id="0" name=""/>
        <dsp:cNvSpPr/>
      </dsp:nvSpPr>
      <dsp:spPr>
        <a:xfrm>
          <a:off x="2758919" y="1219199"/>
          <a:ext cx="2619065" cy="162560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500" kern="1200" dirty="0" smtClean="0">
              <a:latin typeface="Angsana New" pitchFamily="18" charset="-34"/>
            </a:rPr>
            <a:t>ขั้นการผลิต</a:t>
          </a:r>
          <a:r>
            <a:rPr lang="en-US" sz="3500" kern="1200" dirty="0" smtClean="0">
              <a:latin typeface="Angsana New" pitchFamily="18" charset="-34"/>
            </a:rPr>
            <a:t> (Production)</a:t>
          </a:r>
          <a:endParaRPr lang="th-TH" sz="3500" kern="1200" dirty="0"/>
        </a:p>
      </dsp:txBody>
      <dsp:txXfrm>
        <a:off x="2838274" y="1298554"/>
        <a:ext cx="2460355" cy="1466890"/>
      </dsp:txXfrm>
    </dsp:sp>
    <dsp:sp modelId="{FD212266-9D4D-48E8-BF5A-EA48FB9681A2}">
      <dsp:nvSpPr>
        <dsp:cNvPr id="0" name=""/>
        <dsp:cNvSpPr/>
      </dsp:nvSpPr>
      <dsp:spPr>
        <a:xfrm>
          <a:off x="5509097" y="1219199"/>
          <a:ext cx="2619065" cy="162560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500" kern="1200" dirty="0" smtClean="0">
              <a:latin typeface="Angsana New" pitchFamily="18" charset="-34"/>
            </a:rPr>
            <a:t>ขั้นหลังการผลิต</a:t>
          </a:r>
          <a:r>
            <a:rPr lang="en-US" sz="3500" kern="1200" dirty="0" smtClean="0">
              <a:latin typeface="Angsana New" pitchFamily="18" charset="-34"/>
            </a:rPr>
            <a:t> (Post - Production</a:t>
          </a:r>
          <a:endParaRPr lang="th-TH" sz="3500" kern="1200" dirty="0"/>
        </a:p>
      </dsp:txBody>
      <dsp:txXfrm>
        <a:off x="5588452" y="1298554"/>
        <a:ext cx="2460355" cy="146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281EB-FBC4-43EE-8FC1-A76EDBE36D61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BD6F9-3918-4D6E-BAED-4F57F7D6B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7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วิดีโอ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BD6F9-3918-4D6E-BAED-4F57F7D6B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0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อาหารล้านนา บุคคลทั่วไป 3 นาที ทำให้ใครดู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BD6F9-3918-4D6E-BAED-4F57F7D6B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63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วัดผลได้รู้กว่าเดิมมากเท่าไหร่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BD6F9-3918-4D6E-BAED-4F57F7D6B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5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ngsana New" pitchFamily="18" charset="-34"/>
              </a:rPr>
              <a:t>สัมภาษณ์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ngsana New" pitchFamily="18" charset="-34"/>
              </a:rPr>
              <a:t> </a:t>
            </a:r>
            <a:r>
              <a:rPr lang="th-TH" dirty="0" smtClean="0"/>
              <a:t>ปฐมภูมิ</a:t>
            </a:r>
            <a:r>
              <a:rPr lang="th-TH" baseline="0" dirty="0" smtClean="0"/>
              <a:t> ด้วยความยาวกี่นาที </a:t>
            </a:r>
            <a:r>
              <a:rPr lang="en-US" baseline="0" dirty="0" smtClean="0"/>
              <a:t>?</a:t>
            </a:r>
          </a:p>
          <a:p>
            <a:r>
              <a:rPr lang="th-TH" dirty="0" smtClean="0"/>
              <a:t>ทุติยภูมิ</a:t>
            </a:r>
            <a:r>
              <a:rPr lang="th-TH" baseline="0" dirty="0" smtClean="0"/>
              <a:t> </a:t>
            </a:r>
            <a:r>
              <a:rPr lang="en-US" baseline="0" dirty="0" smtClean="0"/>
              <a:t>google.com &gt;&gt; cross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BD6F9-3918-4D6E-BAED-4F57F7D6B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28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BD6F9-3918-4D6E-BAED-4F57F7D6B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61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เข้าใจตรงกัน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BD6F9-3918-4D6E-BAED-4F57F7D6B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74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75" y="2818180"/>
            <a:ext cx="7482545" cy="15270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4345230"/>
            <a:ext cx="7482545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84E7-E952-4F6E-B829-BB2D3CD83691}" type="datetimeFigureOut">
              <a:rPr lang="th-TH" smtClean="0"/>
              <a:pPr/>
              <a:t>05/04/61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CEA8-BFEE-44CC-A418-9B7FA3D83C8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84E7-E952-4F6E-B829-BB2D3CD83691}" type="datetimeFigureOut">
              <a:rPr lang="th-TH" smtClean="0"/>
              <a:pPr/>
              <a:t>05/04/61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CEA8-BFEE-44CC-A418-9B7FA3D83C8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84E7-E952-4F6E-B829-BB2D3CD83691}" type="datetimeFigureOut">
              <a:rPr lang="th-TH" smtClean="0"/>
              <a:pPr/>
              <a:t>05/04/61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CEA8-BFEE-44CC-A418-9B7FA3D83C85}" type="slidenum">
              <a:rPr lang="th-TH" smtClean="0"/>
              <a:pPr/>
              <a:t>‹#›</a:t>
            </a:fld>
            <a:endParaRPr lang="th-TH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0408" y="3101616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84E7-E952-4F6E-B829-BB2D3CD83691}" type="datetimeFigureOut">
              <a:rPr lang="th-TH" smtClean="0"/>
              <a:pPr/>
              <a:t>05/04/61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CEA8-BFEE-44CC-A418-9B7FA3D83C8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374900"/>
            <a:ext cx="8093212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1" y="1596540"/>
            <a:ext cx="8085130" cy="4733855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84E7-E952-4F6E-B829-BB2D3CD83691}" type="datetimeFigureOut">
              <a:rPr lang="th-TH" smtClean="0"/>
              <a:pPr/>
              <a:t>05/04/61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CEA8-BFEE-44CC-A418-9B7FA3D83C85}" type="slidenum">
              <a:rPr lang="th-TH" smtClean="0"/>
              <a:pPr/>
              <a:t>‹#›</a:t>
            </a:fld>
            <a:endParaRPr lang="th-TH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001597" y="23592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6" y="374901"/>
            <a:ext cx="6108200" cy="916230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443835"/>
            <a:ext cx="6108199" cy="488655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84E7-E952-4F6E-B829-BB2D3CD83691}" type="datetimeFigureOut">
              <a:rPr lang="th-TH" smtClean="0"/>
              <a:pPr/>
              <a:t>05/04/61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CEA8-BFEE-44CC-A418-9B7FA3D83C8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84E7-E952-4F6E-B829-BB2D3CD83691}" type="datetimeFigureOut">
              <a:rPr lang="th-TH" smtClean="0"/>
              <a:pPr/>
              <a:t>05/04/61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CEA8-BFEE-44CC-A418-9B7FA3D83C8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84E7-E952-4F6E-B829-BB2D3CD83691}" type="datetimeFigureOut">
              <a:rPr lang="th-TH" smtClean="0"/>
              <a:pPr/>
              <a:t>05/04/61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CEA8-BFEE-44CC-A418-9B7FA3D83C8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74900"/>
            <a:ext cx="82460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8290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2770"/>
            <a:ext cx="4040188" cy="331107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8290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2770"/>
            <a:ext cx="4041775" cy="331107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84E7-E952-4F6E-B829-BB2D3CD83691}" type="datetimeFigureOut">
              <a:rPr lang="th-TH" smtClean="0"/>
              <a:pPr/>
              <a:t>05/04/61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CEA8-BFEE-44CC-A418-9B7FA3D83C8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84E7-E952-4F6E-B829-BB2D3CD83691}" type="datetimeFigureOut">
              <a:rPr lang="th-TH" smtClean="0"/>
              <a:pPr/>
              <a:t>05/04/61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CEA8-BFEE-44CC-A418-9B7FA3D83C8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84E7-E952-4F6E-B829-BB2D3CD83691}" type="datetimeFigureOut">
              <a:rPr lang="th-TH" smtClean="0"/>
              <a:pPr/>
              <a:t>05/04/61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CEA8-BFEE-44CC-A418-9B7FA3D83C8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84E7-E952-4F6E-B829-BB2D3CD83691}" type="datetimeFigureOut">
              <a:rPr lang="th-TH" smtClean="0"/>
              <a:pPr/>
              <a:t>05/04/61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CEA8-BFEE-44CC-A418-9B7FA3D83C8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584E7-E952-4F6E-B829-BB2D3CD83691}" type="datetimeFigureOut">
              <a:rPr lang="th-TH" smtClean="0"/>
              <a:pPr/>
              <a:t>05/04/61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1CEA8-BFEE-44CC-A418-9B7FA3D83C85}" type="slidenum">
              <a:rPr lang="th-TH" smtClean="0"/>
              <a:pPr/>
              <a:t>‹#›</a:t>
            </a:fld>
            <a:endParaRPr lang="th-TH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6211" y="6650148"/>
            <a:ext cx="577367" cy="207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การผลิตสื่อ</a:t>
            </a:r>
            <a:r>
              <a:rPr lang="th-TH" dirty="0" err="1" smtClean="0"/>
              <a:t>วีดิ</a:t>
            </a:r>
            <a:r>
              <a:rPr lang="th-TH" dirty="0" smtClean="0"/>
              <a:t>ทัศน์ 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h-TH" sz="5400" dirty="0" smtClean="0">
                <a:solidFill>
                  <a:schemeClr val="bg1"/>
                </a:solidFill>
              </a:rPr>
              <a:t>การเขียนบทผลิตวิดีทัศน์</a:t>
            </a:r>
            <a:endParaRPr lang="th-TH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Angsana New" pitchFamily="18" charset="-34"/>
              </a:rPr>
              <a:t>8 </a:t>
            </a:r>
            <a:r>
              <a:rPr lang="th-TH" dirty="0" smtClean="0">
                <a:solidFill>
                  <a:srgbClr val="FFFF00"/>
                </a:solidFill>
                <a:latin typeface="Angsana New" pitchFamily="18" charset="-34"/>
              </a:rPr>
              <a:t>ขั้นตอนการเขียนบทวิดีทัศน์</a:t>
            </a:r>
            <a:endParaRPr lang="th-T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1671" y="1719481"/>
            <a:ext cx="8085130" cy="4733855"/>
          </a:xfrm>
        </p:spPr>
        <p:txBody>
          <a:bodyPr/>
          <a:lstStyle/>
          <a:p>
            <a:r>
              <a:rPr lang="th-TH" dirty="0" smtClean="0">
                <a:latin typeface="Angsana New" pitchFamily="18" charset="-34"/>
              </a:rPr>
              <a:t>กำหนดวัตถุประสงค์ของการผลิตวิดีทัศน์</a:t>
            </a:r>
            <a:r>
              <a:rPr lang="en-US" dirty="0" smtClean="0">
                <a:latin typeface="Angsana New" pitchFamily="18" charset="-34"/>
              </a:rPr>
              <a:t> </a:t>
            </a:r>
          </a:p>
          <a:p>
            <a:r>
              <a:rPr lang="th-TH" dirty="0" smtClean="0">
                <a:latin typeface="Angsana New" pitchFamily="18" charset="-34"/>
              </a:rPr>
              <a:t>กำหนดกลุ่มเป้าหมาย</a:t>
            </a:r>
            <a:r>
              <a:rPr lang="en-US" dirty="0" smtClean="0">
                <a:latin typeface="Angsana New" pitchFamily="18" charset="-34"/>
              </a:rPr>
              <a:t> </a:t>
            </a:r>
          </a:p>
          <a:p>
            <a:r>
              <a:rPr lang="th-TH" dirty="0" smtClean="0">
                <a:latin typeface="Angsana New" pitchFamily="18" charset="-34"/>
              </a:rPr>
              <a:t>ศึกษาค้นคว้า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</a:t>
            </a:r>
            <a:r>
              <a:rPr lang="th-TH" dirty="0" smtClean="0">
                <a:latin typeface="Angsana New" pitchFamily="18" charset="-34"/>
              </a:rPr>
              <a:t>หรือรวบรวมข้อมูล</a:t>
            </a:r>
            <a:r>
              <a:rPr lang="en-US" dirty="0" smtClean="0">
                <a:latin typeface="Angsana New" pitchFamily="18" charset="-34"/>
              </a:rPr>
              <a:t> </a:t>
            </a:r>
          </a:p>
          <a:p>
            <a:r>
              <a:rPr lang="th-TH" dirty="0" smtClean="0">
                <a:latin typeface="Angsana New" pitchFamily="18" charset="-34"/>
              </a:rPr>
              <a:t>กำหนดเนื้อหา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(content)</a:t>
            </a:r>
            <a:r>
              <a:rPr lang="en-US" dirty="0" smtClean="0">
                <a:latin typeface="Angsana New" pitchFamily="18" charset="-34"/>
              </a:rPr>
              <a:t> </a:t>
            </a:r>
            <a:r>
              <a:rPr lang="th-TH" dirty="0" smtClean="0">
                <a:latin typeface="Angsana New" pitchFamily="18" charset="-34"/>
              </a:rPr>
              <a:t>และระยะเวลาการนำเสนอ</a:t>
            </a:r>
          </a:p>
          <a:p>
            <a:r>
              <a:rPr lang="th-TH" dirty="0" smtClean="0">
                <a:latin typeface="Angsana New" pitchFamily="18" charset="-34"/>
              </a:rPr>
              <a:t>กำหนดรูปแบบการนำเสนอ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(format) </a:t>
            </a:r>
            <a:endParaRPr lang="th-TH" dirty="0" smtClean="0">
              <a:latin typeface="Angsana New" pitchFamily="18" charset="-34"/>
            </a:endParaRPr>
          </a:p>
          <a:p>
            <a:r>
              <a:rPr lang="th-TH" dirty="0" smtClean="0">
                <a:latin typeface="Angsana New" pitchFamily="18" charset="-34"/>
              </a:rPr>
              <a:t>วางโครงเรื่อง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</a:t>
            </a:r>
            <a:r>
              <a:rPr lang="th-TH" dirty="0" smtClean="0">
                <a:latin typeface="Angsana New" pitchFamily="18" charset="-34"/>
              </a:rPr>
              <a:t>และทำต้นฉบับ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(</a:t>
            </a:r>
            <a:r>
              <a:rPr lang="th-TH" dirty="0" smtClean="0">
                <a:latin typeface="Angsana New" pitchFamily="18" charset="-34"/>
              </a:rPr>
              <a:t>ร่าง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) </a:t>
            </a:r>
            <a:endParaRPr lang="th-TH" dirty="0" smtClean="0">
              <a:latin typeface="Angsana New" pitchFamily="18" charset="-34"/>
            </a:endParaRPr>
          </a:p>
          <a:p>
            <a:r>
              <a:rPr lang="th-TH" dirty="0" smtClean="0">
                <a:latin typeface="Angsana New" pitchFamily="18" charset="-34"/>
              </a:rPr>
              <a:t>เขียนบทฉบับสมบูรณ์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</a:t>
            </a:r>
            <a:r>
              <a:rPr lang="th-TH" dirty="0" smtClean="0">
                <a:latin typeface="Angsana New" pitchFamily="18" charset="-34"/>
              </a:rPr>
              <a:t>และแก้ไข</a:t>
            </a:r>
          </a:p>
          <a:p>
            <a:r>
              <a:rPr lang="th-TH" dirty="0" smtClean="0">
                <a:latin typeface="Angsana New" pitchFamily="18" charset="-34"/>
              </a:rPr>
              <a:t>จัดทำบทภาพร่าง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(story board)</a:t>
            </a:r>
            <a:r>
              <a:rPr lang="en-US" dirty="0" smtClean="0">
                <a:latin typeface="Angsana New" pitchFamily="18" charset="-34"/>
              </a:rPr>
              <a:t> 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solidFill>
                  <a:srgbClr val="FFFF00"/>
                </a:solidFill>
                <a:latin typeface="Angsana New" pitchFamily="18" charset="-34"/>
              </a:rPr>
              <a:t>1. กำหนดวัตถุประสงค์ของการผลิตวิดีทัศน์</a:t>
            </a:r>
            <a:r>
              <a:rPr lang="en-US" sz="4400" dirty="0" smtClean="0">
                <a:solidFill>
                  <a:srgbClr val="FFFF00"/>
                </a:solidFill>
                <a:latin typeface="Angsana New" pitchFamily="18" charset="-34"/>
              </a:rPr>
              <a:t> 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1" y="1791489"/>
            <a:ext cx="8085130" cy="4733855"/>
          </a:xfrm>
        </p:spPr>
        <p:txBody>
          <a:bodyPr/>
          <a:lstStyle/>
          <a:p>
            <a:pPr algn="just"/>
            <a:r>
              <a:rPr lang="th-TH" dirty="0" smtClean="0">
                <a:latin typeface="Angsana New" pitchFamily="18" charset="-34"/>
              </a:rPr>
              <a:t>ผู้ผลิตต้องกำหนดว่าการผลิตวิดีทัศน์นี้มีความต้องการอะไร</a:t>
            </a:r>
            <a:r>
              <a:rPr lang="en-US" dirty="0" smtClean="0">
                <a:latin typeface="Angsana New" pitchFamily="18" charset="-34"/>
              </a:rPr>
              <a:t> </a:t>
            </a:r>
            <a:r>
              <a:rPr lang="th-TH" dirty="0" smtClean="0">
                <a:latin typeface="Angsana New" pitchFamily="18" charset="-34"/>
              </a:rPr>
              <a:t>เช่น</a:t>
            </a:r>
            <a:r>
              <a:rPr lang="en-US" dirty="0" smtClean="0">
                <a:latin typeface="Angsana New" pitchFamily="18" charset="-34"/>
              </a:rPr>
              <a:t> </a:t>
            </a:r>
            <a:endParaRPr lang="th-TH" dirty="0" smtClean="0">
              <a:latin typeface="Angsana New" pitchFamily="18" charset="-34"/>
            </a:endParaRPr>
          </a:p>
          <a:p>
            <a:r>
              <a:rPr lang="th-TH" dirty="0" smtClean="0">
                <a:latin typeface="Angsana New" pitchFamily="18" charset="-34"/>
              </a:rPr>
              <a:t>-   </a:t>
            </a:r>
            <a:r>
              <a:rPr lang="th-TH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ngsana New" pitchFamily="18" charset="-34"/>
              </a:rPr>
              <a:t>เพื่อให้ความรู้เกี่ยวกับโครงการหนังสือพร้อมใช้</a:t>
            </a:r>
          </a:p>
          <a:p>
            <a:r>
              <a:rPr lang="th-TH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ngsana New" pitchFamily="18" charset="-34"/>
              </a:rPr>
              <a:t>-   เพื่อเปลี่ยนทัศนคติให้นักศึกษาชั้น ม.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ngsana New" pitchFamily="18" charset="-34"/>
              </a:rPr>
              <a:t>6 </a:t>
            </a:r>
            <a:r>
              <a:rPr lang="th-TH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ngsana New" pitchFamily="18" charset="-34"/>
              </a:rPr>
              <a:t>ในโคราชตัดสินใจเลือกศึกษาต่อ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ngsana New" pitchFamily="18" charset="-34"/>
              </a:rPr>
              <a:t> </a:t>
            </a:r>
            <a:r>
              <a:rPr lang="th-TH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ngsana New" pitchFamily="18" charset="-34"/>
              </a:rPr>
              <a:t>มทส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ngsana New" pitchFamily="18" charset="-34"/>
              </a:rPr>
              <a:t>  </a:t>
            </a:r>
            <a:endParaRPr lang="th-TH" dirty="0" smtClean="0">
              <a:solidFill>
                <a:schemeClr val="accent2">
                  <a:lumMod val="60000"/>
                  <a:lumOff val="40000"/>
                </a:schemeClr>
              </a:solidFill>
              <a:latin typeface="Angsana New" pitchFamily="18" charset="-34"/>
            </a:endParaRPr>
          </a:p>
          <a:p>
            <a:pPr algn="just"/>
            <a:r>
              <a:rPr lang="th-TH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ngsana New" pitchFamily="18" charset="-34"/>
              </a:rPr>
              <a:t>- เพื่อเปลี่ยนพฤติกรรมให้นักศึกษา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ngsana New" pitchFamily="18" charset="-34"/>
              </a:rPr>
              <a:t> </a:t>
            </a:r>
            <a:r>
              <a:rPr lang="th-TH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ngsana New" pitchFamily="18" charset="-34"/>
              </a:rPr>
              <a:t>มทส</a:t>
            </a:r>
            <a:r>
              <a:rPr lang="th-TH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ngsana New" pitchFamily="18" charset="-34"/>
              </a:rPr>
              <a:t> ปฏิบัติตามกฎจราจร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ngsana New" pitchFamily="18" charset="-34"/>
              </a:rPr>
              <a:t> </a:t>
            </a:r>
            <a:r>
              <a:rPr lang="th-TH" dirty="0" smtClean="0">
                <a:latin typeface="Angsana New" pitchFamily="18" charset="-34"/>
              </a:rPr>
              <a:t>เป็นต้น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>
                <a:solidFill>
                  <a:srgbClr val="FFFF00"/>
                </a:solidFill>
                <a:latin typeface="Angsana New" pitchFamily="18" charset="-34"/>
              </a:rPr>
              <a:t>2. กำหนดกลุ่มเป้าหมาย</a:t>
            </a:r>
            <a:r>
              <a:rPr lang="en-US" dirty="0" smtClean="0">
                <a:solidFill>
                  <a:srgbClr val="FFFF00"/>
                </a:solidFill>
                <a:latin typeface="Angsana New" pitchFamily="18" charset="-34"/>
              </a:rPr>
              <a:t> 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1" y="1719481"/>
            <a:ext cx="8085130" cy="4733855"/>
          </a:xfrm>
        </p:spPr>
        <p:txBody>
          <a:bodyPr/>
          <a:lstStyle/>
          <a:p>
            <a:r>
              <a:rPr lang="th-TH" dirty="0" smtClean="0">
                <a:latin typeface="Angsana New" pitchFamily="18" charset="-34"/>
              </a:rPr>
              <a:t>กำหนดกลุ่มเป้าหมายให้ชัดเจน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</a:t>
            </a:r>
            <a:r>
              <a:rPr lang="th-TH" dirty="0" smtClean="0">
                <a:latin typeface="Angsana New" pitchFamily="18" charset="-34"/>
              </a:rPr>
              <a:t>เพื่อที่จะศึกษาพฤติกรรมการเปิดรับสื่อ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</a:t>
            </a:r>
            <a:r>
              <a:rPr lang="th-TH" dirty="0" smtClean="0">
                <a:latin typeface="Angsana New" pitchFamily="18" charset="-34"/>
              </a:rPr>
              <a:t>รสนิยม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</a:t>
            </a:r>
            <a:r>
              <a:rPr lang="th-TH" dirty="0" smtClean="0">
                <a:latin typeface="Angsana New" pitchFamily="18" charset="-34"/>
              </a:rPr>
              <a:t>เพราะกลุ่มเป้าหมายที่มีลักษณะทางจิตวิทยา ประชากรศาสตร์ที่แตกต่างกันอาจมีความชอบ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</a:t>
            </a:r>
            <a:r>
              <a:rPr lang="th-TH" dirty="0" smtClean="0">
                <a:latin typeface="Angsana New" pitchFamily="18" charset="-34"/>
              </a:rPr>
              <a:t>และเปิดรับสื่อแตกต่างกัน</a:t>
            </a:r>
            <a:r>
              <a:rPr lang="en-US" dirty="0" smtClean="0">
                <a:latin typeface="Angsana New" pitchFamily="18" charset="-34"/>
              </a:rPr>
              <a:t> 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solidFill>
                  <a:srgbClr val="FFFF00"/>
                </a:solidFill>
                <a:latin typeface="Angsana New" pitchFamily="18" charset="-34"/>
              </a:rPr>
              <a:t>3. ศึกษาค้นคว้า</a:t>
            </a:r>
            <a:r>
              <a:rPr lang="en-US" dirty="0" smtClean="0">
                <a:solidFill>
                  <a:srgbClr val="FFFF00"/>
                </a:solidFill>
                <a:latin typeface="Angsana New" pitchFamily="18" charset="-34"/>
                <a:cs typeface="Times New Roman" pitchFamily="18" charset="0"/>
              </a:rPr>
              <a:t> </a:t>
            </a:r>
            <a:r>
              <a:rPr lang="th-TH" dirty="0" smtClean="0">
                <a:solidFill>
                  <a:srgbClr val="FFFF00"/>
                </a:solidFill>
                <a:latin typeface="Angsana New" pitchFamily="18" charset="-34"/>
              </a:rPr>
              <a:t>หรือรวบรวมข้อมูล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1" y="1719481"/>
            <a:ext cx="8085130" cy="4733855"/>
          </a:xfrm>
        </p:spPr>
        <p:txBody>
          <a:bodyPr/>
          <a:lstStyle/>
          <a:p>
            <a:r>
              <a:rPr lang="th-TH" dirty="0" smtClean="0">
                <a:latin typeface="Angsana New" pitchFamily="18" charset="-34"/>
              </a:rPr>
              <a:t>ศึกษาค้นคว้า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</a:t>
            </a:r>
            <a:r>
              <a:rPr lang="th-TH" dirty="0" smtClean="0">
                <a:latin typeface="Angsana New" pitchFamily="18" charset="-34"/>
              </a:rPr>
              <a:t>หรือรวบรวมข้อมูลจากแหล่งต่างๆ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</a:t>
            </a:r>
            <a:r>
              <a:rPr lang="th-TH" dirty="0" smtClean="0">
                <a:latin typeface="Angsana New" pitchFamily="18" charset="-34"/>
              </a:rPr>
              <a:t>ไม่ว่าจะเป็นการศึกษาจากเอกสารต่างๆ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</a:t>
            </a:r>
            <a:r>
              <a:rPr lang="th-TH" dirty="0" smtClean="0">
                <a:latin typeface="Angsana New" pitchFamily="18" charset="-34"/>
              </a:rPr>
              <a:t>จาก     </a:t>
            </a:r>
            <a:r>
              <a:rPr lang="th-TH" dirty="0" smtClean="0">
                <a:solidFill>
                  <a:srgbClr val="FF0000"/>
                </a:solidFill>
                <a:latin typeface="Angsana New" pitchFamily="18" charset="-34"/>
              </a:rPr>
              <a:t>อินเทอร์เน็ต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 </a:t>
            </a:r>
            <a:r>
              <a:rPr lang="th-TH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ngsana New" pitchFamily="18" charset="-34"/>
              </a:rPr>
              <a:t>การสัมภาษณ์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 </a:t>
            </a:r>
            <a:r>
              <a:rPr lang="th-TH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ngsana New" pitchFamily="18" charset="-34"/>
              </a:rPr>
              <a:t>การสนทนา</a:t>
            </a:r>
            <a:r>
              <a:rPr lang="en-US" dirty="0" smtClean="0">
                <a:latin typeface="Angsana New" pitchFamily="18" charset="-34"/>
              </a:rPr>
              <a:t> 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solidFill>
                  <a:srgbClr val="FFFF00"/>
                </a:solidFill>
                <a:latin typeface="Angsana New" pitchFamily="18" charset="-34"/>
              </a:rPr>
              <a:t>4. กำหนดเนื้อหา</a:t>
            </a:r>
            <a:r>
              <a:rPr lang="en-US" dirty="0" smtClean="0">
                <a:solidFill>
                  <a:srgbClr val="FFFF00"/>
                </a:solidFill>
                <a:latin typeface="Angsana New" pitchFamily="18" charset="-34"/>
                <a:cs typeface="Times New Roman" pitchFamily="18" charset="0"/>
              </a:rPr>
              <a:t> (content)</a:t>
            </a:r>
            <a:r>
              <a:rPr lang="en-US" dirty="0" smtClean="0">
                <a:solidFill>
                  <a:srgbClr val="FFFF00"/>
                </a:solidFill>
                <a:latin typeface="Angsana New" pitchFamily="18" charset="-34"/>
              </a:rPr>
              <a:t> </a:t>
            </a:r>
            <a:r>
              <a:rPr lang="th-TH" dirty="0" smtClean="0">
                <a:solidFill>
                  <a:srgbClr val="FFFF00"/>
                </a:solidFill>
                <a:latin typeface="Angsana New" pitchFamily="18" charset="-34"/>
              </a:rPr>
              <a:t>และระยะเวลาการนำเสนอ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1" y="1719481"/>
            <a:ext cx="8085130" cy="4733855"/>
          </a:xfrm>
        </p:spPr>
        <p:txBody>
          <a:bodyPr/>
          <a:lstStyle/>
          <a:p>
            <a:r>
              <a:rPr lang="th-TH" dirty="0" smtClean="0">
                <a:latin typeface="Angsana New" pitchFamily="18" charset="-34"/>
              </a:rPr>
              <a:t>กำหนดเนื้อหา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(content) </a:t>
            </a:r>
            <a:r>
              <a:rPr lang="th-TH" dirty="0" smtClean="0">
                <a:latin typeface="Angsana New" pitchFamily="18" charset="-34"/>
              </a:rPr>
              <a:t>เป็นการกำหนด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</a:t>
            </a:r>
            <a:r>
              <a:rPr lang="th-TH" dirty="0" smtClean="0">
                <a:latin typeface="Angsana New" pitchFamily="18" charset="-34"/>
              </a:rPr>
              <a:t>เลือก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</a:t>
            </a:r>
            <a:r>
              <a:rPr lang="th-TH" dirty="0" smtClean="0">
                <a:latin typeface="Angsana New" pitchFamily="18" charset="-34"/>
              </a:rPr>
              <a:t>และตรวจสอบเนื้อหาให้ตรงตามวัตถุประสงค์ที่ตั้งไว้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</a:t>
            </a:r>
            <a:r>
              <a:rPr lang="th-TH" dirty="0" smtClean="0">
                <a:latin typeface="Angsana New" pitchFamily="18" charset="-34"/>
              </a:rPr>
              <a:t>ปริมาณเนื้อหาควรมีจำนวนเท่าใด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</a:t>
            </a:r>
            <a:r>
              <a:rPr lang="th-TH" dirty="0" smtClean="0">
                <a:latin typeface="Angsana New" pitchFamily="18" charset="-34"/>
              </a:rPr>
              <a:t>เรื่องใดเป็นเรื่องที่จำเป็นต้องนำเสนอ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</a:t>
            </a:r>
            <a:r>
              <a:rPr lang="th-TH" dirty="0" smtClean="0">
                <a:solidFill>
                  <a:srgbClr val="FF0000"/>
                </a:solidFill>
                <a:latin typeface="Angsana New" pitchFamily="18" charset="-34"/>
              </a:rPr>
              <a:t>เหมาะสมกับระยะเวลาที่ต้องใช้นำเสนอ</a:t>
            </a:r>
            <a:r>
              <a:rPr lang="th-TH" dirty="0" smtClean="0">
                <a:latin typeface="Angsana New" pitchFamily="18" charset="-34"/>
              </a:rPr>
              <a:t>หรือไม่</a:t>
            </a:r>
            <a:r>
              <a:rPr lang="en-US" dirty="0" smtClean="0">
                <a:latin typeface="Angsana New" pitchFamily="18" charset="-34"/>
              </a:rPr>
              <a:t> 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solidFill>
                  <a:srgbClr val="FFFF00"/>
                </a:solidFill>
                <a:latin typeface="Angsana New" pitchFamily="18" charset="-34"/>
              </a:rPr>
              <a:t>5. กำหนดรูปแบบการนำเสนอ</a:t>
            </a:r>
            <a:r>
              <a:rPr lang="en-US" dirty="0" smtClean="0">
                <a:solidFill>
                  <a:srgbClr val="FFFF00"/>
                </a:solidFill>
                <a:latin typeface="Angsana New" pitchFamily="18" charset="-34"/>
                <a:cs typeface="Times New Roman" pitchFamily="18" charset="0"/>
              </a:rPr>
              <a:t> (format) 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1" y="1719481"/>
            <a:ext cx="8085130" cy="47338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h-TH" dirty="0" smtClean="0">
                <a:latin typeface="Angsana New" pitchFamily="18" charset="-34"/>
              </a:rPr>
              <a:t>กำหนดรูปแบบการนำเสนอให้เหมาะกับผู้รับสาร รูปแบบการนำเสนออาจแบ่งได้เป็น</a:t>
            </a:r>
          </a:p>
          <a:p>
            <a:pPr>
              <a:lnSpc>
                <a:spcPct val="90000"/>
              </a:lnSpc>
              <a:buFontTx/>
              <a:buNone/>
            </a:pPr>
            <a:endParaRPr lang="th-TH" sz="1400" dirty="0" smtClean="0">
              <a:latin typeface="Angsana New" pitchFamily="18" charset="-34"/>
            </a:endParaRPr>
          </a:p>
          <a:p>
            <a:pPr algn="just">
              <a:lnSpc>
                <a:spcPct val="90000"/>
              </a:lnSpc>
            </a:pPr>
            <a:r>
              <a:rPr lang="en-US" dirty="0" smtClean="0">
                <a:latin typeface="Angsana New" pitchFamily="18" charset="-34"/>
              </a:rPr>
              <a:t>1.1    Talking Head</a:t>
            </a:r>
          </a:p>
          <a:p>
            <a:pPr algn="just">
              <a:lnSpc>
                <a:spcPct val="90000"/>
              </a:lnSpc>
            </a:pPr>
            <a:r>
              <a:rPr lang="en-US" dirty="0" smtClean="0">
                <a:latin typeface="Angsana New" pitchFamily="18" charset="-34"/>
              </a:rPr>
              <a:t>1.2    </a:t>
            </a:r>
            <a:r>
              <a:rPr lang="th-TH" dirty="0" smtClean="0">
                <a:latin typeface="Angsana New" pitchFamily="18" charset="-34"/>
              </a:rPr>
              <a:t>สัมภาษณ์</a:t>
            </a:r>
            <a:r>
              <a:rPr lang="en-US" dirty="0" smtClean="0">
                <a:latin typeface="Angsana New" pitchFamily="18" charset="-34"/>
              </a:rPr>
              <a:t> (Interview)</a:t>
            </a:r>
          </a:p>
          <a:p>
            <a:pPr algn="just">
              <a:lnSpc>
                <a:spcPct val="90000"/>
              </a:lnSpc>
            </a:pPr>
            <a:r>
              <a:rPr lang="en-US" dirty="0" smtClean="0">
                <a:latin typeface="Angsana New" pitchFamily="18" charset="-34"/>
              </a:rPr>
              <a:t>1.3    </a:t>
            </a:r>
            <a:r>
              <a:rPr lang="th-TH" dirty="0" err="1" smtClean="0">
                <a:latin typeface="Angsana New" pitchFamily="18" charset="-34"/>
              </a:rPr>
              <a:t>สารคดี</a:t>
            </a:r>
            <a:r>
              <a:rPr lang="en-US" dirty="0" smtClean="0">
                <a:latin typeface="Angsana New" pitchFamily="18" charset="-34"/>
              </a:rPr>
              <a:t> (Documentary)</a:t>
            </a:r>
          </a:p>
          <a:p>
            <a:pPr algn="just">
              <a:lnSpc>
                <a:spcPct val="90000"/>
              </a:lnSpc>
            </a:pPr>
            <a:r>
              <a:rPr lang="en-US" dirty="0" smtClean="0">
                <a:latin typeface="Angsana New" pitchFamily="18" charset="-34"/>
              </a:rPr>
              <a:t>1.4    </a:t>
            </a:r>
            <a:r>
              <a:rPr lang="th-TH" dirty="0" smtClean="0">
                <a:latin typeface="Angsana New" pitchFamily="18" charset="-34"/>
              </a:rPr>
              <a:t>วิธีการ (</a:t>
            </a:r>
            <a:r>
              <a:rPr lang="en-US" dirty="0" smtClean="0">
                <a:latin typeface="Angsana New" pitchFamily="18" charset="-34"/>
              </a:rPr>
              <a:t>How - To</a:t>
            </a:r>
            <a:r>
              <a:rPr lang="th-TH" dirty="0" smtClean="0">
                <a:latin typeface="Angsana New" pitchFamily="18" charset="-34"/>
              </a:rPr>
              <a:t>)</a:t>
            </a:r>
          </a:p>
          <a:p>
            <a:pPr algn="just">
              <a:lnSpc>
                <a:spcPct val="90000"/>
              </a:lnSpc>
            </a:pPr>
            <a:r>
              <a:rPr lang="th-TH" dirty="0" smtClean="0">
                <a:latin typeface="Angsana New" pitchFamily="18" charset="-34"/>
              </a:rPr>
              <a:t>1.5   สวมบทบาท</a:t>
            </a:r>
            <a:r>
              <a:rPr lang="en-US" dirty="0" smtClean="0">
                <a:latin typeface="Angsana New" pitchFamily="18" charset="-34"/>
              </a:rPr>
              <a:t> (Role Play)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solidFill>
                  <a:srgbClr val="FFFF00"/>
                </a:solidFill>
                <a:latin typeface="Angsana New" pitchFamily="18" charset="-34"/>
              </a:rPr>
              <a:t>6. วางโครงเรื่อง</a:t>
            </a:r>
            <a:r>
              <a:rPr lang="en-US" dirty="0" smtClean="0">
                <a:solidFill>
                  <a:srgbClr val="FFFF00"/>
                </a:solidFill>
                <a:latin typeface="Angsana New" pitchFamily="18" charset="-34"/>
                <a:cs typeface="Times New Roman" pitchFamily="18" charset="0"/>
              </a:rPr>
              <a:t> </a:t>
            </a:r>
            <a:r>
              <a:rPr lang="th-TH" dirty="0" smtClean="0">
                <a:solidFill>
                  <a:srgbClr val="FFFF00"/>
                </a:solidFill>
                <a:latin typeface="Angsana New" pitchFamily="18" charset="-34"/>
              </a:rPr>
              <a:t>และทำต้นฉบับ</a:t>
            </a:r>
            <a:r>
              <a:rPr lang="en-US" dirty="0" smtClean="0">
                <a:solidFill>
                  <a:srgbClr val="FFFF00"/>
                </a:solidFill>
                <a:latin typeface="Angsana New" pitchFamily="18" charset="-34"/>
                <a:cs typeface="Times New Roman" pitchFamily="18" charset="0"/>
              </a:rPr>
              <a:t> (</a:t>
            </a:r>
            <a:r>
              <a:rPr lang="th-TH" dirty="0" smtClean="0">
                <a:solidFill>
                  <a:srgbClr val="FFFF00"/>
                </a:solidFill>
                <a:latin typeface="Angsana New" pitchFamily="18" charset="-34"/>
              </a:rPr>
              <a:t>ร่าง</a:t>
            </a:r>
            <a:r>
              <a:rPr lang="en-US" smtClean="0">
                <a:solidFill>
                  <a:srgbClr val="FFFF00"/>
                </a:solidFill>
                <a:latin typeface="Angsana New" pitchFamily="18" charset="-34"/>
                <a:cs typeface="Times New Roman" pitchFamily="18" charset="0"/>
              </a:rPr>
              <a:t>)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1" y="1719481"/>
            <a:ext cx="8085130" cy="4733855"/>
          </a:xfrm>
        </p:spPr>
        <p:txBody>
          <a:bodyPr/>
          <a:lstStyle/>
          <a:p>
            <a:r>
              <a:rPr lang="th-TH" dirty="0" smtClean="0">
                <a:latin typeface="Angsana New" pitchFamily="18" charset="-34"/>
              </a:rPr>
              <a:t>การกำหนดโครงเรื่องที่จะนำเสนอว่าจะนำเสนอเนื้อหาใดในช่วงใด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</a:t>
            </a:r>
            <a:r>
              <a:rPr lang="th-TH" dirty="0" smtClean="0">
                <a:latin typeface="Angsana New" pitchFamily="18" charset="-34"/>
              </a:rPr>
              <a:t>ใช้เวลาในแต่ละช่วงประมาณเท่าใด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</a:t>
            </a:r>
            <a:r>
              <a:rPr lang="th-TH" dirty="0" smtClean="0">
                <a:latin typeface="Angsana New" pitchFamily="18" charset="-34"/>
              </a:rPr>
              <a:t>เพื่อที่จะเป็นโครงร่างของบทก่อนที่จะเขียนบทสมบูรณ์ต่อไป</a:t>
            </a:r>
            <a:r>
              <a:rPr lang="en-US" dirty="0" smtClean="0">
                <a:latin typeface="Angsana New" pitchFamily="18" charset="-34"/>
              </a:rPr>
              <a:t> 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solidFill>
                  <a:srgbClr val="FFFF00"/>
                </a:solidFill>
                <a:latin typeface="Angsana New" pitchFamily="18" charset="-34"/>
              </a:rPr>
              <a:t>7. เขียนบทฉบับสมบูรณ์</a:t>
            </a:r>
            <a:r>
              <a:rPr lang="en-US" dirty="0" smtClean="0">
                <a:solidFill>
                  <a:srgbClr val="FFFF00"/>
                </a:solidFill>
                <a:latin typeface="Angsana New" pitchFamily="18" charset="-34"/>
                <a:cs typeface="Times New Roman" pitchFamily="18" charset="0"/>
              </a:rPr>
              <a:t> </a:t>
            </a:r>
            <a:r>
              <a:rPr lang="th-TH" dirty="0" smtClean="0">
                <a:solidFill>
                  <a:srgbClr val="FFFF00"/>
                </a:solidFill>
                <a:latin typeface="Angsana New" pitchFamily="18" charset="-34"/>
              </a:rPr>
              <a:t>และแก้ไข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1" y="1719481"/>
            <a:ext cx="8085130" cy="4733855"/>
          </a:xfrm>
        </p:spPr>
        <p:txBody>
          <a:bodyPr/>
          <a:lstStyle/>
          <a:p>
            <a:r>
              <a:rPr lang="th-TH" dirty="0" smtClean="0">
                <a:latin typeface="Angsana New" pitchFamily="18" charset="-34"/>
              </a:rPr>
              <a:t>เป็นการนำโครงร่างที่ทำวางไว้มาลงรายละเอียดภาพ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</a:t>
            </a:r>
            <a:r>
              <a:rPr lang="th-TH" dirty="0" smtClean="0">
                <a:latin typeface="Angsana New" pitchFamily="18" charset="-34"/>
              </a:rPr>
              <a:t>และเสียงทั้งหมดที่จะเกิดขึ้นในวิดีทัศน์</a:t>
            </a:r>
            <a:r>
              <a:rPr lang="en-US" dirty="0" smtClean="0">
                <a:latin typeface="Angsana New" pitchFamily="18" charset="-34"/>
              </a:rPr>
              <a:t> </a:t>
            </a:r>
            <a:r>
              <a:rPr lang="th-TH" dirty="0" smtClean="0">
                <a:latin typeface="Angsana New" pitchFamily="18" charset="-34"/>
              </a:rPr>
              <a:t>ประเภทของบทอาจแบ่งได้เป็น</a:t>
            </a:r>
          </a:p>
          <a:p>
            <a:pPr>
              <a:buFontTx/>
              <a:buNone/>
            </a:pPr>
            <a:r>
              <a:rPr lang="th-TH" dirty="0" smtClean="0">
                <a:latin typeface="Angsana New" pitchFamily="18" charset="-34"/>
              </a:rPr>
              <a:t>		1.</a:t>
            </a:r>
            <a:r>
              <a:rPr lang="en-US" dirty="0" smtClean="0">
                <a:latin typeface="Angsana New" pitchFamily="18" charset="-34"/>
              </a:rPr>
              <a:t> Two – Column Script</a:t>
            </a:r>
          </a:p>
          <a:p>
            <a:pPr>
              <a:buFontTx/>
              <a:buNone/>
            </a:pPr>
            <a:r>
              <a:rPr lang="en-US" dirty="0" smtClean="0">
                <a:latin typeface="Angsana New" pitchFamily="18" charset="-34"/>
              </a:rPr>
              <a:t>		2. Wide - Column Script</a:t>
            </a:r>
          </a:p>
          <a:p>
            <a:pPr>
              <a:buFontTx/>
              <a:buNone/>
            </a:pPr>
            <a:r>
              <a:rPr lang="en-US" dirty="0" smtClean="0">
                <a:latin typeface="Angsana New" pitchFamily="18" charset="-34"/>
              </a:rPr>
              <a:t>		3. Screenplay - Column Script</a:t>
            </a:r>
          </a:p>
          <a:p>
            <a:pPr>
              <a:buFontTx/>
              <a:buNone/>
            </a:pPr>
            <a:r>
              <a:rPr lang="en-US" dirty="0" smtClean="0">
                <a:latin typeface="Angsana New" pitchFamily="18" charset="-34"/>
              </a:rPr>
              <a:t>		4. Four - Column Script</a:t>
            </a:r>
          </a:p>
          <a:p>
            <a:pPr>
              <a:buNone/>
            </a:pPr>
            <a:endParaRPr lang="th-TH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ngsana New" pitchFamily="18" charset="-34"/>
              </a:rPr>
              <a:t>Two – Column Script</a:t>
            </a:r>
            <a:endParaRPr lang="th-TH" dirty="0"/>
          </a:p>
        </p:txBody>
      </p:sp>
      <p:graphicFrame>
        <p:nvGraphicFramePr>
          <p:cNvPr id="4" name="Group 37"/>
          <p:cNvGraphicFramePr>
            <a:graphicFrameLocks noGrp="1"/>
          </p:cNvGraphicFramePr>
          <p:nvPr>
            <p:ph idx="1"/>
          </p:nvPr>
        </p:nvGraphicFramePr>
        <p:xfrm>
          <a:off x="601663" y="1597025"/>
          <a:ext cx="7315200" cy="5060315"/>
        </p:xfrm>
        <a:graphic>
          <a:graphicData uri="http://schemas.openxmlformats.org/drawingml/2006/table">
            <a:tbl>
              <a:tblPr/>
              <a:tblGrid>
                <a:gridCol w="2112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2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ภาพ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เสียง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6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CU </a:t>
                      </a:r>
                      <a:r>
                        <a:rPr kumimoji="0" lang="th-TH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พิธีกร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สวัสดีคะท่านผู้ชม </a:t>
                      </a:r>
                      <a:r>
                        <a:rPr kumimoji="0" lang="th-TH" sz="4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วีดิ</a:t>
                      </a:r>
                      <a:r>
                        <a:rPr kumimoji="0" lang="th-TH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ทัศน์ชุดที่ท่านรับชมอยู่นี้ จะนำท่านรู้จักกับวิทยาลัยศิลปะ สื่อ และเทคโนโลยีแห่งนี้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3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LS </a:t>
                      </a:r>
                      <a:r>
                        <a:rPr kumimoji="0" lang="th-TH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หน้าวิทยาลัย ฯ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วิทยาลัยศิลปะ สื่อ และเทคโนโลยี เป็นวิทยาลัย ฯ ลำดับที่ 21 ของมหาวิทยาลัยเชียงใหม่ 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72816"/>
            <a:ext cx="8085130" cy="4733855"/>
          </a:xfrm>
        </p:spPr>
        <p:txBody>
          <a:bodyPr/>
          <a:lstStyle/>
          <a:p>
            <a:r>
              <a:rPr lang="th-TH" dirty="0" smtClean="0">
                <a:latin typeface="Angsana New" pitchFamily="18" charset="-34"/>
              </a:rPr>
              <a:t>กระบวนการผลิตวิดีทัศน์</a:t>
            </a:r>
          </a:p>
          <a:p>
            <a:r>
              <a:rPr lang="th-TH" dirty="0" smtClean="0">
                <a:latin typeface="Angsana New" pitchFamily="18" charset="-34"/>
              </a:rPr>
              <a:t>การเขียนบทวิดีทัศน์</a:t>
            </a:r>
          </a:p>
          <a:p>
            <a:r>
              <a:rPr lang="th-TH" dirty="0" smtClean="0">
                <a:latin typeface="Angsana New" pitchFamily="18" charset="-34"/>
              </a:rPr>
              <a:t>การใช้เสียงในงานวิดีทัศน์</a:t>
            </a:r>
            <a:endParaRPr lang="en-US" dirty="0" smtClean="0">
              <a:latin typeface="Angsana New" pitchFamily="18" charset="-34"/>
            </a:endParaRPr>
          </a:p>
          <a:p>
            <a:endParaRPr lang="th-TH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ngsana New" pitchFamily="18" charset="-34"/>
              </a:rPr>
              <a:t>Wide – Column Script</a:t>
            </a:r>
            <a:endParaRPr lang="th-TH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01663" y="1719263"/>
            <a:ext cx="8085137" cy="4733925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th-TH" sz="3200" b="0" u="sng" dirty="0"/>
              <a:t>ภาพ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b="0" dirty="0">
                <a:latin typeface="Angsana New" pitchFamily="18" charset="-34"/>
              </a:rPr>
              <a:t>CU </a:t>
            </a:r>
            <a:r>
              <a:rPr lang="th-TH" sz="3200" b="0" dirty="0">
                <a:latin typeface="Angsana New" pitchFamily="18" charset="-34"/>
              </a:rPr>
              <a:t>พิธีกร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th-TH" sz="3200" b="0" u="sng" dirty="0"/>
              <a:t>เสียง</a:t>
            </a:r>
          </a:p>
          <a:p>
            <a:pPr lvl="0">
              <a:lnSpc>
                <a:spcPct val="90000"/>
              </a:lnSpc>
              <a:buNone/>
            </a:pP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สวัสดีคะท่านผู้ชม </a:t>
            </a:r>
            <a:r>
              <a:rPr lang="th-TH" sz="3200" dirty="0" err="1" smtClean="0">
                <a:latin typeface="Angsana New" pitchFamily="18" charset="-34"/>
                <a:cs typeface="Angsana New" pitchFamily="18" charset="-34"/>
              </a:rPr>
              <a:t>วีดิ</a:t>
            </a: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ทัศน์ชุดที่ท่านรับชมอยู่นี้ จะนำท่านรู้จักกับวิทยาลัยศิลปะ สื่อ และเทคโนโลยีแห่งนี้</a:t>
            </a:r>
          </a:p>
          <a:p>
            <a:pPr>
              <a:lnSpc>
                <a:spcPct val="90000"/>
              </a:lnSpc>
              <a:buFontTx/>
              <a:buNone/>
            </a:pPr>
            <a:endParaRPr lang="th-TH" sz="3200" dirty="0">
              <a:latin typeface="Angsana New" pitchFamily="18" charset="-34"/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th-TH" sz="3200" b="0" u="sng" dirty="0"/>
              <a:t>ภาพ</a:t>
            </a:r>
            <a:endParaRPr lang="th-TH" sz="3200" dirty="0">
              <a:latin typeface="Angsana New" pitchFamily="18" charset="-34"/>
            </a:endParaRPr>
          </a:p>
          <a:p>
            <a:pPr lvl="0">
              <a:lnSpc>
                <a:spcPct val="90000"/>
              </a:lnSpc>
              <a:buNone/>
            </a:pPr>
            <a:r>
              <a:rPr lang="en-US" sz="3200" b="0" dirty="0" smtClean="0">
                <a:latin typeface="Angsana New" pitchFamily="18" charset="-34"/>
              </a:rPr>
              <a:t>LS</a:t>
            </a: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หน้าวิทยาลัย ฯ</a:t>
            </a:r>
            <a:endParaRPr lang="th-TH" sz="3200" dirty="0">
              <a:latin typeface="Angsana New" pitchFamily="18" charset="-34"/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th-TH" sz="3200" b="0" u="sng" dirty="0"/>
              <a:t>เสียง</a:t>
            </a:r>
            <a:endParaRPr lang="th-TH" sz="3200" dirty="0">
              <a:latin typeface="Angsana New" pitchFamily="18" charset="-34"/>
            </a:endParaRPr>
          </a:p>
          <a:p>
            <a:pPr marL="0" lvl="0" indent="0" fontAlgn="base">
              <a:spcAft>
                <a:spcPct val="0"/>
              </a:spcAft>
              <a:buNone/>
            </a:pPr>
            <a:r>
              <a:rPr lang="th-TH" sz="3200" dirty="0" smtClean="0">
                <a:latin typeface="Angsana New" pitchFamily="18" charset="-34"/>
                <a:cs typeface="Angsana New" pitchFamily="18" charset="-34"/>
              </a:rPr>
              <a:t>วิทยาลัยศิลปะ สื่อ และเทคโนโลยี เป็นวิทยาลัย ฯ ลำดับที่ 21 ของมหาวิทยาลัยเชียงใหม่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solidFill>
                  <a:srgbClr val="FFFF00"/>
                </a:solidFill>
                <a:latin typeface="Angsana New" pitchFamily="18" charset="-34"/>
              </a:rPr>
              <a:t>8. จัดทำบทภาพร่าง</a:t>
            </a:r>
            <a:r>
              <a:rPr lang="en-US" dirty="0" smtClean="0">
                <a:solidFill>
                  <a:srgbClr val="FFFF00"/>
                </a:solidFill>
                <a:latin typeface="Angsana New" pitchFamily="18" charset="-34"/>
                <a:cs typeface="Times New Roman" pitchFamily="18" charset="0"/>
              </a:rPr>
              <a:t> (story board)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/>
            <a:r>
              <a:rPr lang="th-TH" dirty="0" smtClean="0"/>
              <a:t>จุดประสงค์ของ </a:t>
            </a:r>
            <a:r>
              <a:rPr lang="en-US" dirty="0" smtClean="0"/>
              <a:t>storyboard </a:t>
            </a:r>
            <a:r>
              <a:rPr lang="th-TH" dirty="0" smtClean="0"/>
              <a:t>คือ เพื่อการเล่าเรื่อง ลำดับเรื่อง มุมกล้อง ภาพไม่จำเป็นต้องละเอียดมาก แค่บอกองค์ประกอบสำคัญได้ ตำแหน่งตัวละครที่สัมพันธ์กับฉากและตัวละครอื่นๆมุมกล้อง แสงเงา เป็น</a:t>
            </a:r>
            <a:r>
              <a:rPr lang="th-TH" dirty="0" err="1" smtClean="0"/>
              <a:t>การสเก็ตซ์</a:t>
            </a:r>
            <a:r>
              <a:rPr lang="th-TH" dirty="0" smtClean="0"/>
              <a:t>ภาพของเฟรม (</a:t>
            </a:r>
            <a:r>
              <a:rPr lang="en-US" dirty="0" smtClean="0"/>
              <a:t>Shot) </a:t>
            </a:r>
            <a:r>
              <a:rPr lang="th-TH" dirty="0" smtClean="0"/>
              <a:t>ต่างๆจากบท เหมือนวาดการ์ตูน</a:t>
            </a:r>
          </a:p>
          <a:p>
            <a:pPr algn="thaiDist"/>
            <a:r>
              <a:rPr lang="th-TH" dirty="0" smtClean="0"/>
              <a:t>การสร้าง </a:t>
            </a:r>
            <a:r>
              <a:rPr lang="en-US" dirty="0" smtClean="0"/>
              <a:t>storyboard </a:t>
            </a:r>
            <a:r>
              <a:rPr lang="th-TH" dirty="0" smtClean="0"/>
              <a:t>จะช่วยให้ </a:t>
            </a:r>
            <a:r>
              <a:rPr lang="en-US" dirty="0" smtClean="0"/>
              <a:t>Producer </a:t>
            </a:r>
            <a:r>
              <a:rPr lang="th-TH" dirty="0" smtClean="0"/>
              <a:t>และผู้กำกับได้เห็นภาพของรายการที่จะถ่ายทำเป็นรูปธรรมชัดเจนขึ้นได้ในแต่ละเฟรมที่จะดำเนินการ</a:t>
            </a:r>
            <a:endParaRPr lang="th-TH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สตอรี่บอร์ด คืออะไร?</a:t>
            </a:r>
            <a:endParaRPr lang="en-US" smtClean="0">
              <a:cs typeface="Angsana New" pitchFamily="18" charset="-34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mtClean="0"/>
              <a:t>สตอรี่บอร์ด คือภาพสเก็ตช์ของช็อตต่างๆ จากบทภาพยนตร์ ดูเหมือนการ์ตูนช่อง เพียงแต่ไม่มีวงกลมคำพูดออกจากปากตัวละครเท่านั้นเอง</a:t>
            </a:r>
            <a:endParaRPr lang="en-US" smtClean="0">
              <a:cs typeface="Cord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การเขียน</a:t>
            </a:r>
            <a:r>
              <a:rPr lang="th-TH" dirty="0" err="1" smtClean="0"/>
              <a:t>สตอ</a:t>
            </a:r>
            <a:r>
              <a:rPr lang="th-TH" dirty="0" smtClean="0"/>
              <a:t>รี่บอร์ด</a:t>
            </a:r>
            <a:endParaRPr lang="en-US" dirty="0" smtClean="0">
              <a:cs typeface="Angsana New" pitchFamily="18" charset="-34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เพราะการทำ</a:t>
            </a:r>
            <a:r>
              <a:rPr lang="th-TH" dirty="0" err="1" smtClean="0"/>
              <a:t>สตอ</a:t>
            </a:r>
            <a:r>
              <a:rPr lang="th-TH" dirty="0" smtClean="0"/>
              <a:t>รี่บอร์ดจะช่วยให้ได้คิดล่วงหน้าว่าหนัง จะออกมาหน้าตาเป็นอย่างไร และด้วยความที่ "ภาพ" สื่อสารได้ดีกว่า "คำพูด" </a:t>
            </a:r>
            <a:r>
              <a:rPr lang="th-TH" dirty="0" err="1" smtClean="0"/>
              <a:t>สตอ</a:t>
            </a:r>
            <a:r>
              <a:rPr lang="th-TH" dirty="0" smtClean="0"/>
              <a:t>รี่บอร์ดจึงช่วยให้ทีมงานทุกคนในกองถ่าย มีความเข้าใจตรงกัน ทำงานได้เร็วขึ้น </a:t>
            </a:r>
            <a:r>
              <a:rPr lang="th-TH" dirty="0" err="1" smtClean="0"/>
              <a:t>สตอ</a:t>
            </a:r>
            <a:r>
              <a:rPr lang="th-TH" dirty="0" smtClean="0"/>
              <a:t>รี่บอร์ดช่วยให้ทีมกล้อง รู้ทิศทางการเคลื่อนกล้อง การจัดแสง </a:t>
            </a:r>
            <a:r>
              <a:rPr lang="th-TH" dirty="0" err="1" smtClean="0"/>
              <a:t>โปรดิวเซอร์</a:t>
            </a:r>
            <a:r>
              <a:rPr lang="th-TH" dirty="0" smtClean="0"/>
              <a:t>ก็จะมองเห็นปัญหาได้ล่วงหน้า ฝ่ายศิลป์ก็จะรู้ว่าส่วนไหนของ</a:t>
            </a:r>
            <a:r>
              <a:rPr lang="th-TH" dirty="0" err="1" smtClean="0"/>
              <a:t>โลเคชั่น</a:t>
            </a:r>
            <a:r>
              <a:rPr lang="th-TH" dirty="0" smtClean="0"/>
              <a:t>หรือฉาก ที่จะปรากฏอยู่ในเฟรมบ้าง แม้แต่นักแสดงก็จะพอมองเห็นภาพว่า จะเกิดอะไรขึ้นบ้างขณะถ่ายทำ</a:t>
            </a:r>
            <a:r>
              <a:rPr lang="th-TH" dirty="0" err="1" smtClean="0"/>
              <a:t>สตอ</a:t>
            </a:r>
            <a:r>
              <a:rPr lang="th-TH" dirty="0" smtClean="0"/>
              <a:t>รี่บอร์ดมีประโยชน์มากเป็นพิเศษต่อฉาก หรือซี</a:t>
            </a:r>
            <a:r>
              <a:rPr lang="th-TH" dirty="0" err="1" smtClean="0"/>
              <a:t>เควนซ์</a:t>
            </a:r>
            <a:r>
              <a:rPr lang="th-TH" dirty="0" smtClean="0"/>
              <a:t>ที่ยุ่งยากซับซ้อน หรือฉากที่ต้อง</a:t>
            </a:r>
            <a:r>
              <a:rPr lang="th-TH" dirty="0" err="1" smtClean="0"/>
              <a:t>ใช้สเปเชียลเอฟเฟคท์</a:t>
            </a:r>
            <a:endParaRPr lang="en-US" dirty="0" smtClean="0">
              <a:cs typeface="Cord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cs typeface="Angsana New" pitchFamily="18" charset="-34"/>
              </a:rPr>
              <a:t>การวาด</a:t>
            </a:r>
            <a:r>
              <a:rPr lang="th-TH" dirty="0" err="1" smtClean="0">
                <a:cs typeface="Angsana New" pitchFamily="18" charset="-34"/>
              </a:rPr>
              <a:t>สตอ</a:t>
            </a:r>
            <a:r>
              <a:rPr lang="th-TH" dirty="0" smtClean="0">
                <a:cs typeface="Angsana New" pitchFamily="18" charset="-34"/>
              </a:rPr>
              <a:t>รี่บอร์ด</a:t>
            </a:r>
            <a:endParaRPr lang="en-US" dirty="0" smtClean="0">
              <a:cs typeface="Angsana New" pitchFamily="18" charset="-34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คือ</a:t>
            </a:r>
            <a:r>
              <a:rPr lang="th-TH" dirty="0" err="1" smtClean="0"/>
              <a:t>รูปสเก็ตช์</a:t>
            </a:r>
            <a:r>
              <a:rPr lang="th-TH" dirty="0" smtClean="0"/>
              <a:t>ร่าง</a:t>
            </a:r>
            <a:r>
              <a:rPr lang="th-TH" dirty="0" err="1" smtClean="0"/>
              <a:t>สตอ</a:t>
            </a:r>
            <a:r>
              <a:rPr lang="th-TH" dirty="0" smtClean="0"/>
              <a:t>รี่บอร์ดแบบเร็วๆ ขยุกขยุย เพื่อแสดง</a:t>
            </a:r>
            <a:r>
              <a:rPr lang="th-TH" dirty="0" err="1" smtClean="0"/>
              <a:t>ไอเดีย</a:t>
            </a:r>
            <a:r>
              <a:rPr lang="th-TH" dirty="0" smtClean="0"/>
              <a:t>คร่าวๆ ที่มีอยู่ในใจ จริงๆ แล้ว มีนักวาดมืออาชีพ ที่วาด</a:t>
            </a:r>
            <a:r>
              <a:rPr lang="th-TH" dirty="0" err="1" smtClean="0"/>
              <a:t>สตอ</a:t>
            </a:r>
            <a:r>
              <a:rPr lang="th-TH" dirty="0" smtClean="0"/>
              <a:t>รี่บอร์ด ออกมาได้ดูดีกว่าหนังจริงซะอีก ซึ่งน่าจะได้ลองวาดดูเอง เพราะมันช่วยให้ได้ "ทดลอง" ดูอย่างรวดเร็วและประหยัด ว่าจะถ่ายฉากแต่ละฉากออกมาอย่างไร และแบบไหนได้บ้าง</a:t>
            </a:r>
            <a:endParaRPr lang="en-US" dirty="0" smtClean="0">
              <a:cs typeface="Cord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th-TH" dirty="0" smtClean="0"/>
              <a:t>การเคลื่อนไหว</a:t>
            </a:r>
            <a:endParaRPr lang="en-US" dirty="0" smtClean="0">
              <a:cs typeface="Angsana New" pitchFamily="18" charset="-34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sz="half" idx="1"/>
          </p:nvPr>
        </p:nvSpPr>
        <p:spPr>
          <a:xfrm>
            <a:off x="179512" y="1920875"/>
            <a:ext cx="3672408" cy="4433888"/>
          </a:xfrm>
        </p:spPr>
        <p:txBody>
          <a:bodyPr/>
          <a:lstStyle/>
          <a:p>
            <a:r>
              <a:rPr lang="th-TH" dirty="0" smtClean="0"/>
              <a:t>ใช้ลูกศร สมมติว่าต้องการให้กล้องเคลื่อน (</a:t>
            </a:r>
            <a:r>
              <a:rPr lang="en-US" dirty="0" smtClean="0">
                <a:cs typeface="Cordia New" pitchFamily="34" charset="-34"/>
              </a:rPr>
              <a:t>track) </a:t>
            </a:r>
            <a:r>
              <a:rPr lang="th-TH" dirty="0" smtClean="0"/>
              <a:t>ตามก้าวเดินของตัวละคร ให้วาดลูกศรชี้ตามการเคลื่อนกล้องนั้น โดยทั่วไป จะใช้ลูกศรใหญ่หนาสีขาว เพื่อแสดงการเคลื่อนของกล้อง และใช้ลูกศรสีดำที่เส้นบางกว่า แทนการเคลื่อนไหวของตัวละครหรือสิ่งของ</a:t>
            </a:r>
            <a:endParaRPr lang="en-US" dirty="0" smtClean="0">
              <a:cs typeface="Cordia New" pitchFamily="34" charset="-34"/>
            </a:endParaRPr>
          </a:p>
        </p:txBody>
      </p:sp>
      <p:pic>
        <p:nvPicPr>
          <p:cNvPr id="922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081942" y="2060848"/>
            <a:ext cx="4810538" cy="35795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th-TH" smtClean="0"/>
              <a:t>การซูมภาพ</a:t>
            </a:r>
            <a:endParaRPr lang="en-US" smtClean="0">
              <a:cs typeface="Angsana New" pitchFamily="18" charset="-34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r>
              <a:rPr lang="th-TH" smtClean="0"/>
              <a:t>การซูมภาพ ให้เขียน เส้นโยงจากสี่มุม เข้าไปยังกรอบสี่เหลี่ยมข้างใน ซึ่งเป็นจุดสุดท้ายของการซูม</a:t>
            </a:r>
            <a:endParaRPr lang="en-US" smtClean="0">
              <a:cs typeface="Cordia New" pitchFamily="34" charset="-34"/>
            </a:endParaRPr>
          </a:p>
        </p:txBody>
      </p:sp>
      <p:pic>
        <p:nvPicPr>
          <p:cNvPr id="1024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48200" y="2635250"/>
            <a:ext cx="4038600" cy="30051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th-TH" smtClean="0"/>
              <a:t>ฉากยาวต่อเนื่อง</a:t>
            </a:r>
            <a:endParaRPr lang="en-US" smtClean="0">
              <a:cs typeface="Angsana New" pitchFamily="18" charset="-34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sz="half" idx="1"/>
          </p:nvPr>
        </p:nvSpPr>
        <p:spPr>
          <a:xfrm>
            <a:off x="179512" y="1920875"/>
            <a:ext cx="3744416" cy="4433888"/>
          </a:xfrm>
        </p:spPr>
        <p:txBody>
          <a:bodyPr/>
          <a:lstStyle/>
          <a:p>
            <a:r>
              <a:rPr lang="th-TH" dirty="0" smtClean="0"/>
              <a:t>วาดได้ทั้ง 2 อย่าง</a:t>
            </a:r>
            <a:endParaRPr lang="en-US" dirty="0" smtClean="0">
              <a:cs typeface="Cordia New" pitchFamily="34" charset="-34"/>
            </a:endParaRPr>
          </a:p>
          <a:p>
            <a:r>
              <a:rPr lang="th-TH" dirty="0" smtClean="0"/>
              <a:t>วาดแต่</a:t>
            </a:r>
            <a:r>
              <a:rPr lang="th-TH" dirty="0" err="1" smtClean="0"/>
              <a:t>ละช็อต</a:t>
            </a:r>
            <a:r>
              <a:rPr lang="th-TH" dirty="0" smtClean="0"/>
              <a:t>โดยใช้รูปหลายๆ ช่อง ที่แสดงถึงการเคลื่อนไหวที่เด่นชัด </a:t>
            </a:r>
            <a:endParaRPr lang="en-US" dirty="0" smtClean="0">
              <a:cs typeface="Cordia New" pitchFamily="34" charset="-34"/>
            </a:endParaRPr>
          </a:p>
          <a:p>
            <a:r>
              <a:rPr lang="th-TH" dirty="0" smtClean="0"/>
              <a:t>วาด</a:t>
            </a:r>
            <a:r>
              <a:rPr lang="th-TH" dirty="0" err="1" smtClean="0"/>
              <a:t>แบ็คกราวน์</a:t>
            </a:r>
            <a:r>
              <a:rPr lang="th-TH" dirty="0" smtClean="0"/>
              <a:t>ทั้งฉาก เช่นโถงสนามบิน แล้วใส่เฟรมภาพลงไป พร้อมด้วยลูกศรแสดงทิศทางการเคลื่อนไหว</a:t>
            </a:r>
            <a:endParaRPr lang="en-US" dirty="0" smtClean="0">
              <a:cs typeface="Cordia New" pitchFamily="34" charset="-34"/>
            </a:endParaRPr>
          </a:p>
        </p:txBody>
      </p:sp>
      <p:pic>
        <p:nvPicPr>
          <p:cNvPr id="11268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903341" y="2204864"/>
            <a:ext cx="5251607" cy="367240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การเปลี่ยนระหว่างฉาก (</a:t>
            </a:r>
            <a:r>
              <a:rPr lang="en-US" smtClean="0">
                <a:cs typeface="Angsana New" pitchFamily="18" charset="-34"/>
              </a:rPr>
              <a:t>transition)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mtClean="0"/>
              <a:t>การเปลี่ยนระหว่างฉาก (</a:t>
            </a:r>
            <a:r>
              <a:rPr lang="en-US" smtClean="0">
                <a:cs typeface="Cordia New" pitchFamily="34" charset="-34"/>
              </a:rPr>
              <a:t>transition) </a:t>
            </a:r>
            <a:r>
              <a:rPr lang="th-TH" smtClean="0"/>
              <a:t>คุณสามารถระบุ </a:t>
            </a:r>
            <a:r>
              <a:rPr lang="en-US" smtClean="0">
                <a:cs typeface="Cordia New" pitchFamily="34" charset="-34"/>
              </a:rPr>
              <a:t>transition </a:t>
            </a:r>
            <a:r>
              <a:rPr lang="th-TH" smtClean="0"/>
              <a:t>ลงในสตอรี่บอร์ดได้ โดยการเขียนลงในช่องว่างระหว่างเฟรม เช่น </a:t>
            </a:r>
            <a:r>
              <a:rPr lang="en-US" smtClean="0">
                <a:cs typeface="Cordia New" pitchFamily="34" charset="-34"/>
              </a:rPr>
              <a:t>DISSOLVE TO : (</a:t>
            </a:r>
            <a:r>
              <a:rPr lang="th-TH" smtClean="0"/>
              <a:t>ภาพเลือนเป็น...)</a:t>
            </a:r>
            <a:br>
              <a:rPr lang="th-TH" smtClean="0"/>
            </a:br>
            <a:r>
              <a:rPr lang="th-TH" smtClean="0"/>
              <a:t>ตัวอย่างจากสตอรี่บอร์ด </a:t>
            </a:r>
            <a:r>
              <a:rPr lang="en-US" smtClean="0">
                <a:cs typeface="Cordia New" pitchFamily="34" charset="-34"/>
              </a:rPr>
              <a:t>North by Northwest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th-TH" smtClean="0"/>
              <a:t>เคล็ดลับในการวาดคน</a:t>
            </a:r>
            <a:endParaRPr lang="en-US" smtClean="0">
              <a:cs typeface="Angsana New" pitchFamily="18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h-TH" dirty="0" smtClean="0"/>
              <a:t>สำหรับฉากที่เต็มไปด้วยผู้คน...ใครๆ ก็รู้ว่า การที่จะวาดแขนขาให้ถูกต้อง ไม่ร่องแร่งผิดส่วนนี่ยากสุดๆ สำหรับมือใหม่หัดวาด นี่เลย...ขอแนะนำให้ไปหาซื้อ หุ่นไม้รูปคน (มีขายตามแผนกเครื่องเขียน</a:t>
            </a:r>
            <a:br>
              <a:rPr lang="th-TH" dirty="0" smtClean="0"/>
            </a:br>
            <a:r>
              <a:rPr lang="th-TH" dirty="0" smtClean="0"/>
              <a:t>ในห้างสรรพสินค้าชั้นนำทั่วไป, หรือร้านเครื่องเขียน ซึ่งสามารถดัดแขนดัดขา ได้ตามชอบใจ</a:t>
            </a:r>
            <a:r>
              <a:rPr lang="en-US" dirty="0" smtClean="0"/>
              <a:t> </a:t>
            </a:r>
            <a:r>
              <a:rPr lang="th-TH" dirty="0" smtClean="0"/>
              <a:t>แล้วคุณก็วาดเติมส่วนที่เหลือ เช่น </a:t>
            </a:r>
            <a:r>
              <a:rPr lang="th-TH" dirty="0" err="1" smtClean="0"/>
              <a:t>แบ็คกราวน์</a:t>
            </a:r>
            <a:r>
              <a:rPr lang="th-TH" dirty="0" smtClean="0"/>
              <a:t> อุปกรณ์ประกอบฉาก ตึกรามบ้านช่อง อาจวาดสีหน้าอารมณ์ที่ต้องการ</a:t>
            </a:r>
            <a:endParaRPr lang="en-US" dirty="0"/>
          </a:p>
        </p:txBody>
      </p:sp>
      <p:pic>
        <p:nvPicPr>
          <p:cNvPr id="1331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419725" y="1920875"/>
            <a:ext cx="2495550" cy="44338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Diagram 3"/>
          <p:cNvGraphicFramePr/>
          <p:nvPr/>
        </p:nvGraphicFramePr>
        <p:xfrm>
          <a:off x="683568" y="1988840"/>
          <a:ext cx="813690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th-TH" smtClean="0"/>
              <a:t>เคล็ดไม่ลับในการวาดสตอรี่บอร์ดอย่างรวดเร็ว</a:t>
            </a:r>
            <a:endParaRPr lang="en-US" smtClean="0">
              <a:cs typeface="Angsana New" pitchFamily="18" charset="-34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r>
              <a:rPr lang="th-TH" dirty="0" smtClean="0"/>
              <a:t>1 - วาดในช่องเล็กๆ จะวาดได้เร็วขึ้น อย่าลืมว่า</a:t>
            </a:r>
            <a:r>
              <a:rPr lang="th-TH" dirty="0" err="1" smtClean="0"/>
              <a:t>สตอ</a:t>
            </a:r>
            <a:r>
              <a:rPr lang="th-TH" dirty="0" smtClean="0"/>
              <a:t>รี่บอร์ดเป็นรูปที่วาดเร็วๆ ง่ายๆ ไม่ใช่งานจิตรกรรมเลอค่า จุดมุ่งหมายของการวาด</a:t>
            </a:r>
            <a:r>
              <a:rPr lang="th-TH" dirty="0" err="1" smtClean="0"/>
              <a:t>สตอ</a:t>
            </a:r>
            <a:r>
              <a:rPr lang="th-TH" dirty="0" smtClean="0"/>
              <a:t>รี่บอร์ดก็คือ เพื่อให้เกิด</a:t>
            </a:r>
            <a:r>
              <a:rPr lang="th-TH" dirty="0" err="1" smtClean="0"/>
              <a:t>ไอเดีย</a:t>
            </a:r>
            <a:r>
              <a:rPr lang="th-TH" dirty="0" smtClean="0"/>
              <a:t>ว่า ภาพจะออกมาเป็นอย่างไร</a:t>
            </a:r>
            <a:br>
              <a:rPr lang="th-TH" dirty="0" smtClean="0"/>
            </a:br>
            <a:r>
              <a:rPr lang="th-TH" dirty="0" smtClean="0"/>
              <a:t/>
            </a:r>
            <a:br>
              <a:rPr lang="th-TH" dirty="0" smtClean="0"/>
            </a:br>
            <a:endParaRPr lang="en-US" dirty="0" smtClean="0">
              <a:cs typeface="Cordia New" pitchFamily="34" charset="-34"/>
            </a:endParaRPr>
          </a:p>
        </p:txBody>
      </p:sp>
      <p:pic>
        <p:nvPicPr>
          <p:cNvPr id="1434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48200" y="2725738"/>
            <a:ext cx="4038600" cy="28241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endParaRPr lang="en-US" smtClean="0">
              <a:cs typeface="Angsana New" pitchFamily="18" charset="-34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r>
              <a:rPr lang="th-TH" smtClean="0"/>
              <a:t>2 - ก็อปปี้ช่องสตอรี่บอร์ดสำเร็จรูปเอาไว้ จะได้ไม่ต้องเสียเวลามาตีช่องใหม่ ให้เปลืองพลังงาน </a:t>
            </a:r>
            <a:br>
              <a:rPr lang="th-TH" smtClean="0"/>
            </a:br>
            <a:endParaRPr lang="en-US" smtClean="0">
              <a:cs typeface="Cordia New" pitchFamily="34" charset="-34"/>
            </a:endParaRPr>
          </a:p>
        </p:txBody>
      </p:sp>
      <p:pic>
        <p:nvPicPr>
          <p:cNvPr id="1536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48200" y="2725738"/>
            <a:ext cx="4038600" cy="28241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3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endParaRPr lang="en-US" smtClean="0">
              <a:cs typeface="Angsana New" pitchFamily="18" charset="-34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r>
              <a:rPr lang="th-TH" smtClean="0"/>
              <a:t>3 - สเก็ตช์ด้วยดินสอ จะได้ไม่เกร็ง เวลาผิด ก็ลบแก้ได้ง่ายๆ แล้วค่อยลงหมึกทีหลัง คุณสามารถใช้สีอะไรก็ได้ที่ถนัดและคล่องมือ หรือจะไม่ลงสีเลยก็ได้</a:t>
            </a:r>
            <a:br>
              <a:rPr lang="th-TH" smtClean="0"/>
            </a:br>
            <a:endParaRPr lang="en-US" smtClean="0">
              <a:cs typeface="Cordia New" pitchFamily="34" charset="-34"/>
            </a:endParaRPr>
          </a:p>
        </p:txBody>
      </p:sp>
      <p:pic>
        <p:nvPicPr>
          <p:cNvPr id="16388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48200" y="2635250"/>
            <a:ext cx="4038600" cy="30051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endParaRPr lang="en-US" smtClean="0">
              <a:cs typeface="Angsana New" pitchFamily="18" charset="-34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r>
              <a:rPr lang="th-TH" smtClean="0"/>
              <a:t>4 - เขียนโน้ตสั้นๆ กำกับ ถึงสิ่งที่เกิดขึ้นในช็อตนั้นๆ (เช่น ทวีเดินเข้าประตูมา) ประโยคสนทนา หรือเสียงประกอบ (เช่น เสียงแตรดังสนั่น)</a:t>
            </a:r>
            <a:br>
              <a:rPr lang="th-TH" smtClean="0"/>
            </a:br>
            <a:endParaRPr lang="en-US" smtClean="0">
              <a:cs typeface="Cordia New" pitchFamily="34" charset="-34"/>
            </a:endParaRPr>
          </a:p>
        </p:txBody>
      </p:sp>
      <p:pic>
        <p:nvPicPr>
          <p:cNvPr id="17412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48200" y="2635250"/>
            <a:ext cx="4038600" cy="30051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cs typeface="Angsana New" pitchFamily="18" charset="-34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mtClean="0"/>
              <a:t>5 - เขียนภาพแปลน ของโลเคชั่น ตัวนักแสดง จะช่วยได้มากในการเขียนสตอรี่บอร์ด</a:t>
            </a:r>
            <a:endParaRPr lang="en-US" smtClean="0">
              <a:cs typeface="Cord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2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endParaRPr lang="en-US" smtClean="0">
              <a:cs typeface="Angsana New" pitchFamily="18" charset="-34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r>
              <a:rPr lang="th-TH" smtClean="0"/>
              <a:t>6 - อย่าลืมใส่เบอร์ของแต่ละช็อต แต่ละซีนไว้ด้วย จะได้สะดวกรวดเร็วเวลาอ้างถึงในการถ่ายทำ และระหว่างการตัดต่อ</a:t>
            </a:r>
            <a:endParaRPr lang="en-US" smtClean="0">
              <a:cs typeface="Cordia New" pitchFamily="34" charset="-34"/>
            </a:endParaRPr>
          </a:p>
          <a:p>
            <a:endParaRPr lang="en-US" smtClean="0">
              <a:cs typeface="Cordia New" pitchFamily="34" charset="-34"/>
            </a:endParaRPr>
          </a:p>
        </p:txBody>
      </p:sp>
      <p:pic>
        <p:nvPicPr>
          <p:cNvPr id="19460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48200" y="2635250"/>
            <a:ext cx="4038600" cy="30051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5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endParaRPr lang="en-US" smtClean="0">
              <a:cs typeface="Angsana New" pitchFamily="18" charset="-34"/>
            </a:endParaRPr>
          </a:p>
        </p:txBody>
      </p:sp>
      <p:pic>
        <p:nvPicPr>
          <p:cNvPr id="20483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725738"/>
            <a:ext cx="4038600" cy="2824162"/>
          </a:xfrm>
        </p:spPr>
      </p:pic>
      <p:pic>
        <p:nvPicPr>
          <p:cNvPr id="20484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648200" y="2635250"/>
            <a:ext cx="4038600" cy="30051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ศัพท์เทคนิค</a:t>
            </a:r>
            <a:endParaRPr lang="en-US" smtClean="0">
              <a:cs typeface="Angsana New" pitchFamily="18" charset="-34"/>
            </a:endParaRPr>
          </a:p>
        </p:txBody>
      </p:sp>
      <p:sp>
        <p:nvSpPr>
          <p:cNvPr id="2150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mtClean="0"/>
              <a:t>ช็อท (</a:t>
            </a:r>
            <a:r>
              <a:rPr lang="en-US" smtClean="0">
                <a:cs typeface="Cordia New" pitchFamily="34" charset="-34"/>
              </a:rPr>
              <a:t>shot) </a:t>
            </a:r>
            <a:endParaRPr lang="th-TH" smtClean="0"/>
          </a:p>
          <a:p>
            <a:r>
              <a:rPr lang="th-TH" smtClean="0"/>
              <a:t>ซีน (</a:t>
            </a:r>
            <a:r>
              <a:rPr lang="en-US" smtClean="0">
                <a:cs typeface="Cordia New" pitchFamily="34" charset="-34"/>
              </a:rPr>
              <a:t>scene)</a:t>
            </a:r>
            <a:endParaRPr lang="th-TH" smtClean="0"/>
          </a:p>
          <a:p>
            <a:r>
              <a:rPr lang="th-TH" smtClean="0"/>
              <a:t>ซีเควนซ์ (</a:t>
            </a:r>
            <a:r>
              <a:rPr lang="en-US" smtClean="0">
                <a:cs typeface="Cordia New" pitchFamily="34" charset="-34"/>
              </a:rPr>
              <a:t>sequence)</a:t>
            </a:r>
            <a:endParaRPr lang="th-TH" smtClean="0"/>
          </a:p>
          <a:p>
            <a:endParaRPr lang="en-US" smtClean="0">
              <a:cs typeface="Cord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ช็อท (</a:t>
            </a:r>
            <a:r>
              <a:rPr lang="en-US" smtClean="0">
                <a:cs typeface="Angsana New" pitchFamily="18" charset="-34"/>
              </a:rPr>
              <a:t>shot)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mtClean="0"/>
              <a:t>ช็อท (</a:t>
            </a:r>
            <a:r>
              <a:rPr lang="en-US" smtClean="0">
                <a:cs typeface="Cordia New" pitchFamily="34" charset="-34"/>
              </a:rPr>
              <a:t>shot) </a:t>
            </a:r>
            <a:br>
              <a:rPr lang="en-US" smtClean="0">
                <a:cs typeface="Cordia New" pitchFamily="34" charset="-34"/>
              </a:rPr>
            </a:br>
            <a:r>
              <a:rPr lang="th-TH" smtClean="0"/>
              <a:t>หมายถึง ลักษณะภาพที่เกิดจากการถ่ายภาพตั่งแต่เริ่มถ่ายไปจนถึงการหยุดการเดินกล้อง เรียกว่า 1 ช้อท หรือ 1 เทค (</a:t>
            </a:r>
            <a:r>
              <a:rPr lang="en-US" smtClean="0">
                <a:cs typeface="Cordia New" pitchFamily="34" charset="-34"/>
              </a:rPr>
              <a:t>take)</a:t>
            </a:r>
            <a:r>
              <a:rPr lang="th-TH" smtClean="0"/>
              <a:t>ซึ่งอาจมีการถ่ายภาพซ้ำกันมากกว่า 1 ครั้งในช็อทเดียวกัน และ ถ้าหากมีความผิดพลาดเกิดขึ้นในแต่ละครั้ง เราสามารถถ่ายใหม่ ได้ซึ่งเราเรียกว่า ถ่ายซ้ำ (</a:t>
            </a:r>
            <a:r>
              <a:rPr lang="en-US" smtClean="0">
                <a:cs typeface="Cordia New" pitchFamily="34" charset="-34"/>
              </a:rPr>
              <a:t>retake)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ซีน (</a:t>
            </a:r>
            <a:r>
              <a:rPr lang="en-US" smtClean="0">
                <a:cs typeface="Angsana New" pitchFamily="18" charset="-34"/>
              </a:rPr>
              <a:t>scene)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mtClean="0"/>
              <a:t>ซีน (</a:t>
            </a:r>
            <a:r>
              <a:rPr lang="en-US" smtClean="0">
                <a:cs typeface="Cordia New" pitchFamily="34" charset="-34"/>
              </a:rPr>
              <a:t>scene)</a:t>
            </a:r>
            <a:br>
              <a:rPr lang="en-US" smtClean="0">
                <a:cs typeface="Cordia New" pitchFamily="34" charset="-34"/>
              </a:rPr>
            </a:br>
            <a:r>
              <a:rPr lang="th-TH" smtClean="0"/>
              <a:t>หมายถึง สถานที่ (</a:t>
            </a:r>
            <a:r>
              <a:rPr lang="en-US" smtClean="0">
                <a:cs typeface="Cordia New" pitchFamily="34" charset="-34"/>
              </a:rPr>
              <a:t>place) </a:t>
            </a:r>
            <a:r>
              <a:rPr lang="th-TH" smtClean="0"/>
              <a:t>หรือ ฉาก (</a:t>
            </a:r>
            <a:r>
              <a:rPr lang="en-US" smtClean="0">
                <a:cs typeface="Cordia New" pitchFamily="34" charset="-34"/>
              </a:rPr>
              <a:t>set) </a:t>
            </a:r>
            <a:r>
              <a:rPr lang="th-TH" smtClean="0"/>
              <a:t>ที่จัดขึ้น หรือ ดัดแปลงขึ้นเพื่อใช้ในการแสดง เพื่อการถ่ายทำ หรือ การนำเอาช็อทหลายๆช็อทมารวมกันซึ่งเป็นช็อทที่เหตุการณ์เกิดขึ้นในสถานที่ เดียวกัน เวลาเดียวกัน หรือมีความต่อเนื่องทางเนื้อหา ซึ่งในแต่ละซีน อาจมีหลายช็อท หรือช็อทเดียว ได้ (</a:t>
            </a:r>
            <a:r>
              <a:rPr lang="en-US" smtClean="0">
                <a:cs typeface="Cordia New" pitchFamily="34" charset="-34"/>
              </a:rPr>
              <a:t>long take) </a:t>
            </a:r>
            <a:r>
              <a:rPr lang="th-TH" smtClean="0"/>
              <a:t>ขึ้นอยู่กับความเข้าใจของผู้ชม</a:t>
            </a:r>
          </a:p>
          <a:p>
            <a:endParaRPr lang="en-US" smtClean="0">
              <a:cs typeface="Cord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solidFill>
                  <a:srgbClr val="FFFF00"/>
                </a:solidFill>
                <a:latin typeface="Angsana New" pitchFamily="18" charset="-34"/>
              </a:rPr>
              <a:t>ขั้นก่อนการผลิต (</a:t>
            </a:r>
            <a:r>
              <a:rPr lang="en-US" dirty="0" smtClean="0">
                <a:solidFill>
                  <a:srgbClr val="FFFF00"/>
                </a:solidFill>
                <a:latin typeface="Angsana New" pitchFamily="18" charset="-34"/>
              </a:rPr>
              <a:t>Pre-Production</a:t>
            </a:r>
            <a:r>
              <a:rPr lang="th-TH" dirty="0" smtClean="0">
                <a:solidFill>
                  <a:srgbClr val="FFFF00"/>
                </a:solidFill>
                <a:latin typeface="Angsana New" pitchFamily="18" charset="-34"/>
              </a:rPr>
              <a:t>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1" y="1719481"/>
            <a:ext cx="8085130" cy="4733855"/>
          </a:xfrm>
        </p:spPr>
        <p:txBody>
          <a:bodyPr/>
          <a:lstStyle/>
          <a:p>
            <a:pPr>
              <a:buNone/>
            </a:pPr>
            <a:r>
              <a:rPr lang="th-TH" dirty="0" smtClean="0">
                <a:latin typeface="Angsana New" pitchFamily="18" charset="-34"/>
              </a:rPr>
              <a:t>ขั้นก่อนการผลิต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(Pre - Production) </a:t>
            </a:r>
            <a:r>
              <a:rPr lang="th-TH" dirty="0" smtClean="0">
                <a:latin typeface="Angsana New" pitchFamily="18" charset="-34"/>
              </a:rPr>
              <a:t>เป็นขั้นตอนแรกที่มีความสำคัญเป็นอย่างยิ่ง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</a:t>
            </a:r>
            <a:r>
              <a:rPr lang="th-TH" dirty="0" smtClean="0">
                <a:latin typeface="Angsana New" pitchFamily="18" charset="-34"/>
              </a:rPr>
              <a:t>เนื่องจากเป็นการกำหนดแนวทางในการผลิตทั้งหมด แบ่งได้ 3 ขั้นตอนใหญ่ๆ คือ </a:t>
            </a:r>
            <a:endParaRPr lang="en-US" dirty="0" smtClean="0">
              <a:latin typeface="Angsana New" pitchFamily="18" charset="-34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dirty="0" smtClean="0">
                <a:latin typeface="Angsana New" pitchFamily="18" charset="-34"/>
              </a:rPr>
              <a:t>        1. </a:t>
            </a:r>
            <a:r>
              <a:rPr lang="th-TH" dirty="0" smtClean="0">
                <a:latin typeface="Angsana New" pitchFamily="18" charset="-34"/>
              </a:rPr>
              <a:t>การกำหนดกลุ่มเป้าหมาย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</a:t>
            </a:r>
            <a:r>
              <a:rPr lang="th-TH" dirty="0" smtClean="0">
                <a:latin typeface="Angsana New" pitchFamily="18" charset="-34"/>
              </a:rPr>
              <a:t>รูปแบบรายการ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  </a:t>
            </a:r>
          </a:p>
          <a:p>
            <a:pPr>
              <a:buFontTx/>
              <a:buNone/>
            </a:pP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       2. </a:t>
            </a:r>
            <a:r>
              <a:rPr lang="th-TH" dirty="0" smtClean="0">
                <a:latin typeface="Angsana New" pitchFamily="18" charset="-34"/>
              </a:rPr>
              <a:t>การเขียนบท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 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&lt;***&gt;</a:t>
            </a:r>
            <a:endParaRPr lang="en-US" dirty="0" smtClean="0">
              <a:latin typeface="Angsana New" pitchFamily="18" charset="-34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       3. </a:t>
            </a:r>
            <a:r>
              <a:rPr lang="th-TH" dirty="0" smtClean="0">
                <a:latin typeface="Angsana New" pitchFamily="18" charset="-34"/>
              </a:rPr>
              <a:t>การวางแผนการถ่ายทำ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ซีเควนซ์ (</a:t>
            </a:r>
            <a:r>
              <a:rPr lang="en-US" smtClean="0">
                <a:cs typeface="Angsana New" pitchFamily="18" charset="-34"/>
              </a:rPr>
              <a:t>sequence)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mtClean="0"/>
              <a:t>ซีเควนซ์ (</a:t>
            </a:r>
            <a:r>
              <a:rPr lang="en-US" smtClean="0">
                <a:cs typeface="Cordia New" pitchFamily="34" charset="-34"/>
              </a:rPr>
              <a:t>sequence)</a:t>
            </a:r>
            <a:br>
              <a:rPr lang="en-US" smtClean="0">
                <a:cs typeface="Cordia New" pitchFamily="34" charset="-34"/>
              </a:rPr>
            </a:br>
            <a:r>
              <a:rPr lang="th-TH" smtClean="0"/>
              <a:t>หมายถึง ตอน หรือช่วงเหตุการณ์หนึ่ง เป็นการรวบรวมเอาฉากหลายๆฉากที่มีความสัมพันธ์ กันมาต่อเนื่องกันเข้า และเมื่อรวมต่อเข้ากันแล้วจะเกิดผลสมบูรณ์ของเนื้อหาอยู่ในตัวเอง สามารถจบ เหตุการณ์ในช่วงนั้นๆลงโดยที่ผู้ชมเข้าใจได้ ซึ่งในซีเควนซ์หนึ่งงๆ อาจประกอบด้วยซีนเดียว หรือหลาย ซีนได้ อีกทั้งเวลาถ่ายทำควรมีการจัดหมวดหมู่ซีเควนซ์ ทุกครั้ง</a:t>
            </a:r>
          </a:p>
          <a:p>
            <a:endParaRPr lang="en-US" smtClean="0">
              <a:cs typeface="Cord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Camera angle shots</a:t>
            </a:r>
            <a:endParaRPr lang="en-US" dirty="0"/>
          </a:p>
        </p:txBody>
      </p:sp>
      <p:sp>
        <p:nvSpPr>
          <p:cNvPr id="25603" name="Subtitle 3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en-US" dirty="0" smtClean="0">
              <a:cs typeface="Cord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มุมกล้อง (</a:t>
            </a:r>
            <a:r>
              <a:rPr lang="en-US" smtClean="0">
                <a:cs typeface="Angsana New" pitchFamily="18" charset="-34"/>
              </a:rPr>
              <a:t>camera angle shots)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mtClean="0"/>
              <a:t>ภาพระดับสายตา (</a:t>
            </a:r>
            <a:r>
              <a:rPr lang="en-US" smtClean="0">
                <a:cs typeface="Cordia New" pitchFamily="34" charset="-34"/>
              </a:rPr>
              <a:t>eye level shot)</a:t>
            </a:r>
          </a:p>
          <a:p>
            <a:r>
              <a:rPr lang="th-TH" smtClean="0"/>
              <a:t>ภาพระดับมุมสูง (</a:t>
            </a:r>
            <a:r>
              <a:rPr lang="en-US" smtClean="0">
                <a:cs typeface="Cordia New" pitchFamily="34" charset="-34"/>
              </a:rPr>
              <a:t>high level shot)</a:t>
            </a:r>
          </a:p>
          <a:p>
            <a:r>
              <a:rPr lang="th-TH" smtClean="0"/>
              <a:t>ภาพระดับมุมต่ำ (</a:t>
            </a:r>
            <a:r>
              <a:rPr lang="en-US" smtClean="0">
                <a:cs typeface="Cordia New" pitchFamily="34" charset="-34"/>
              </a:rPr>
              <a:t>low level shot)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ภาพระดับสายตา (</a:t>
            </a:r>
            <a:r>
              <a:rPr lang="en-US" smtClean="0">
                <a:cs typeface="Angsana New" pitchFamily="18" charset="-34"/>
              </a:rPr>
              <a:t>eye level shot)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mtClean="0"/>
              <a:t>ภาพระดับสายตา (</a:t>
            </a:r>
            <a:r>
              <a:rPr lang="en-US" smtClean="0">
                <a:cs typeface="Cordia New" pitchFamily="34" charset="-34"/>
              </a:rPr>
              <a:t>eye level shot)</a:t>
            </a:r>
          </a:p>
          <a:p>
            <a:r>
              <a:rPr lang="th-TH" smtClean="0"/>
              <a:t>เป็นการตั้งกล้องระดับปกติทั่วไป โดยตั้งกล้องสูงแนวระดับตาผู้แสดง มักจะไม่ระบุไว้ในบทโทรทัศน์ เพราะถือว่าเป็นที่เข้าใจกันอยู่แล้ว</a:t>
            </a:r>
            <a:endParaRPr lang="en-US" smtClean="0">
              <a:cs typeface="Cord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ภาพระดับมุมสูง (</a:t>
            </a:r>
            <a:r>
              <a:rPr lang="en-US" smtClean="0">
                <a:cs typeface="Angsana New" pitchFamily="18" charset="-34"/>
              </a:rPr>
              <a:t>high level shot)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mtClean="0"/>
              <a:t>ภาพระดับมุมสูง (</a:t>
            </a:r>
            <a:r>
              <a:rPr lang="en-US" smtClean="0">
                <a:cs typeface="Cordia New" pitchFamily="34" charset="-34"/>
              </a:rPr>
              <a:t>high level shot)</a:t>
            </a:r>
            <a:br>
              <a:rPr lang="en-US" smtClean="0">
                <a:cs typeface="Cordia New" pitchFamily="34" charset="-34"/>
              </a:rPr>
            </a:br>
            <a:r>
              <a:rPr lang="th-TH" smtClean="0"/>
              <a:t>เป็นการตั้งกล้องมุมสูง เพื่อต้องการให้เห็นความลึกหรือระยะทางไกล ในกรณีนี้ต้องระบุไว้ใน บทโทรทัศน์ว่า กล้องมุมสูง แต่ถ้าต้องการถ่ายมุมที่สูงมากลงมา จะเรียกกันว่า มุม </a:t>
            </a:r>
            <a:r>
              <a:rPr lang="en-US" smtClean="0">
                <a:cs typeface="Cordia New" pitchFamily="34" charset="-34"/>
              </a:rPr>
              <a:t>bird’s eyes view </a:t>
            </a:r>
            <a:r>
              <a:rPr lang="th-TH" smtClean="0"/>
              <a:t>ซึ่งในการใช้มุมกล้องลักษณะนี้เพื่อหวังผลทางจิตวิทยา หมายถึง สิ่งที่ถูกถ่ายทำจะถูกลดความสำคัญ เน้นความรู้สึกอ่อนแอ ไม่มีพลัง ถูกครอบงำด้วยสภาพแวดล้อมรอบๆตัว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ภาพระดับมุมต่ำ (</a:t>
            </a:r>
            <a:r>
              <a:rPr lang="en-US" smtClean="0">
                <a:cs typeface="Angsana New" pitchFamily="18" charset="-34"/>
              </a:rPr>
              <a:t>low level shot)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mtClean="0"/>
              <a:t>ภาพระดับมุมต่ำ (</a:t>
            </a:r>
            <a:r>
              <a:rPr lang="en-US" smtClean="0">
                <a:cs typeface="Cordia New" pitchFamily="34" charset="-34"/>
              </a:rPr>
              <a:t>low level shot)</a:t>
            </a:r>
            <a:br>
              <a:rPr lang="en-US" smtClean="0">
                <a:cs typeface="Cordia New" pitchFamily="34" charset="-34"/>
              </a:rPr>
            </a:br>
            <a:r>
              <a:rPr lang="th-TH" smtClean="0"/>
              <a:t>เป็นการตั้งกล้องมุมต่ำ มักจะใช้เป็นภาพแทนสายตาผู้แสดง หรือ ต้องการให้เห็นภาพในมุม แปลก ในกรณีนี้ต้องระบุในบทโทรทัศน์ว่า กล้องมุมต่ำ ซึ่งในการใช้มุมกล้องลักษณะนี้เพื่อหวังผล ทางจิตวิทยา หมายถึง สิ่งที่ถ่ายทำจะมีพลัง เข้มแข็ง มีอิทธิพลสามารถควบคุมสภาพแวดล้อมได้</a:t>
            </a:r>
          </a:p>
          <a:p>
            <a:endParaRPr lang="en-US" smtClean="0">
              <a:cs typeface="Cord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Basic shots</a:t>
            </a:r>
            <a:endParaRPr lang="en-US" dirty="0"/>
          </a:p>
        </p:txBody>
      </p:sp>
      <p:sp>
        <p:nvSpPr>
          <p:cNvPr id="30723" name="Subtitle 4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en-US" dirty="0" smtClean="0">
              <a:cs typeface="Cord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ซ็อทพื้นฐาน (</a:t>
            </a:r>
            <a:r>
              <a:rPr lang="en-US" smtClean="0">
                <a:cs typeface="Angsana New" pitchFamily="18" charset="-34"/>
              </a:rPr>
              <a:t>basic shots)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mtClean="0"/>
              <a:t>เพื่อแสดงให้เห็นลักษณะของภาพ ขนาดของภาพที่จะถ่าย</a:t>
            </a:r>
            <a:br>
              <a:rPr lang="th-TH" smtClean="0"/>
            </a:br>
            <a:r>
              <a:rPr lang="th-TH" smtClean="0"/>
              <a:t>1. ภาพระยะไกลมาก </a:t>
            </a:r>
            <a:r>
              <a:rPr lang="en-US" smtClean="0">
                <a:cs typeface="Cordia New" pitchFamily="34" charset="-34"/>
              </a:rPr>
              <a:t>Extreme Long shot (ELS)</a:t>
            </a:r>
            <a:br>
              <a:rPr lang="en-US" smtClean="0">
                <a:cs typeface="Cordia New" pitchFamily="34" charset="-34"/>
              </a:rPr>
            </a:br>
            <a:r>
              <a:rPr lang="th-TH" smtClean="0"/>
              <a:t>2. ภาพระยะไกล </a:t>
            </a:r>
            <a:r>
              <a:rPr lang="en-US" smtClean="0">
                <a:cs typeface="Cordia New" pitchFamily="34" charset="-34"/>
              </a:rPr>
              <a:t>Long shot (LS)</a:t>
            </a:r>
            <a:br>
              <a:rPr lang="en-US" smtClean="0">
                <a:cs typeface="Cordia New" pitchFamily="34" charset="-34"/>
              </a:rPr>
            </a:br>
            <a:r>
              <a:rPr lang="th-TH" smtClean="0"/>
              <a:t>3. ภาพระยะไกลปานกลาง </a:t>
            </a:r>
            <a:r>
              <a:rPr lang="en-US" smtClean="0">
                <a:cs typeface="Cordia New" pitchFamily="34" charset="-34"/>
              </a:rPr>
              <a:t>Medium Long shot (MLS)</a:t>
            </a:r>
            <a:br>
              <a:rPr lang="en-US" smtClean="0">
                <a:cs typeface="Cordia New" pitchFamily="34" charset="-34"/>
              </a:rPr>
            </a:br>
            <a:r>
              <a:rPr lang="th-TH" smtClean="0"/>
              <a:t>4. ภาพระยะปานกลาง</a:t>
            </a:r>
            <a:r>
              <a:rPr lang="en-US" smtClean="0">
                <a:cs typeface="Cordia New" pitchFamily="34" charset="-34"/>
              </a:rPr>
              <a:t>Medium shot (MS)</a:t>
            </a:r>
            <a:br>
              <a:rPr lang="en-US" smtClean="0">
                <a:cs typeface="Cordia New" pitchFamily="34" charset="-34"/>
              </a:rPr>
            </a:br>
            <a:r>
              <a:rPr lang="th-TH" smtClean="0"/>
              <a:t>5. ภาพระยะปานกลางใกล้ </a:t>
            </a:r>
            <a:r>
              <a:rPr lang="en-US" smtClean="0">
                <a:cs typeface="Cordia New" pitchFamily="34" charset="-34"/>
              </a:rPr>
              <a:t>Medium Close Up shot (MCU)</a:t>
            </a:r>
            <a:br>
              <a:rPr lang="en-US" smtClean="0">
                <a:cs typeface="Cordia New" pitchFamily="34" charset="-34"/>
              </a:rPr>
            </a:br>
            <a:r>
              <a:rPr lang="th-TH" smtClean="0"/>
              <a:t>6. ภาพระยะใกล้ </a:t>
            </a:r>
            <a:r>
              <a:rPr lang="en-US" smtClean="0">
                <a:cs typeface="Cordia New" pitchFamily="34" charset="-34"/>
              </a:rPr>
              <a:t>Close Up (CU)</a:t>
            </a:r>
            <a:br>
              <a:rPr lang="en-US" smtClean="0">
                <a:cs typeface="Cordia New" pitchFamily="34" charset="-34"/>
              </a:rPr>
            </a:br>
            <a:r>
              <a:rPr lang="th-TH" smtClean="0"/>
              <a:t>7. ภาพระยะใกล้มาก </a:t>
            </a:r>
            <a:r>
              <a:rPr lang="en-US" smtClean="0">
                <a:cs typeface="Cordia New" pitchFamily="34" charset="-34"/>
              </a:rPr>
              <a:t>Extreme Close Up (ECU)</a:t>
            </a:r>
            <a:br>
              <a:rPr lang="en-US" smtClean="0">
                <a:cs typeface="Cordia New" pitchFamily="34" charset="-34"/>
              </a:rPr>
            </a:br>
            <a:endParaRPr lang="en-US" smtClean="0">
              <a:cs typeface="Cord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3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smtClean="0">
                <a:cs typeface="Angsana New" pitchFamily="18" charset="-34"/>
              </a:rPr>
              <a:t>Extreme Long shot (ELS)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r>
              <a:rPr lang="th-TH" smtClean="0"/>
              <a:t>1. ภาพระยะไกลมาก </a:t>
            </a:r>
            <a:r>
              <a:rPr lang="en-US" smtClean="0">
                <a:cs typeface="Cordia New" pitchFamily="34" charset="-34"/>
              </a:rPr>
              <a:t>Extreme Long shot (ELS)</a:t>
            </a:r>
            <a:br>
              <a:rPr lang="en-US" smtClean="0">
                <a:cs typeface="Cordia New" pitchFamily="34" charset="-34"/>
              </a:rPr>
            </a:br>
            <a:r>
              <a:rPr lang="th-TH" smtClean="0"/>
              <a:t>หมายถึง การถ่ายภาพภาพในระยะที่อยู่ไกลมาก เพื่อให้เห็นถึงบรรยากาศโดยรอบของสถานที่ หรือ สภาพแวดล้อมไม่มีการเน้นสิ่งใดสิ่งหนึ่ง</a:t>
            </a:r>
            <a:endParaRPr lang="en-US" smtClean="0">
              <a:cs typeface="Cordia New" pitchFamily="34" charset="-34"/>
            </a:endParaRP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lum bright="-20000" contrast="30000"/>
          </a:blip>
          <a:stretch>
            <a:fillRect/>
          </a:stretch>
        </p:blipFill>
        <p:spPr>
          <a:xfrm>
            <a:off x="4762500" y="2709863"/>
            <a:ext cx="3810000" cy="2857500"/>
          </a:xfrm>
          <a:ln w="38100" cap="sq">
            <a:solidFill>
              <a:srgbClr val="0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3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smtClean="0">
                <a:cs typeface="Angsana New" pitchFamily="18" charset="-34"/>
              </a:rPr>
              <a:t>Long shot (LS)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r>
              <a:rPr lang="th-TH" smtClean="0"/>
              <a:t>2. ภาพระยะไกล </a:t>
            </a:r>
            <a:r>
              <a:rPr lang="en-US" smtClean="0">
                <a:cs typeface="Cordia New" pitchFamily="34" charset="-34"/>
              </a:rPr>
              <a:t>Long shot (LS)</a:t>
            </a:r>
            <a:br>
              <a:rPr lang="en-US" smtClean="0">
                <a:cs typeface="Cordia New" pitchFamily="34" charset="-34"/>
              </a:rPr>
            </a:br>
            <a:r>
              <a:rPr lang="th-TH" smtClean="0"/>
              <a:t>หมายถึง การถ่ายภาพวัตถุในระยะไกล เพื่อแสดงที่ตั้งหรือส่วนประกอบในฉาก หรือแสดงสัดส่วน ของขนาดวัตถุเปรียบเทียบกับส่วนประกอบอื่นๆในฉาก เช่น ภาพเต็มตัว</a:t>
            </a:r>
            <a:endParaRPr lang="en-US" smtClean="0">
              <a:cs typeface="Cordia New" pitchFamily="34" charset="-34"/>
            </a:endParaRP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lum bright="-20000" contrast="30000"/>
          </a:blip>
          <a:srcRect l="25000" t="20194" r="20624" b="19805"/>
          <a:stretch>
            <a:fillRect/>
          </a:stretch>
        </p:blipFill>
        <p:spPr>
          <a:xfrm>
            <a:off x="4929188" y="2251075"/>
            <a:ext cx="3449637" cy="2855913"/>
          </a:xfrm>
          <a:ln w="38100" cap="sq">
            <a:solidFill>
              <a:srgbClr val="0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 smtClean="0">
                <a:solidFill>
                  <a:srgbClr val="FFFF00"/>
                </a:solidFill>
                <a:latin typeface="Angsana New" pitchFamily="18" charset="-34"/>
              </a:rPr>
              <a:t>1. การกำหนดกลุ่มเป้าหมาย รูปแบบรายการ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1" y="1791489"/>
            <a:ext cx="8085130" cy="4733855"/>
          </a:xfrm>
        </p:spPr>
        <p:txBody>
          <a:bodyPr/>
          <a:lstStyle/>
          <a:p>
            <a:r>
              <a:rPr lang="th-TH" dirty="0" smtClean="0">
                <a:latin typeface="Angsana New" pitchFamily="18" charset="-34"/>
              </a:rPr>
              <a:t>ในการผลิตสื่อทุกชนิดจำเป็นที่จะต้องมีการกำหนดกลุ่มเป้าหมายหลัก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(target group) </a:t>
            </a:r>
            <a:r>
              <a:rPr lang="th-TH" dirty="0" smtClean="0">
                <a:latin typeface="Angsana New" pitchFamily="18" charset="-34"/>
              </a:rPr>
              <a:t>เพื่อให้ผู้ผลิตสามารถเลือกใช้สื่อได้ตรงตามที่กลุ่มเป้าหมายเปิดรับ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</a:t>
            </a:r>
            <a:r>
              <a:rPr lang="th-TH" dirty="0" smtClean="0">
                <a:latin typeface="Angsana New" pitchFamily="18" charset="-34"/>
              </a:rPr>
              <a:t>สามารถกำหนดเนื้อหา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</a:t>
            </a:r>
            <a:r>
              <a:rPr lang="th-TH" dirty="0" smtClean="0">
                <a:latin typeface="Angsana New" pitchFamily="18" charset="-34"/>
              </a:rPr>
              <a:t>และรูปแบบได้ตรงตามที่กลุ่มเป้าหมายสนใจ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</a:t>
            </a:r>
            <a:r>
              <a:rPr lang="th-TH" dirty="0" smtClean="0">
                <a:latin typeface="Angsana New" pitchFamily="18" charset="-34"/>
              </a:rPr>
              <a:t>ซึ่งจะทำให้การผลิตสื่อประสบความสำเร็จ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smtClean="0">
                <a:cs typeface="Angsana New" pitchFamily="18" charset="-34"/>
              </a:rPr>
              <a:t>Medium Long shot (MLS)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r>
              <a:rPr lang="th-TH" smtClean="0"/>
              <a:t>3. ภาพระยะไกลปานกลาง </a:t>
            </a:r>
            <a:r>
              <a:rPr lang="en-US" smtClean="0">
                <a:cs typeface="Cordia New" pitchFamily="34" charset="-34"/>
              </a:rPr>
              <a:t>Medium Long shot (MLS)</a:t>
            </a:r>
            <a:br>
              <a:rPr lang="en-US" smtClean="0">
                <a:cs typeface="Cordia New" pitchFamily="34" charset="-34"/>
              </a:rPr>
            </a:br>
            <a:r>
              <a:rPr lang="th-TH" smtClean="0"/>
              <a:t>หมายถึง การถ่ายภาพวัตถุในระยะไกล ที่แสดงให้เห็นถึงรายละเอียดของวัตถุ</a:t>
            </a:r>
            <a:endParaRPr lang="en-US" smtClean="0">
              <a:cs typeface="Cordia New" pitchFamily="34" charset="-34"/>
            </a:endParaRP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762500" y="2709863"/>
            <a:ext cx="3810000" cy="2857500"/>
          </a:xfrm>
          <a:ln w="38100" cap="sq">
            <a:solidFill>
              <a:srgbClr val="0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3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smtClean="0">
                <a:cs typeface="Angsana New" pitchFamily="18" charset="-34"/>
              </a:rPr>
              <a:t>Medium shot (MS)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r>
              <a:rPr lang="th-TH" smtClean="0"/>
              <a:t>4. ภาพระยะปานกลาง</a:t>
            </a:r>
            <a:r>
              <a:rPr lang="en-US" smtClean="0">
                <a:cs typeface="Cordia New" pitchFamily="34" charset="-34"/>
              </a:rPr>
              <a:t>Medium shot (MS)</a:t>
            </a:r>
            <a:br>
              <a:rPr lang="en-US" smtClean="0">
                <a:cs typeface="Cordia New" pitchFamily="34" charset="-34"/>
              </a:rPr>
            </a:br>
            <a:r>
              <a:rPr lang="th-TH" smtClean="0"/>
              <a:t>หมายถึง การถ่ายภาพวัตถุในระยะปานกลางเพื่อ ตัดฉากหลังและรายละเอียดอื่นๆที่ไม่จำเป็นออกไป อีกทั้งยังเป็นการถ่ายภาพวัตถุให้เห็นภาพที่ใหญ่กว่าเดิม เน้นส่วนละเอียดมากขึ้น เช่นภาพครึ่งตัว</a:t>
            </a:r>
            <a:endParaRPr lang="en-US" smtClean="0">
              <a:cs typeface="Cordia New" pitchFamily="34" charset="-34"/>
            </a:endParaRP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762500" y="2709863"/>
            <a:ext cx="3810000" cy="2857500"/>
          </a:xfrm>
          <a:ln w="38100" cap="sq">
            <a:solidFill>
              <a:srgbClr val="0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3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smtClean="0">
                <a:cs typeface="Angsana New" pitchFamily="18" charset="-34"/>
              </a:rPr>
              <a:t>Medium Close Up shot (MCU)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r>
              <a:rPr lang="th-TH" smtClean="0"/>
              <a:t>5. ภาพระยะปานกลางใกล้ </a:t>
            </a:r>
            <a:r>
              <a:rPr lang="en-US" smtClean="0">
                <a:cs typeface="Cordia New" pitchFamily="34" charset="-34"/>
              </a:rPr>
              <a:t>Medium Close Up shot (MCU)</a:t>
            </a:r>
            <a:br>
              <a:rPr lang="en-US" smtClean="0">
                <a:cs typeface="Cordia New" pitchFamily="34" charset="-34"/>
              </a:rPr>
            </a:br>
            <a:r>
              <a:rPr lang="th-TH" smtClean="0"/>
              <a:t>หมายถึง ภาพถ่ายวัตถุในระยะปานกลาง ที่ถ่ายเน้นรายละเอียดของวัตถุให้เข้าใกล้มาอีก</a:t>
            </a:r>
            <a:endParaRPr lang="en-US" smtClean="0">
              <a:cs typeface="Cordia New" pitchFamily="34" charset="-34"/>
            </a:endParaRP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 l="21250" t="20194" r="18749" b="14805"/>
          <a:stretch>
            <a:fillRect/>
          </a:stretch>
        </p:blipFill>
        <p:spPr>
          <a:xfrm>
            <a:off x="4929188" y="2214563"/>
            <a:ext cx="3429000" cy="2786062"/>
          </a:xfrm>
          <a:ln w="38100" cap="sq">
            <a:solidFill>
              <a:srgbClr val="0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3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smtClean="0">
                <a:cs typeface="Angsana New" pitchFamily="18" charset="-34"/>
              </a:rPr>
              <a:t>Close Up (CU)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r>
              <a:rPr lang="th-TH" smtClean="0"/>
              <a:t>6. ภาพระยะใกล้ </a:t>
            </a:r>
            <a:r>
              <a:rPr lang="en-US" smtClean="0">
                <a:cs typeface="Cordia New" pitchFamily="34" charset="-34"/>
              </a:rPr>
              <a:t>Close Up (CU)</a:t>
            </a:r>
            <a:br>
              <a:rPr lang="en-US" smtClean="0">
                <a:cs typeface="Cordia New" pitchFamily="34" charset="-34"/>
              </a:rPr>
            </a:br>
            <a:r>
              <a:rPr lang="th-TH" smtClean="0"/>
              <a:t>หมายถึง ภาพถ่ายระยะใกล้วัตถุ เพื่อเน้นวัตถุ หรือบางส่วนของวัตถุขจัดสิ่งอื่นๆที่ไม่ต้องการแสดง ออกไป ขยายให้เห็นรายละเอียดเฉพาะของวัตถุให้ชัดเจนมากขึ้น เช่นภาพครึ่งหน้าอก</a:t>
            </a:r>
            <a:endParaRPr lang="en-US" smtClean="0">
              <a:cs typeface="Cordia New" pitchFamily="34" charset="-34"/>
            </a:endParaRP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762500" y="2709863"/>
            <a:ext cx="3810000" cy="2857500"/>
          </a:xfrm>
          <a:ln w="38100" cap="sq">
            <a:solidFill>
              <a:srgbClr val="0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3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smtClean="0">
                <a:cs typeface="Angsana New" pitchFamily="18" charset="-34"/>
              </a:rPr>
              <a:t>Extreme Close Up (ECU)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r>
              <a:rPr lang="th-TH" smtClean="0"/>
              <a:t>7. ภาพระยะใกล้มาก </a:t>
            </a:r>
            <a:r>
              <a:rPr lang="en-US" smtClean="0">
                <a:cs typeface="Cordia New" pitchFamily="34" charset="-34"/>
              </a:rPr>
              <a:t>Extreme Close Up (ECU)</a:t>
            </a:r>
            <a:br>
              <a:rPr lang="en-US" smtClean="0">
                <a:cs typeface="Cordia New" pitchFamily="34" charset="-34"/>
              </a:rPr>
            </a:br>
            <a:r>
              <a:rPr lang="th-TH" smtClean="0"/>
              <a:t>หมายถึง ภาพถ่ายที่เน้นให้เห็นส่วนใดส่วนหนึ่งของวัตถุอย่างชัดเจน เช่นนัยน์ตา เพื่อแสดง อารมณ์ของผู้ที่อยู่ในภาพ</a:t>
            </a:r>
            <a:endParaRPr lang="en-US" smtClean="0">
              <a:cs typeface="Cordia New" pitchFamily="34" charset="-34"/>
            </a:endParaRP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lum bright="-30000" contrast="40000"/>
          </a:blip>
          <a:stretch>
            <a:fillRect/>
          </a:stretch>
        </p:blipFill>
        <p:spPr>
          <a:xfrm>
            <a:off x="4786313" y="2714625"/>
            <a:ext cx="3810000" cy="2857500"/>
          </a:xfrm>
          <a:ln w="38100" cap="sq">
            <a:solidFill>
              <a:srgbClr val="0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ลักษณะของภาพที่ถ่าย</a:t>
            </a:r>
            <a:endParaRPr lang="en-US" smtClean="0">
              <a:cs typeface="Angsana New" pitchFamily="18" charset="-34"/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เพื่อบอกเนื้อหา หรือเรื่องราวของภาพและลักษณะภาพหรือธรรมชาติของภาพที่ถ่าย</a:t>
            </a:r>
            <a:br>
              <a:rPr lang="th-TH" dirty="0" smtClean="0"/>
            </a:br>
            <a:r>
              <a:rPr lang="en-US" dirty="0" smtClean="0">
                <a:cs typeface="Cordia New" pitchFamily="34" charset="-34"/>
              </a:rPr>
              <a:t>	</a:t>
            </a:r>
            <a:r>
              <a:rPr lang="th-TH" dirty="0" smtClean="0"/>
              <a:t>1. ภาพที่ถ่ายจากมุมสูง (</a:t>
            </a:r>
            <a:r>
              <a:rPr lang="en-US" dirty="0" smtClean="0">
                <a:cs typeface="Cordia New" pitchFamily="34" charset="-34"/>
              </a:rPr>
              <a:t>aerial shot / bird’s eyes view)</a:t>
            </a:r>
            <a:br>
              <a:rPr lang="en-US" dirty="0" smtClean="0">
                <a:cs typeface="Cordia New" pitchFamily="34" charset="-34"/>
              </a:rPr>
            </a:br>
            <a:r>
              <a:rPr lang="en-US" dirty="0" smtClean="0">
                <a:cs typeface="Cordia New" pitchFamily="34" charset="-34"/>
              </a:rPr>
              <a:t>	</a:t>
            </a:r>
            <a:r>
              <a:rPr lang="th-TH" dirty="0" smtClean="0"/>
              <a:t>2. ภาพที่ถ่ายในระยะใกล้มาก (</a:t>
            </a:r>
            <a:r>
              <a:rPr lang="en-US" dirty="0" smtClean="0">
                <a:cs typeface="Cordia New" pitchFamily="34" charset="-34"/>
              </a:rPr>
              <a:t>Big Close Up Shot)</a:t>
            </a:r>
            <a:br>
              <a:rPr lang="en-US" dirty="0" smtClean="0">
                <a:cs typeface="Cordia New" pitchFamily="34" charset="-34"/>
              </a:rPr>
            </a:br>
            <a:r>
              <a:rPr lang="en-US" dirty="0" smtClean="0">
                <a:cs typeface="Cordia New" pitchFamily="34" charset="-34"/>
              </a:rPr>
              <a:t>	</a:t>
            </a:r>
            <a:r>
              <a:rPr lang="th-TH" dirty="0" smtClean="0"/>
              <a:t>3. ภาพครึ่งอก (</a:t>
            </a:r>
            <a:r>
              <a:rPr lang="en-US" dirty="0" smtClean="0">
                <a:cs typeface="Cordia New" pitchFamily="34" charset="-34"/>
              </a:rPr>
              <a:t>Bust Shot)</a:t>
            </a:r>
            <a:br>
              <a:rPr lang="en-US" dirty="0" smtClean="0">
                <a:cs typeface="Cordia New" pitchFamily="34" charset="-34"/>
              </a:rPr>
            </a:br>
            <a:r>
              <a:rPr lang="en-US" dirty="0" smtClean="0">
                <a:cs typeface="Cordia New" pitchFamily="34" charset="-34"/>
              </a:rPr>
              <a:t>	</a:t>
            </a:r>
            <a:r>
              <a:rPr lang="th-TH" dirty="0" smtClean="0"/>
              <a:t>4. ภาพเอียง (</a:t>
            </a:r>
            <a:r>
              <a:rPr lang="en-US" dirty="0" smtClean="0">
                <a:cs typeface="Cordia New" pitchFamily="34" charset="-34"/>
              </a:rPr>
              <a:t>Canted Shot)</a:t>
            </a:r>
            <a:br>
              <a:rPr lang="en-US" dirty="0" smtClean="0">
                <a:cs typeface="Cordia New" pitchFamily="34" charset="-34"/>
              </a:rPr>
            </a:br>
            <a:r>
              <a:rPr lang="en-US" dirty="0" smtClean="0">
                <a:cs typeface="Cordia New" pitchFamily="34" charset="-34"/>
              </a:rPr>
              <a:t>	</a:t>
            </a:r>
            <a:r>
              <a:rPr lang="th-TH" dirty="0" smtClean="0"/>
              <a:t>5. ภาพถ่ายข้ามไหล่ (</a:t>
            </a:r>
            <a:r>
              <a:rPr lang="en-US" dirty="0" smtClean="0">
                <a:cs typeface="Cordia New" pitchFamily="34" charset="-34"/>
              </a:rPr>
              <a:t>Cross Shot)</a:t>
            </a:r>
            <a:endParaRPr lang="th-T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h-TH" smtClean="0"/>
              <a:t>ภาพที่ถ่ายจากมุมสูง </a:t>
            </a:r>
            <a:r>
              <a:rPr lang="en-US" smtClean="0"/>
              <a:t/>
            </a:r>
            <a:br>
              <a:rPr lang="en-US" smtClean="0"/>
            </a:br>
            <a:r>
              <a:rPr lang="th-TH" smtClean="0"/>
              <a:t>(</a:t>
            </a:r>
            <a:r>
              <a:rPr lang="en-US" smtClean="0"/>
              <a:t>aerial shot / bird’s eyes view)</a:t>
            </a:r>
            <a:endParaRPr 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r>
              <a:rPr lang="th-TH" smtClean="0"/>
              <a:t>1. ภาพที่ถ่ายจากมุมสูง (</a:t>
            </a:r>
            <a:r>
              <a:rPr lang="en-US" smtClean="0">
                <a:cs typeface="Cordia New" pitchFamily="34" charset="-34"/>
              </a:rPr>
              <a:t>aerial shot / bird’s eyes view)</a:t>
            </a:r>
            <a:br>
              <a:rPr lang="en-US" smtClean="0">
                <a:cs typeface="Cordia New" pitchFamily="34" charset="-34"/>
              </a:rPr>
            </a:br>
            <a:r>
              <a:rPr lang="th-TH" smtClean="0"/>
              <a:t>หมายถึง ภาพถ่ายในลักษณะถ่ายจากมุมสูง เช่น จากเครื่องบิน เสมือนภาพแทนสายตานก ในบทโทรทัศน์นอกจากบอกว่า ตั้งกล้องมุมสูงแล้วจะต้องระบุด้วยว่าถ่ายจากเครื่องบิน</a:t>
            </a:r>
            <a:endParaRPr lang="en-US" smtClean="0">
              <a:cs typeface="Cordia New" pitchFamily="34" charset="-34"/>
            </a:endParaRP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lum bright="-30000" contrast="40000"/>
          </a:blip>
          <a:stretch>
            <a:fillRect/>
          </a:stretch>
        </p:blipFill>
        <p:spPr>
          <a:xfrm>
            <a:off x="4762500" y="2709863"/>
            <a:ext cx="3810000" cy="2857500"/>
          </a:xfrm>
          <a:ln w="38100" cap="sq">
            <a:solidFill>
              <a:srgbClr val="0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h-TH" smtClean="0"/>
              <a:t>ภาพที่ถ่ายในระยะใกล้มาก (</a:t>
            </a:r>
            <a:r>
              <a:rPr lang="en-US" smtClean="0"/>
              <a:t>Big Close Up Shot)</a:t>
            </a:r>
            <a:endParaRPr 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r>
              <a:rPr lang="th-TH" smtClean="0"/>
              <a:t>2. ภาพที่ถ่ายในระยะใกล้มาก (</a:t>
            </a:r>
            <a:r>
              <a:rPr lang="en-US" smtClean="0">
                <a:cs typeface="Cordia New" pitchFamily="34" charset="-34"/>
              </a:rPr>
              <a:t>Big Close Up Shot)</a:t>
            </a:r>
            <a:br>
              <a:rPr lang="en-US" smtClean="0">
                <a:cs typeface="Cordia New" pitchFamily="34" charset="-34"/>
              </a:rPr>
            </a:br>
            <a:r>
              <a:rPr lang="th-TH" smtClean="0"/>
              <a:t>หมายถึง ภาพถ่ายในลักษณะใกล้มีขนาดใหญ่ เช่น ภาพคนเต็มหน้า หรือภาพบางส่วนของใบหน้าที่ต้องการเน้นเฉพาะ เช่น นัยน์ตา ปาก จมูก หรือบางส่วนของวัตถุ </a:t>
            </a:r>
          </a:p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41988" name="Content Placeholder 10"/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/>
          <a:lstStyle/>
          <a:p>
            <a:endParaRPr lang="en-US" smtClean="0">
              <a:cs typeface="Cord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ภาพครึ่งอก (</a:t>
            </a:r>
            <a:r>
              <a:rPr lang="en-US" smtClean="0">
                <a:cs typeface="Angsana New" pitchFamily="18" charset="-34"/>
              </a:rPr>
              <a:t>Bust Shot)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mtClean="0"/>
              <a:t>3. ภาพครึ่งอก (</a:t>
            </a:r>
            <a:r>
              <a:rPr lang="en-US" smtClean="0">
                <a:cs typeface="Cordia New" pitchFamily="34" charset="-34"/>
              </a:rPr>
              <a:t>Bust Shot)</a:t>
            </a:r>
            <a:br>
              <a:rPr lang="en-US" smtClean="0">
                <a:cs typeface="Cordia New" pitchFamily="34" charset="-34"/>
              </a:rPr>
            </a:br>
            <a:r>
              <a:rPr lang="th-TH" smtClean="0"/>
              <a:t>หมายถึง ภาพถ่ายศีรษะกับหัวไหล่ทั้งสองของผู้แสดง </a:t>
            </a:r>
          </a:p>
          <a:p>
            <a:endParaRPr lang="en-US" smtClean="0">
              <a:cs typeface="Cord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ภาพเอียง (</a:t>
            </a:r>
            <a:r>
              <a:rPr lang="en-US" smtClean="0">
                <a:cs typeface="Angsana New" pitchFamily="18" charset="-34"/>
              </a:rPr>
              <a:t>Canted Shot)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mtClean="0"/>
              <a:t>4. ภาพเอียง (</a:t>
            </a:r>
            <a:r>
              <a:rPr lang="en-US" smtClean="0">
                <a:cs typeface="Cordia New" pitchFamily="34" charset="-34"/>
              </a:rPr>
              <a:t>Canted Shot)</a:t>
            </a:r>
            <a:br>
              <a:rPr lang="en-US" smtClean="0">
                <a:cs typeface="Cordia New" pitchFamily="34" charset="-34"/>
              </a:rPr>
            </a:br>
            <a:r>
              <a:rPr lang="th-TH" smtClean="0"/>
              <a:t>หมายถึง ภาพที่อยู่นอกเส้นดิ่งของภาพ ในบทโทรทัศน์มักจะบอกรายละเอียดเพิ่มเติม เช่น ภาพเอียง หรือภาพเฉียง ลักษณะใด</a:t>
            </a:r>
          </a:p>
          <a:p>
            <a:endParaRPr lang="en-US" smtClean="0">
              <a:cs typeface="Cord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 smtClean="0">
                <a:solidFill>
                  <a:srgbClr val="FFFF00"/>
                </a:solidFill>
                <a:latin typeface="Angsana New" pitchFamily="18" charset="-34"/>
              </a:rPr>
              <a:t>2. การเขียนบท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1" y="1647473"/>
            <a:ext cx="8085130" cy="4733855"/>
          </a:xfrm>
        </p:spPr>
        <p:txBody>
          <a:bodyPr/>
          <a:lstStyle/>
          <a:p>
            <a:r>
              <a:rPr lang="th-TH" dirty="0" smtClean="0">
                <a:latin typeface="Angsana New" pitchFamily="18" charset="-34"/>
              </a:rPr>
              <a:t>การเขียนบทถือเป็นหัวใจของขั้นก่อนการผลิต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(Pre - Production) </a:t>
            </a:r>
            <a:r>
              <a:rPr lang="th-TH" dirty="0" smtClean="0">
                <a:latin typeface="Angsana New" pitchFamily="18" charset="-34"/>
              </a:rPr>
              <a:t>และกระบวนการผลิตทั้งหมด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</a:t>
            </a:r>
            <a:r>
              <a:rPr lang="th-TH" dirty="0" smtClean="0">
                <a:latin typeface="Angsana New" pitchFamily="18" charset="-34"/>
              </a:rPr>
              <a:t>เนื่องจากบททำหน้าที่เสมือนแบบแปลนในการสร้างบ้าน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</a:t>
            </a:r>
            <a:r>
              <a:rPr lang="th-TH" dirty="0" smtClean="0">
                <a:latin typeface="Angsana New" pitchFamily="18" charset="-34"/>
              </a:rPr>
              <a:t>นอกจากนั้นแล้วบทเป็นจุดชี้วัดจุดแรกที่จะบอกได้ว่าสื่อนั้นๆจะประสบความสำเร็จหรือไม่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ภาพถ่ายข้ามไหล่ (</a:t>
            </a:r>
            <a:r>
              <a:rPr lang="en-US" smtClean="0">
                <a:cs typeface="Angsana New" pitchFamily="18" charset="-34"/>
              </a:rPr>
              <a:t>Cross Shot)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mtClean="0"/>
              <a:t>5. ภาพถ่ายข้ามไหล่ (</a:t>
            </a:r>
            <a:r>
              <a:rPr lang="en-US" smtClean="0">
                <a:cs typeface="Cordia New" pitchFamily="34" charset="-34"/>
              </a:rPr>
              <a:t>Cross Shot)</a:t>
            </a:r>
            <a:br>
              <a:rPr lang="en-US" smtClean="0">
                <a:cs typeface="Cordia New" pitchFamily="34" charset="-34"/>
              </a:rPr>
            </a:br>
            <a:r>
              <a:rPr lang="th-TH" smtClean="0"/>
              <a:t>หมายถึง ภาพที่ถ่ายข้ามไหล่ด้านหลังอีกคนหนึ่งเป็นฉากหน้า และเห็นหน้าอีกคนหนึ่ง ในบทโทรทัศน์ใช้คำว่า </a:t>
            </a:r>
            <a:r>
              <a:rPr lang="en-US" smtClean="0">
                <a:cs typeface="Cordia New" pitchFamily="34" charset="-34"/>
              </a:rPr>
              <a:t>X- Shot </a:t>
            </a:r>
            <a:r>
              <a:rPr lang="th-TH" smtClean="0"/>
              <a:t>หรือถ่ายข้ามไหล่</a:t>
            </a:r>
          </a:p>
          <a:p>
            <a:endParaRPr lang="en-US" smtClean="0">
              <a:cs typeface="Cord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ภาพเต็มตัว (</a:t>
            </a:r>
            <a:r>
              <a:rPr lang="en-US" smtClean="0">
                <a:cs typeface="Angsana New" pitchFamily="18" charset="-34"/>
              </a:rPr>
              <a:t>Full Shot)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mtClean="0"/>
              <a:t>6. ภาพเต็มตัว (</a:t>
            </a:r>
            <a:r>
              <a:rPr lang="en-US" smtClean="0">
                <a:cs typeface="Cordia New" pitchFamily="34" charset="-34"/>
              </a:rPr>
              <a:t>Full Shot)</a:t>
            </a:r>
            <a:br>
              <a:rPr lang="en-US" smtClean="0">
                <a:cs typeface="Cordia New" pitchFamily="34" charset="-34"/>
              </a:rPr>
            </a:br>
            <a:r>
              <a:rPr lang="th-TH" smtClean="0"/>
              <a:t>หมายถึง ภาพผู้แสดงคนเดียว หรือหลายคนเต็มตัว โดยมีฉากหลังประกอบ </a:t>
            </a:r>
          </a:p>
          <a:p>
            <a:endParaRPr lang="en-US" smtClean="0">
              <a:cs typeface="Cord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ภาพระดับเข่าของร่างกาย (</a:t>
            </a:r>
            <a:r>
              <a:rPr lang="en-US" smtClean="0">
                <a:cs typeface="Angsana New" pitchFamily="18" charset="-34"/>
              </a:rPr>
              <a:t>Knee Shot)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mtClean="0"/>
              <a:t>7. ภาพระดับเข่าของร่างกาย (</a:t>
            </a:r>
            <a:r>
              <a:rPr lang="en-US" smtClean="0">
                <a:cs typeface="Cordia New" pitchFamily="34" charset="-34"/>
              </a:rPr>
              <a:t>Knee Shot)</a:t>
            </a:r>
            <a:br>
              <a:rPr lang="en-US" smtClean="0">
                <a:cs typeface="Cordia New" pitchFamily="34" charset="-34"/>
              </a:rPr>
            </a:br>
            <a:r>
              <a:rPr lang="th-TH" smtClean="0"/>
              <a:t>หมายถึง ภาพที่ถ่ายตั่งแต่ศีรษะลงไปจนถึงหัวเข่า หรือการถ่ายภาพตั่งแต่หัวเข่าลงไปถึงเท้า ซึ่งในบทโทรทัศน์ควรระบุให้ชัดเจน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ภาพถ่ายจากกระจกเงา (</a:t>
            </a:r>
            <a:r>
              <a:rPr lang="en-US" smtClean="0">
                <a:cs typeface="Angsana New" pitchFamily="18" charset="-34"/>
              </a:rPr>
              <a:t>Mirror Shot)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mtClean="0"/>
              <a:t>8. ภาพถ่ายจากกระจกเงา (</a:t>
            </a:r>
            <a:r>
              <a:rPr lang="en-US" smtClean="0">
                <a:cs typeface="Cordia New" pitchFamily="34" charset="-34"/>
              </a:rPr>
              <a:t>Mirror Shot)</a:t>
            </a:r>
            <a:br>
              <a:rPr lang="en-US" smtClean="0">
                <a:cs typeface="Cordia New" pitchFamily="34" charset="-34"/>
              </a:rPr>
            </a:br>
            <a:r>
              <a:rPr lang="th-TH" smtClean="0"/>
              <a:t>หมายถึง ภาพที่ถ่ายผู้แสดงจากภาพในกระจกเงา ซึ่งในบทโทรทัศน์ควรระบุให้ชัดเจนว่าเป็นภาพจากกระจกเงา</a:t>
            </a:r>
          </a:p>
          <a:p>
            <a:endParaRPr lang="en-US" smtClean="0">
              <a:cs typeface="Cordia New" pitchFamily="34" charset="-34"/>
            </a:endParaRPr>
          </a:p>
          <a:p>
            <a:endParaRPr lang="en-US" smtClean="0">
              <a:cs typeface="Cord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ภาพหมู่ (</a:t>
            </a:r>
            <a:r>
              <a:rPr lang="en-US" smtClean="0">
                <a:cs typeface="Angsana New" pitchFamily="18" charset="-34"/>
              </a:rPr>
              <a:t>Group shot)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mtClean="0"/>
              <a:t>9. ภาพหมู่ (</a:t>
            </a:r>
            <a:r>
              <a:rPr lang="en-US" smtClean="0">
                <a:cs typeface="Cordia New" pitchFamily="34" charset="-34"/>
              </a:rPr>
              <a:t>Group shot)</a:t>
            </a:r>
            <a:br>
              <a:rPr lang="en-US" smtClean="0">
                <a:cs typeface="Cordia New" pitchFamily="34" charset="-34"/>
              </a:rPr>
            </a:br>
            <a:r>
              <a:rPr lang="th-TH" smtClean="0"/>
              <a:t>หมายถึง ภาพในลักษณะรวมกันเป็นหมู่ หรือเป็นกลุ่มคน</a:t>
            </a:r>
          </a:p>
          <a:p>
            <a:endParaRPr lang="en-US" smtClean="0">
              <a:cs typeface="Cord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h-TH" smtClean="0"/>
              <a:t>ภาพบุคคล 2 คนครึ่งตัว </a:t>
            </a:r>
            <a:r>
              <a:rPr lang="en-US" smtClean="0"/>
              <a:t/>
            </a:r>
            <a:br>
              <a:rPr lang="en-US" smtClean="0"/>
            </a:br>
            <a:r>
              <a:rPr lang="th-TH" smtClean="0"/>
              <a:t>(</a:t>
            </a:r>
            <a:r>
              <a:rPr lang="en-US" smtClean="0"/>
              <a:t>Two Shot / Double Shot )</a:t>
            </a:r>
            <a:endParaRPr lang="en-US" dirty="0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mtClean="0"/>
              <a:t>10. ภาพบุคคล 2 คนครึ่งตัว (</a:t>
            </a:r>
            <a:r>
              <a:rPr lang="en-US" smtClean="0">
                <a:cs typeface="Cordia New" pitchFamily="34" charset="-34"/>
              </a:rPr>
              <a:t>Two Shot / Double Shot )</a:t>
            </a:r>
            <a:br>
              <a:rPr lang="en-US" smtClean="0">
                <a:cs typeface="Cordia New" pitchFamily="34" charset="-34"/>
              </a:rPr>
            </a:br>
            <a:r>
              <a:rPr lang="th-TH" smtClean="0"/>
              <a:t>หมายถึง ภาพบุคคล 2 คนครึ่งตัวในกรอบภาพเดียวดัน หันหน้าเข้าหากัน</a:t>
            </a:r>
          </a:p>
          <a:p>
            <a:endParaRPr lang="en-US" smtClean="0">
              <a:cs typeface="Cord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หลักการกำหนดภาพ</a:t>
            </a:r>
            <a:endParaRPr lang="en-US" smtClean="0">
              <a:cs typeface="Angsana New" pitchFamily="18" charset="-34"/>
            </a:endParaRP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mtClean="0"/>
              <a:t>1. ภาพแบบออฟเจคตีฟ (</a:t>
            </a:r>
            <a:r>
              <a:rPr lang="en-US" smtClean="0">
                <a:cs typeface="Cordia New" pitchFamily="34" charset="-34"/>
              </a:rPr>
              <a:t>Objective Shot)</a:t>
            </a:r>
            <a:br>
              <a:rPr lang="en-US" smtClean="0">
                <a:cs typeface="Cordia New" pitchFamily="34" charset="-34"/>
              </a:rPr>
            </a:br>
            <a:r>
              <a:rPr lang="th-TH" smtClean="0"/>
              <a:t>หมายถึง การถ่ายภาพในลักษณะแทนสายตาของผู้ชม หรือผู้สังเกตการณ์ ตำแหน่งของกล้องจะอยู่ทางด้านหน้าของนักแสดง</a:t>
            </a:r>
          </a:p>
          <a:p>
            <a:r>
              <a:rPr lang="th-TH" smtClean="0"/>
              <a:t>2. ภาพแบบซับเจคตีฟ (</a:t>
            </a:r>
            <a:r>
              <a:rPr lang="en-US" smtClean="0">
                <a:cs typeface="Cordia New" pitchFamily="34" charset="-34"/>
              </a:rPr>
              <a:t>Subjective Shot)</a:t>
            </a:r>
            <a:br>
              <a:rPr lang="en-US" smtClean="0">
                <a:cs typeface="Cordia New" pitchFamily="34" charset="-34"/>
              </a:rPr>
            </a:br>
            <a:r>
              <a:rPr lang="th-TH" smtClean="0"/>
              <a:t>หมายถึง การถ่ายภาพในลักษณะกล้องจะตั้งอยู่ในตำแหน่งแทนสายตาของผู้แสดง และกำกับมองดูการกระทำ เช่นเดียวกับที่ผู้แสดงมองเห็น ตัวอย่างที่ใช้กันบ่อยๆคือ ตั้งกล้องในมุมสูง ถ่ายภาพข้ามไหล่ผู้แสดงไปยังวัตถุที่กำลังแสดงอยู่</a:t>
            </a:r>
          </a:p>
          <a:p>
            <a:endParaRPr lang="en-US" smtClean="0">
              <a:cs typeface="Cord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h-TH" dirty="0" smtClean="0"/>
              <a:t>การเคลื่อนไหวกล้อง (</a:t>
            </a:r>
            <a:r>
              <a:rPr lang="en-US" dirty="0" smtClean="0"/>
              <a:t>Camera Movement)</a:t>
            </a:r>
            <a:endParaRPr lang="en-US" dirty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mtClean="0"/>
              <a:t>การ เคลื่อนไหวกล้องในระหว่างการถ่ายทำจะช่วยเพิ่มความน่าสนใจและแสดงเรื่องราว ความหมายได้ดีนอกเหนือจากตัววัตถุเคลื่อนไหวหรืออาจเคลื่อนไหวทั้ง 2 อย่าง พร้อมๆกัน การเคลื่อนไหวของกล้องมีหลาแบบ ดังนี้</a:t>
            </a:r>
          </a:p>
          <a:p>
            <a:endParaRPr lang="en-US" smtClean="0">
              <a:cs typeface="Cord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th-TH" smtClean="0"/>
              <a:t>การแพนกล้อง (</a:t>
            </a:r>
            <a:r>
              <a:rPr lang="en-US" smtClean="0">
                <a:cs typeface="Angsana New" pitchFamily="18" charset="-34"/>
              </a:rPr>
              <a:t>Panning)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h-TH" dirty="0" smtClean="0"/>
              <a:t>การแพนกล้อง (</a:t>
            </a:r>
            <a:r>
              <a:rPr lang="en-US" dirty="0" smtClean="0"/>
              <a:t>Panning)</a:t>
            </a:r>
            <a:br>
              <a:rPr lang="en-US" dirty="0" smtClean="0"/>
            </a:br>
            <a:r>
              <a:rPr lang="th-TH" dirty="0" smtClean="0"/>
              <a:t>หมายถึง การเคลื่อนที่ของกล้องตามแนวนอนไปทางซ้าย (</a:t>
            </a:r>
            <a:r>
              <a:rPr lang="en-US" dirty="0" smtClean="0"/>
              <a:t>Pan left) </a:t>
            </a:r>
            <a:r>
              <a:rPr lang="th-TH" dirty="0" smtClean="0"/>
              <a:t>หรือไปทางขวา (</a:t>
            </a:r>
            <a:r>
              <a:rPr lang="en-US" dirty="0" smtClean="0"/>
              <a:t>Pan right) </a:t>
            </a:r>
            <a:r>
              <a:rPr lang="th-TH" dirty="0" smtClean="0"/>
              <a:t>เพื่อให้เห็นวัตถุตามแนวกว้าง หรือเมื่อต้องการนำผู้ชมไปยังจุดน่าสนใจ หรือที่ต้องการ</a:t>
            </a:r>
            <a:br>
              <a:rPr lang="th-TH" dirty="0" smtClean="0"/>
            </a:br>
            <a:r>
              <a:rPr lang="th-TH" dirty="0" smtClean="0"/>
              <a:t>- เพื่อให้เห็นภาพที่อยู่นอกจดภาพในขณะนั้น</a:t>
            </a:r>
            <a:br>
              <a:rPr lang="th-TH" dirty="0" smtClean="0"/>
            </a:br>
            <a:r>
              <a:rPr lang="th-TH" dirty="0" smtClean="0"/>
              <a:t>- เพื่อต้องการติดตามการเคลื่อนไหววัตถุ</a:t>
            </a:r>
            <a:br>
              <a:rPr lang="th-TH" dirty="0" smtClean="0"/>
            </a:br>
            <a:r>
              <a:rPr lang="th-TH" dirty="0" smtClean="0"/>
              <a:t>- เพื่อให้เห็นปฏิกริยาตอบโต้กัน</a:t>
            </a:r>
            <a:br>
              <a:rPr lang="th-TH" dirty="0" smtClean="0"/>
            </a:br>
            <a:r>
              <a:rPr lang="th-TH" dirty="0" smtClean="0"/>
              <a:t>- เพื่อต้องการการเปลี่ยนฉาก</a:t>
            </a:r>
            <a:endParaRPr lang="en-US" dirty="0"/>
          </a:p>
        </p:txBody>
      </p:sp>
      <p:sp>
        <p:nvSpPr>
          <p:cNvPr id="54" name="Content Placeholder 53"/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/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6692900" y="3313113"/>
            <a:ext cx="1066800" cy="1428750"/>
            <a:chOff x="6693101" y="3312558"/>
            <a:chExt cx="1066888" cy="1428760"/>
          </a:xfrm>
        </p:grpSpPr>
        <p:sp>
          <p:nvSpPr>
            <p:cNvPr id="10" name="Isosceles Triangle 9"/>
            <p:cNvSpPr/>
            <p:nvPr/>
          </p:nvSpPr>
          <p:spPr>
            <a:xfrm rot="13392112">
              <a:off x="7116999" y="3312558"/>
              <a:ext cx="642990" cy="142876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 rot="18792112">
              <a:off x="6728834" y="4405545"/>
              <a:ext cx="285752" cy="35721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rot="10800000">
            <a:off x="6429375" y="3503613"/>
            <a:ext cx="1071563" cy="1587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7715250" y="2643188"/>
            <a:ext cx="857250" cy="642937"/>
            <a:chOff x="6929454" y="785794"/>
            <a:chExt cx="857256" cy="714380"/>
          </a:xfrm>
        </p:grpSpPr>
        <p:sp>
          <p:nvSpPr>
            <p:cNvPr id="19" name="Rectangle 18"/>
            <p:cNvSpPr/>
            <p:nvPr/>
          </p:nvSpPr>
          <p:spPr>
            <a:xfrm>
              <a:off x="7000893" y="785794"/>
              <a:ext cx="285752" cy="1428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429521" y="785794"/>
              <a:ext cx="285752" cy="1428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00893" y="1357298"/>
              <a:ext cx="285752" cy="1428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429521" y="1357298"/>
              <a:ext cx="285752" cy="1428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929454" y="858113"/>
              <a:ext cx="857256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929454" y="928670"/>
              <a:ext cx="46038" cy="14287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929454" y="1214422"/>
              <a:ext cx="46038" cy="14287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97730" y="902212"/>
              <a:ext cx="214315" cy="5009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429521" y="895156"/>
              <a:ext cx="214313" cy="5009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15273" y="928670"/>
              <a:ext cx="46037" cy="14287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715273" y="1214422"/>
              <a:ext cx="46037" cy="14287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5143500" y="2643188"/>
            <a:ext cx="857250" cy="642937"/>
            <a:chOff x="6929454" y="785794"/>
            <a:chExt cx="857256" cy="714380"/>
          </a:xfrm>
        </p:grpSpPr>
        <p:sp>
          <p:nvSpPr>
            <p:cNvPr id="31" name="Rectangle 30"/>
            <p:cNvSpPr/>
            <p:nvPr/>
          </p:nvSpPr>
          <p:spPr>
            <a:xfrm>
              <a:off x="7000893" y="785794"/>
              <a:ext cx="285752" cy="1428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429521" y="785794"/>
              <a:ext cx="285752" cy="1428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000893" y="1357298"/>
              <a:ext cx="285752" cy="1428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29521" y="1357298"/>
              <a:ext cx="285752" cy="1428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929454" y="858113"/>
              <a:ext cx="857256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929454" y="928670"/>
              <a:ext cx="46038" cy="14287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29454" y="1214422"/>
              <a:ext cx="46038" cy="14287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97730" y="902212"/>
              <a:ext cx="214315" cy="5009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429521" y="895156"/>
              <a:ext cx="214313" cy="5009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715273" y="928670"/>
              <a:ext cx="46037" cy="14287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715273" y="1214422"/>
              <a:ext cx="46037" cy="14287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 rot="10800000">
            <a:off x="6072188" y="2930525"/>
            <a:ext cx="1500187" cy="158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Isosceles Triangle 47"/>
          <p:cNvSpPr/>
          <p:nvPr/>
        </p:nvSpPr>
        <p:spPr>
          <a:xfrm rot="8672213">
            <a:off x="5999163" y="3268663"/>
            <a:ext cx="642937" cy="1428750"/>
          </a:xfrm>
          <a:prstGeom prst="triangl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th-TH" smtClean="0"/>
              <a:t>การทิ้ลท์ (</a:t>
            </a:r>
            <a:r>
              <a:rPr lang="en-US" smtClean="0">
                <a:cs typeface="Angsana New" pitchFamily="18" charset="-34"/>
              </a:rPr>
              <a:t>Tilting)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>
            <a:normAutofit fontScale="92500"/>
          </a:bodyPr>
          <a:lstStyle/>
          <a:p>
            <a:r>
              <a:rPr lang="th-TH" dirty="0" smtClean="0"/>
              <a:t>2. การ</a:t>
            </a:r>
            <a:r>
              <a:rPr lang="th-TH" dirty="0" err="1" smtClean="0"/>
              <a:t>ทิ้ลท์</a:t>
            </a:r>
            <a:r>
              <a:rPr lang="th-TH" dirty="0" smtClean="0"/>
              <a:t> (</a:t>
            </a:r>
            <a:r>
              <a:rPr lang="en-US" dirty="0" smtClean="0">
                <a:cs typeface="Cordia New" pitchFamily="34" charset="-34"/>
              </a:rPr>
              <a:t>Tilting)</a:t>
            </a:r>
            <a:br>
              <a:rPr lang="en-US" dirty="0" smtClean="0">
                <a:cs typeface="Cordia New" pitchFamily="34" charset="-34"/>
              </a:rPr>
            </a:br>
            <a:r>
              <a:rPr lang="th-TH" dirty="0" smtClean="0"/>
              <a:t>หมายถึง การเคลื่อนกล้องตามแนวดิ่ง จากล่างขึ้นบน (</a:t>
            </a:r>
            <a:r>
              <a:rPr lang="en-US" dirty="0" smtClean="0">
                <a:cs typeface="Cordia New" pitchFamily="34" charset="-34"/>
              </a:rPr>
              <a:t>Tilt Up) </a:t>
            </a:r>
            <a:r>
              <a:rPr lang="th-TH" dirty="0" smtClean="0"/>
              <a:t>และจากบนลงล่าง (</a:t>
            </a:r>
            <a:r>
              <a:rPr lang="en-US" dirty="0" smtClean="0">
                <a:cs typeface="Cordia New" pitchFamily="34" charset="-34"/>
              </a:rPr>
              <a:t>Tilt Down) </a:t>
            </a:r>
            <a:r>
              <a:rPr lang="th-TH" dirty="0" smtClean="0"/>
              <a:t>เพื่อให้เห็นวัตถุตามแนวตั้งเช่น ภาพอาคารสูง หรือนำผู้ชมไปยังจุดที่ต้องการ</a:t>
            </a:r>
            <a:br>
              <a:rPr lang="th-TH" dirty="0" smtClean="0"/>
            </a:br>
            <a:r>
              <a:rPr lang="th-TH" dirty="0" smtClean="0"/>
              <a:t>- เพื่อให้เห็นตำแหน่งที่ตั้งของสิ่งต่างๆ โดยสัมพันธ์กัน</a:t>
            </a:r>
            <a:br>
              <a:rPr lang="th-TH" dirty="0" smtClean="0"/>
            </a:br>
            <a:r>
              <a:rPr lang="th-TH" dirty="0" smtClean="0"/>
              <a:t>- เพื่อให้เห็นวัตถุที่ยาวหรือสูงเกินรัศมี</a:t>
            </a:r>
            <a:br>
              <a:rPr lang="th-TH" dirty="0" smtClean="0"/>
            </a:br>
            <a:r>
              <a:rPr lang="th-TH" dirty="0" smtClean="0"/>
              <a:t>- เพื่อต้องการปรับองค์ประกอบภาพ</a:t>
            </a:r>
            <a:endParaRPr lang="en-US" dirty="0" smtClean="0">
              <a:cs typeface="Cordia New" pitchFamily="34" charset="-34"/>
            </a:endParaRPr>
          </a:p>
        </p:txBody>
      </p:sp>
      <p:sp>
        <p:nvSpPr>
          <p:cNvPr id="54276" name="Content Placeholder 24"/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>
            <a:normAutofit fontScale="92500"/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929438" y="1500188"/>
            <a:ext cx="1857375" cy="2786062"/>
            <a:chOff x="6929454" y="1500174"/>
            <a:chExt cx="1857388" cy="2786082"/>
          </a:xfrm>
        </p:grpSpPr>
        <p:sp>
          <p:nvSpPr>
            <p:cNvPr id="11" name="Isosceles Triangle 10"/>
            <p:cNvSpPr/>
            <p:nvPr/>
          </p:nvSpPr>
          <p:spPr>
            <a:xfrm>
              <a:off x="7643834" y="2928934"/>
              <a:ext cx="428628" cy="1357322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929454" y="1500174"/>
              <a:ext cx="1857388" cy="185738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rot="5400000" flipH="1" flipV="1">
            <a:off x="5357813" y="3071813"/>
            <a:ext cx="2573337" cy="1587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16200000">
            <a:off x="5536406" y="3393282"/>
            <a:ext cx="642937" cy="1428750"/>
          </a:xfrm>
          <a:prstGeom prst="triangl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5000625" y="3929063"/>
            <a:ext cx="285750" cy="357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13265073">
            <a:off x="5537200" y="2395538"/>
            <a:ext cx="595313" cy="1855787"/>
          </a:xfrm>
          <a:prstGeom prst="triangl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 smtClean="0">
                <a:solidFill>
                  <a:srgbClr val="FFFF00"/>
                </a:solidFill>
                <a:latin typeface="Angsana New" pitchFamily="18" charset="-34"/>
              </a:rPr>
              <a:t>3. การวางแผนการถ่ายทำ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1" y="1719481"/>
            <a:ext cx="8085130" cy="4733855"/>
          </a:xfrm>
        </p:spPr>
        <p:txBody>
          <a:bodyPr/>
          <a:lstStyle/>
          <a:p>
            <a:pPr algn="just"/>
            <a:r>
              <a:rPr lang="th-TH" dirty="0" smtClean="0">
                <a:latin typeface="Angsana New" pitchFamily="18" charset="-34"/>
              </a:rPr>
              <a:t>การวางแผนการถ่ายทำเป็นการเตรียมวัสดุอุปกรณ์</a:t>
            </a:r>
            <a:r>
              <a:rPr lang="en-US" dirty="0" smtClean="0">
                <a:latin typeface="Angsana New" pitchFamily="18" charset="-34"/>
              </a:rPr>
              <a:t> </a:t>
            </a:r>
            <a:r>
              <a:rPr lang="th-TH" dirty="0" smtClean="0">
                <a:latin typeface="Angsana New" pitchFamily="18" charset="-34"/>
              </a:rPr>
              <a:t>ฉาก</a:t>
            </a:r>
            <a:r>
              <a:rPr lang="en-US" dirty="0" smtClean="0">
                <a:latin typeface="Angsana New" pitchFamily="18" charset="-34"/>
              </a:rPr>
              <a:t> </a:t>
            </a:r>
            <a:r>
              <a:rPr lang="th-TH" dirty="0" smtClean="0">
                <a:latin typeface="Angsana New" pitchFamily="18" charset="-34"/>
              </a:rPr>
              <a:t>สถานที่</a:t>
            </a:r>
            <a:r>
              <a:rPr lang="en-US" dirty="0" smtClean="0">
                <a:latin typeface="Angsana New" pitchFamily="18" charset="-34"/>
              </a:rPr>
              <a:t> </a:t>
            </a:r>
            <a:r>
              <a:rPr lang="th-TH" dirty="0" smtClean="0">
                <a:latin typeface="Angsana New" pitchFamily="18" charset="-34"/>
              </a:rPr>
              <a:t>การกำหนดและประสานงานบุคลากรในทีมการผลิต</a:t>
            </a:r>
            <a:r>
              <a:rPr lang="en-US" dirty="0" smtClean="0">
                <a:latin typeface="Angsana New" pitchFamily="18" charset="-34"/>
              </a:rPr>
              <a:t> </a:t>
            </a:r>
            <a:r>
              <a:rPr lang="th-TH" dirty="0" smtClean="0">
                <a:latin typeface="Angsana New" pitchFamily="18" charset="-34"/>
              </a:rPr>
              <a:t>เช่น</a:t>
            </a:r>
            <a:r>
              <a:rPr lang="en-US" dirty="0" smtClean="0">
                <a:latin typeface="Angsana New" pitchFamily="18" charset="-34"/>
              </a:rPr>
              <a:t> </a:t>
            </a:r>
            <a:r>
              <a:rPr lang="th-TH" dirty="0" smtClean="0">
                <a:latin typeface="Angsana New" pitchFamily="18" charset="-34"/>
              </a:rPr>
              <a:t>พิธีกร</a:t>
            </a:r>
            <a:r>
              <a:rPr lang="en-US" dirty="0" smtClean="0">
                <a:latin typeface="Angsana New" pitchFamily="18" charset="-34"/>
              </a:rPr>
              <a:t> </a:t>
            </a:r>
            <a:r>
              <a:rPr lang="th-TH" dirty="0" smtClean="0">
                <a:latin typeface="Angsana New" pitchFamily="18" charset="-34"/>
              </a:rPr>
              <a:t>นักแสดง</a:t>
            </a:r>
            <a:r>
              <a:rPr lang="en-US" dirty="0" smtClean="0">
                <a:latin typeface="Angsana New" pitchFamily="18" charset="-34"/>
              </a:rPr>
              <a:t> </a:t>
            </a:r>
            <a:r>
              <a:rPr lang="th-TH" dirty="0" smtClean="0">
                <a:latin typeface="Angsana New" pitchFamily="18" charset="-34"/>
              </a:rPr>
              <a:t>ตากล้อง</a:t>
            </a:r>
            <a:r>
              <a:rPr lang="en-US" dirty="0" smtClean="0">
                <a:latin typeface="Angsana New" pitchFamily="18" charset="-34"/>
              </a:rPr>
              <a:t> </a:t>
            </a:r>
            <a:r>
              <a:rPr lang="th-TH" dirty="0" smtClean="0">
                <a:latin typeface="Angsana New" pitchFamily="18" charset="-34"/>
              </a:rPr>
              <a:t>เจ้าหน้าที่ด้านแสง</a:t>
            </a:r>
          </a:p>
          <a:p>
            <a:pPr algn="just"/>
            <a:endParaRPr lang="en-US" sz="1100" dirty="0" smtClean="0">
              <a:latin typeface="Cordia New" pitchFamily="34" charset="-34"/>
              <a:cs typeface="Cordia New" pitchFamily="34" charset="-34"/>
            </a:endParaRPr>
          </a:p>
          <a:p>
            <a:r>
              <a:rPr lang="th-TH" dirty="0" smtClean="0">
                <a:latin typeface="Angsana New" pitchFamily="18" charset="-34"/>
              </a:rPr>
              <a:t>นอกเหนือจากการวางแผน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</a:t>
            </a:r>
            <a:r>
              <a:rPr lang="th-TH" dirty="0" smtClean="0">
                <a:latin typeface="Angsana New" pitchFamily="18" charset="-34"/>
              </a:rPr>
              <a:t>การเตรียมวัสดุ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</a:t>
            </a:r>
            <a:r>
              <a:rPr lang="th-TH" dirty="0" smtClean="0">
                <a:latin typeface="Angsana New" pitchFamily="18" charset="-34"/>
              </a:rPr>
              <a:t>อุปกรณ์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</a:t>
            </a:r>
            <a:r>
              <a:rPr lang="th-TH" dirty="0" smtClean="0">
                <a:latin typeface="Angsana New" pitchFamily="18" charset="-34"/>
              </a:rPr>
              <a:t>การประสานงานแล้ว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</a:t>
            </a:r>
            <a:r>
              <a:rPr lang="th-TH" dirty="0" smtClean="0">
                <a:latin typeface="Angsana New" pitchFamily="18" charset="-34"/>
              </a:rPr>
              <a:t>ในขั้นตอนนี้อาจหมายรวมถึงการซักซ้อมบทของนักแสดง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 </a:t>
            </a:r>
            <a:r>
              <a:rPr lang="th-TH" dirty="0" smtClean="0">
                <a:latin typeface="Angsana New" pitchFamily="18" charset="-34"/>
              </a:rPr>
              <a:t>การทดลองการถ่ายทำในบางฉากโดยใช้ตัวแสดงแทน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</a:t>
            </a:r>
            <a:r>
              <a:rPr lang="th-TH" dirty="0" smtClean="0">
                <a:latin typeface="Angsana New" pitchFamily="18" charset="-34"/>
              </a:rPr>
              <a:t>การซ้อมคิว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(cue) </a:t>
            </a:r>
            <a:r>
              <a:rPr lang="th-TH" dirty="0" smtClean="0">
                <a:latin typeface="Angsana New" pitchFamily="18" charset="-34"/>
              </a:rPr>
              <a:t>หรือการถ่ายทำส่วนที่จะนำไปใช้ขณะถ่ายทำจริง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</a:t>
            </a:r>
            <a:r>
              <a:rPr lang="th-TH" dirty="0" smtClean="0">
                <a:latin typeface="Angsana New" pitchFamily="18" charset="-34"/>
              </a:rPr>
              <a:t>เช่น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th-TH" smtClean="0"/>
              <a:t>การซูม (</a:t>
            </a:r>
            <a:r>
              <a:rPr lang="en-US" smtClean="0">
                <a:cs typeface="Angsana New" pitchFamily="18" charset="-34"/>
              </a:rPr>
              <a:t>Zooming)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r>
              <a:rPr lang="th-TH" smtClean="0"/>
              <a:t>3. การซูม (</a:t>
            </a:r>
            <a:r>
              <a:rPr lang="en-US" smtClean="0">
                <a:cs typeface="Cordia New" pitchFamily="34" charset="-34"/>
              </a:rPr>
              <a:t>Zooming)</a:t>
            </a:r>
            <a:br>
              <a:rPr lang="en-US" smtClean="0">
                <a:cs typeface="Cordia New" pitchFamily="34" charset="-34"/>
              </a:rPr>
            </a:br>
            <a:r>
              <a:rPr lang="th-TH" smtClean="0"/>
              <a:t>หมายถึง การเปลี่ยนขนาดของวัตถุให้ใหญ่ขึ้น (</a:t>
            </a:r>
            <a:r>
              <a:rPr lang="en-US" smtClean="0">
                <a:cs typeface="Cordia New" pitchFamily="34" charset="-34"/>
              </a:rPr>
              <a:t>Zoom In) </a:t>
            </a:r>
            <a:r>
              <a:rPr lang="th-TH" smtClean="0"/>
              <a:t>หรือเปลี่ยนขนาดของวัตถุให้เล็กลง(</a:t>
            </a:r>
            <a:r>
              <a:rPr lang="en-US" smtClean="0">
                <a:cs typeface="Cordia New" pitchFamily="34" charset="-34"/>
              </a:rPr>
              <a:t>Zoom Out)</a:t>
            </a:r>
            <a:r>
              <a:rPr lang="th-TH" smtClean="0"/>
              <a:t> </a:t>
            </a:r>
            <a:br>
              <a:rPr lang="th-TH" smtClean="0"/>
            </a:br>
            <a:r>
              <a:rPr lang="th-TH" smtClean="0"/>
              <a:t>- เพื่อต้องการเปลี่ยนขนาดของวัตถุอย่างช้าๆ</a:t>
            </a:r>
            <a:br>
              <a:rPr lang="th-TH" smtClean="0"/>
            </a:br>
            <a:r>
              <a:rPr lang="th-TH" smtClean="0"/>
              <a:t>- เมื่อต้องการให้ผู้ชมสนใจวัตถุนั้น</a:t>
            </a:r>
            <a:br>
              <a:rPr lang="th-TH" smtClean="0"/>
            </a:br>
            <a:r>
              <a:rPr lang="th-TH" smtClean="0"/>
              <a:t>- เมื่อต้องการให้เห็นวัตถุอย่างชัดเจน</a:t>
            </a:r>
            <a:br>
              <a:rPr lang="th-TH" smtClean="0"/>
            </a:br>
            <a:r>
              <a:rPr lang="th-TH" smtClean="0"/>
              <a:t>- เพื่อให้บังเกิดผลที่น่าตื่นใจ</a:t>
            </a:r>
            <a:endParaRPr lang="en-US" smtClean="0">
              <a:cs typeface="Cordia New" pitchFamily="34" charset="-34"/>
            </a:endParaRPr>
          </a:p>
        </p:txBody>
      </p:sp>
      <p:sp>
        <p:nvSpPr>
          <p:cNvPr id="55300" name="Content Placeholder 17"/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/>
          <a:lstStyle/>
          <a:p>
            <a:endParaRPr lang="en-US" smtClean="0">
              <a:cs typeface="Cordia New" pitchFamily="34" charset="-34"/>
            </a:endParaRPr>
          </a:p>
        </p:txBody>
      </p:sp>
      <p:sp>
        <p:nvSpPr>
          <p:cNvPr id="5" name="Isosceles Triangle 4"/>
          <p:cNvSpPr/>
          <p:nvPr/>
        </p:nvSpPr>
        <p:spPr>
          <a:xfrm rot="16200000">
            <a:off x="5175250" y="1897063"/>
            <a:ext cx="2714625" cy="3492500"/>
          </a:xfrm>
          <a:prstGeom prst="triangl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429125" y="3302000"/>
            <a:ext cx="698500" cy="698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524750" y="2428875"/>
            <a:ext cx="1619250" cy="2428875"/>
            <a:chOff x="6929454" y="1500174"/>
            <a:chExt cx="1857388" cy="2786082"/>
          </a:xfrm>
        </p:grpSpPr>
        <p:sp>
          <p:nvSpPr>
            <p:cNvPr id="8" name="Isosceles Triangle 7"/>
            <p:cNvSpPr/>
            <p:nvPr/>
          </p:nvSpPr>
          <p:spPr>
            <a:xfrm>
              <a:off x="7643274" y="2929635"/>
              <a:ext cx="429749" cy="1356621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929454" y="1500174"/>
              <a:ext cx="1857388" cy="185738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215063" y="2928938"/>
            <a:ext cx="928687" cy="1393825"/>
            <a:chOff x="6929454" y="1500174"/>
            <a:chExt cx="1857388" cy="2786082"/>
          </a:xfrm>
        </p:grpSpPr>
        <p:sp>
          <p:nvSpPr>
            <p:cNvPr id="11" name="Isosceles Triangle 10"/>
            <p:cNvSpPr/>
            <p:nvPr/>
          </p:nvSpPr>
          <p:spPr>
            <a:xfrm>
              <a:off x="7643833" y="2928120"/>
              <a:ext cx="428629" cy="1358136"/>
            </a:xfrm>
            <a:prstGeom prst="triangle">
              <a:avLst/>
            </a:prstGeom>
            <a:ln>
              <a:prstDash val="soli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929454" y="1500174"/>
              <a:ext cx="1857388" cy="1856329"/>
            </a:xfrm>
            <a:prstGeom prst="ellipse">
              <a:avLst/>
            </a:prstGeom>
            <a:ln>
              <a:prstDash val="soli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th-TH" smtClean="0"/>
              <a:t>การดอลลี่ (</a:t>
            </a:r>
            <a:r>
              <a:rPr lang="en-US" smtClean="0">
                <a:cs typeface="Angsana New" pitchFamily="18" charset="-34"/>
              </a:rPr>
              <a:t>Dolling)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>
            <a:normAutofit fontScale="70000" lnSpcReduction="2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h-TH" dirty="0" smtClean="0"/>
              <a:t>4. การดอลลี่ (</a:t>
            </a:r>
            <a:r>
              <a:rPr lang="en-US" dirty="0" smtClean="0"/>
              <a:t>Dolling)</a:t>
            </a:r>
            <a:br>
              <a:rPr lang="en-US" dirty="0" smtClean="0"/>
            </a:br>
            <a:r>
              <a:rPr lang="th-TH" dirty="0" smtClean="0"/>
              <a:t>หมายถึง การเคลื่อนกล้องติดตาม ความเคลื่อนไหวของสิ่งที่ถ่าย หรือฉากที่มีระยะทางยาวในทิศทางตรง หรือทางอ้อมไปรอบๆ การเคลื่อนไหวกล้องเข้าหาวัตถุ เรียกว่า </a:t>
            </a:r>
            <a:r>
              <a:rPr lang="en-US" dirty="0" smtClean="0"/>
              <a:t>Dolly in </a:t>
            </a:r>
            <a:r>
              <a:rPr lang="th-TH" dirty="0" smtClean="0"/>
              <a:t>และการเคลื่อนไหวกล้องออกจากวัตถุ เรียกว่า </a:t>
            </a:r>
            <a:r>
              <a:rPr lang="en-US" dirty="0" smtClean="0"/>
              <a:t>Dolly out </a:t>
            </a:r>
            <a:r>
              <a:rPr lang="th-TH" dirty="0" smtClean="0"/>
              <a:t>ผลของการดอลลี่ (</a:t>
            </a:r>
            <a:r>
              <a:rPr lang="en-US" dirty="0" smtClean="0"/>
              <a:t>Dolly) </a:t>
            </a:r>
            <a:r>
              <a:rPr lang="th-TH" dirty="0" smtClean="0"/>
              <a:t>จะคล้ายซูม (</a:t>
            </a:r>
            <a:r>
              <a:rPr lang="en-US" dirty="0" smtClean="0"/>
              <a:t>Zoom) </a:t>
            </a:r>
            <a:r>
              <a:rPr lang="th-TH" dirty="0" smtClean="0"/>
              <a:t>คือขนาดของวัตถุจะเปลี่ยนแปลงไปตาระยะของการดอลลี่ แต่จะแตกต่างกันตรง ส่วนประกอบต่างๆในภาพเกี่ยวกับระยะทางระหว่างวัตถุกับฉากหน้าและฉากหลัง จะเปลี่ยนแปลงไปตามการเคลื่อนไหวของกล้อง คนดูจะสามารถรู้ถึงมิติของความลึกมากกว่าภาพที่เกิดจากการซูม</a:t>
            </a:r>
            <a:br>
              <a:rPr lang="th-TH" dirty="0" smtClean="0"/>
            </a:br>
            <a:r>
              <a:rPr lang="th-TH" dirty="0" smtClean="0"/>
              <a:t>- เพื่อสร้างความตื่นเต้น</a:t>
            </a:r>
            <a:br>
              <a:rPr lang="th-TH" dirty="0" smtClean="0"/>
            </a:br>
            <a:r>
              <a:rPr lang="th-TH" dirty="0" smtClean="0"/>
              <a:t>- เมื่อต้องการติดตามการเคลื่อนไหว</a:t>
            </a:r>
            <a:br>
              <a:rPr lang="th-TH" dirty="0" smtClean="0"/>
            </a:br>
            <a:r>
              <a:rPr lang="th-TH" dirty="0" smtClean="0"/>
              <a:t>- เพื่อให้มีมุมมองภาพที่หลากหลายแบบ</a:t>
            </a:r>
            <a:br>
              <a:rPr lang="th-TH" dirty="0" smtClean="0"/>
            </a:br>
            <a:r>
              <a:rPr lang="th-TH" dirty="0" smtClean="0"/>
              <a:t>- เมื่อต้องการปรับเปลี่ยนองค์ประกอบภาพ</a:t>
            </a:r>
            <a:endParaRPr lang="en-US" dirty="0"/>
          </a:p>
        </p:txBody>
      </p:sp>
      <p:sp>
        <p:nvSpPr>
          <p:cNvPr id="44" name="Content Placeholder 43"/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>
            <a:normAutofit fontScale="70000" lnSpcReduction="2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357938" y="4786313"/>
            <a:ext cx="428625" cy="1036637"/>
            <a:chOff x="5536413" y="3393281"/>
            <a:chExt cx="642942" cy="1607355"/>
          </a:xfrm>
        </p:grpSpPr>
        <p:sp>
          <p:nvSpPr>
            <p:cNvPr id="5" name="Isosceles Triangle 4"/>
            <p:cNvSpPr/>
            <p:nvPr/>
          </p:nvSpPr>
          <p:spPr>
            <a:xfrm rot="10800000">
              <a:off x="5536413" y="3393281"/>
              <a:ext cx="642942" cy="1427667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 rot="16200000">
              <a:off x="5750836" y="4679274"/>
              <a:ext cx="285533" cy="357190"/>
            </a:xfrm>
            <a:prstGeom prst="rightArrow">
              <a:avLst/>
            </a:prstGeom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357938" y="2928938"/>
            <a:ext cx="428625" cy="1108075"/>
            <a:chOff x="5536413" y="3393281"/>
            <a:chExt cx="642942" cy="1607355"/>
          </a:xfrm>
        </p:grpSpPr>
        <p:sp>
          <p:nvSpPr>
            <p:cNvPr id="22" name="Isosceles Triangle 21"/>
            <p:cNvSpPr/>
            <p:nvPr/>
          </p:nvSpPr>
          <p:spPr>
            <a:xfrm rot="10800000">
              <a:off x="5536413" y="3393281"/>
              <a:ext cx="642942" cy="1427737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Right Arrow 22"/>
            <p:cNvSpPr/>
            <p:nvPr/>
          </p:nvSpPr>
          <p:spPr>
            <a:xfrm rot="16200000">
              <a:off x="5750829" y="4679267"/>
              <a:ext cx="285547" cy="357190"/>
            </a:xfrm>
            <a:prstGeom prst="rightArrow">
              <a:avLst/>
            </a:prstGeom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6072188" y="2214563"/>
            <a:ext cx="857250" cy="642937"/>
            <a:chOff x="6929454" y="785794"/>
            <a:chExt cx="857256" cy="714380"/>
          </a:xfrm>
        </p:grpSpPr>
        <p:sp>
          <p:nvSpPr>
            <p:cNvPr id="25" name="Rectangle 24"/>
            <p:cNvSpPr/>
            <p:nvPr/>
          </p:nvSpPr>
          <p:spPr>
            <a:xfrm>
              <a:off x="7000891" y="785794"/>
              <a:ext cx="285752" cy="1428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29519" y="785794"/>
              <a:ext cx="285752" cy="1428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00891" y="1357298"/>
              <a:ext cx="285752" cy="1428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429519" y="1357298"/>
              <a:ext cx="285752" cy="1428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929454" y="858113"/>
              <a:ext cx="857256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929454" y="928670"/>
              <a:ext cx="46037" cy="14287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929454" y="1214422"/>
              <a:ext cx="46037" cy="14287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097730" y="902212"/>
              <a:ext cx="214313" cy="5009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29519" y="895156"/>
              <a:ext cx="214315" cy="5009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715271" y="928670"/>
              <a:ext cx="46038" cy="14287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715271" y="1214422"/>
              <a:ext cx="46038" cy="14287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rot="5400000" flipH="1" flipV="1">
            <a:off x="6323012" y="4392613"/>
            <a:ext cx="500063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th-TH" smtClean="0"/>
              <a:t>การทรัค (</a:t>
            </a:r>
            <a:r>
              <a:rPr lang="en-US" smtClean="0">
                <a:cs typeface="Angsana New" pitchFamily="18" charset="-34"/>
              </a:rPr>
              <a:t>Trucking / Tracking )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>
            <a:normAutofit lnSpcReduction="10000"/>
          </a:bodyPr>
          <a:lstStyle/>
          <a:p>
            <a:r>
              <a:rPr lang="th-TH" smtClean="0"/>
              <a:t>5. การทรัค (</a:t>
            </a:r>
            <a:r>
              <a:rPr lang="en-US" smtClean="0">
                <a:cs typeface="Cordia New" pitchFamily="34" charset="-34"/>
              </a:rPr>
              <a:t>Trucking / Tracking )</a:t>
            </a:r>
            <a:br>
              <a:rPr lang="en-US" smtClean="0">
                <a:cs typeface="Cordia New" pitchFamily="34" charset="-34"/>
              </a:rPr>
            </a:br>
            <a:r>
              <a:rPr lang="th-TH" smtClean="0"/>
              <a:t>หมายถึง การเลื่อนไหวกล้องไปด้านซ้ายให้ขนานกับวัตถุไปทางซ้าย เรียกว่า หรือไปทางขวา เรียกว่า ซึ่งผลจะคล้ายกับการแพน แต่การทรัคจะช่วยให้เกิดการเปลี่ยนแปลงมิติเรื่องความลึกของ ภาพได้ดีกว่า คล้ายๆกับความรู้สึกของเราที่มองออกไปนอกหน้าต่างรถขณะที่เคลื่อนที่ไป </a:t>
            </a:r>
            <a:endParaRPr lang="en-US" smtClean="0">
              <a:cs typeface="Cordia New" pitchFamily="34" charset="-34"/>
            </a:endParaRPr>
          </a:p>
        </p:txBody>
      </p:sp>
      <p:sp>
        <p:nvSpPr>
          <p:cNvPr id="57348" name="Content Placeholder 41"/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>
            <a:normAutofit lnSpcReduction="10000"/>
          </a:bodyPr>
          <a:lstStyle/>
          <a:p>
            <a:endParaRPr lang="en-US" smtClean="0">
              <a:cs typeface="Cordia New" pitchFamily="34" charset="-34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429500" y="3357563"/>
            <a:ext cx="642938" cy="1608137"/>
            <a:chOff x="5536413" y="3393281"/>
            <a:chExt cx="642942" cy="1607355"/>
          </a:xfrm>
        </p:grpSpPr>
        <p:sp>
          <p:nvSpPr>
            <p:cNvPr id="6" name="Isosceles Triangle 5"/>
            <p:cNvSpPr/>
            <p:nvPr/>
          </p:nvSpPr>
          <p:spPr>
            <a:xfrm rot="10800000">
              <a:off x="5536413" y="3393281"/>
              <a:ext cx="642942" cy="1428055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 rot="16200000">
              <a:off x="5751592" y="4679235"/>
              <a:ext cx="285611" cy="357189"/>
            </a:xfrm>
            <a:prstGeom prst="rightArrow">
              <a:avLst/>
            </a:prstGeom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143500" y="2643188"/>
            <a:ext cx="857250" cy="642937"/>
            <a:chOff x="6929454" y="785794"/>
            <a:chExt cx="857256" cy="714380"/>
          </a:xfrm>
        </p:grpSpPr>
        <p:sp>
          <p:nvSpPr>
            <p:cNvPr id="9" name="Rectangle 8"/>
            <p:cNvSpPr/>
            <p:nvPr/>
          </p:nvSpPr>
          <p:spPr>
            <a:xfrm>
              <a:off x="7000893" y="785794"/>
              <a:ext cx="285752" cy="1428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29521" y="785794"/>
              <a:ext cx="285752" cy="1428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00893" y="1357298"/>
              <a:ext cx="285752" cy="1428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429521" y="1357298"/>
              <a:ext cx="285752" cy="1428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29454" y="858113"/>
              <a:ext cx="857256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29454" y="928670"/>
              <a:ext cx="46038" cy="14287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29454" y="1214422"/>
              <a:ext cx="46038" cy="14287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97730" y="902212"/>
              <a:ext cx="214315" cy="5009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429521" y="895156"/>
              <a:ext cx="214313" cy="5009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15273" y="928670"/>
              <a:ext cx="46037" cy="14287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715273" y="1214422"/>
              <a:ext cx="46037" cy="14287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214938" y="3357563"/>
            <a:ext cx="642937" cy="1608137"/>
            <a:chOff x="5536413" y="3393281"/>
            <a:chExt cx="642942" cy="1607355"/>
          </a:xfrm>
        </p:grpSpPr>
        <p:sp>
          <p:nvSpPr>
            <p:cNvPr id="21" name="Isosceles Triangle 20"/>
            <p:cNvSpPr/>
            <p:nvPr/>
          </p:nvSpPr>
          <p:spPr>
            <a:xfrm rot="10800000">
              <a:off x="5536413" y="3393281"/>
              <a:ext cx="642942" cy="1428055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Right Arrow 21"/>
            <p:cNvSpPr/>
            <p:nvPr/>
          </p:nvSpPr>
          <p:spPr>
            <a:xfrm rot="16200000">
              <a:off x="5751591" y="4679235"/>
              <a:ext cx="285611" cy="357191"/>
            </a:xfrm>
            <a:prstGeom prst="rightArrow">
              <a:avLst/>
            </a:prstGeom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rot="10800000">
            <a:off x="5857875" y="4857750"/>
            <a:ext cx="1643063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6072188" y="2930525"/>
            <a:ext cx="1143000" cy="158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7358063" y="2643188"/>
            <a:ext cx="857250" cy="642937"/>
            <a:chOff x="6929454" y="785794"/>
            <a:chExt cx="857256" cy="714380"/>
          </a:xfrm>
        </p:grpSpPr>
        <p:sp>
          <p:nvSpPr>
            <p:cNvPr id="26" name="Rectangle 25"/>
            <p:cNvSpPr/>
            <p:nvPr/>
          </p:nvSpPr>
          <p:spPr>
            <a:xfrm>
              <a:off x="7000891" y="785794"/>
              <a:ext cx="285752" cy="1428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429519" y="785794"/>
              <a:ext cx="285752" cy="1428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000891" y="1357298"/>
              <a:ext cx="285752" cy="1428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429519" y="1357298"/>
              <a:ext cx="285752" cy="1428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929454" y="858113"/>
              <a:ext cx="857256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929454" y="928670"/>
              <a:ext cx="46037" cy="14287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929454" y="1214422"/>
              <a:ext cx="46037" cy="14287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097730" y="902212"/>
              <a:ext cx="214313" cy="5009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29519" y="895156"/>
              <a:ext cx="214315" cy="5009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715271" y="928670"/>
              <a:ext cx="46038" cy="14287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715271" y="1214422"/>
              <a:ext cx="46038" cy="14287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th-TH" smtClean="0"/>
              <a:t>การอาร์ค (</a:t>
            </a:r>
            <a:r>
              <a:rPr lang="en-US" smtClean="0">
                <a:cs typeface="Angsana New" pitchFamily="18" charset="-34"/>
              </a:rPr>
              <a:t>Arking)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r>
              <a:rPr lang="th-TH" dirty="0" smtClean="0"/>
              <a:t>6. การอาร์ค (</a:t>
            </a:r>
            <a:r>
              <a:rPr lang="en-US" dirty="0" err="1" smtClean="0">
                <a:cs typeface="Cordia New" pitchFamily="34" charset="-34"/>
              </a:rPr>
              <a:t>Arking</a:t>
            </a:r>
            <a:r>
              <a:rPr lang="en-US" dirty="0" smtClean="0">
                <a:cs typeface="Cordia New" pitchFamily="34" charset="-34"/>
              </a:rPr>
              <a:t>)</a:t>
            </a:r>
            <a:br>
              <a:rPr lang="en-US" dirty="0" smtClean="0">
                <a:cs typeface="Cordia New" pitchFamily="34" charset="-34"/>
              </a:rPr>
            </a:br>
            <a:r>
              <a:rPr lang="th-TH" dirty="0" smtClean="0"/>
              <a:t>หมายถึง การเคลื่อนไหวกล้องในแนวเฉียงเป็นรูปครึ่งวงกลม ไปทางซ้าย (</a:t>
            </a:r>
            <a:r>
              <a:rPr lang="en-US" dirty="0" smtClean="0">
                <a:cs typeface="Cordia New" pitchFamily="34" charset="-34"/>
              </a:rPr>
              <a:t>Ark left) </a:t>
            </a:r>
            <a:r>
              <a:rPr lang="th-TH" dirty="0" smtClean="0"/>
              <a:t>หรือ ไปทางขวา (</a:t>
            </a:r>
            <a:r>
              <a:rPr lang="en-US" dirty="0" smtClean="0">
                <a:cs typeface="Cordia New" pitchFamily="34" charset="-34"/>
              </a:rPr>
              <a:t>Ark right) </a:t>
            </a:r>
            <a:r>
              <a:rPr lang="th-TH" dirty="0" smtClean="0"/>
              <a:t>เพื่อเปลี่ยนมุมกล้องไปทางด้านข้างของวัตถุ</a:t>
            </a:r>
            <a:endParaRPr lang="en-US" dirty="0" smtClean="0">
              <a:cs typeface="Cordia New" pitchFamily="34" charset="-34"/>
            </a:endParaRPr>
          </a:p>
        </p:txBody>
      </p:sp>
      <p:sp>
        <p:nvSpPr>
          <p:cNvPr id="58372" name="Content Placeholder 30"/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/>
          <a:lstStyle/>
          <a:p>
            <a:endParaRPr lang="en-US" smtClean="0">
              <a:cs typeface="Cordia New" pitchFamily="34" charset="-34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00750" y="4143375"/>
            <a:ext cx="642938" cy="1608138"/>
            <a:chOff x="5536413" y="3393281"/>
            <a:chExt cx="642942" cy="1607355"/>
          </a:xfrm>
        </p:grpSpPr>
        <p:sp>
          <p:nvSpPr>
            <p:cNvPr id="6" name="Isosceles Triangle 5"/>
            <p:cNvSpPr/>
            <p:nvPr/>
          </p:nvSpPr>
          <p:spPr>
            <a:xfrm rot="10800000">
              <a:off x="5536413" y="3393281"/>
              <a:ext cx="642942" cy="1428054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 rot="16200000">
              <a:off x="5751592" y="4679235"/>
              <a:ext cx="285611" cy="357189"/>
            </a:xfrm>
            <a:prstGeom prst="rightArrow">
              <a:avLst/>
            </a:prstGeom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857875" y="3357563"/>
            <a:ext cx="857250" cy="642937"/>
            <a:chOff x="6929454" y="785794"/>
            <a:chExt cx="857256" cy="714380"/>
          </a:xfrm>
        </p:grpSpPr>
        <p:sp>
          <p:nvSpPr>
            <p:cNvPr id="9" name="Rectangle 8"/>
            <p:cNvSpPr/>
            <p:nvPr/>
          </p:nvSpPr>
          <p:spPr>
            <a:xfrm>
              <a:off x="7000893" y="785794"/>
              <a:ext cx="285752" cy="1428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29521" y="785794"/>
              <a:ext cx="285752" cy="1428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00893" y="1357298"/>
              <a:ext cx="285752" cy="1428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429521" y="1357298"/>
              <a:ext cx="285752" cy="1428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29454" y="858113"/>
              <a:ext cx="857256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29454" y="928670"/>
              <a:ext cx="46038" cy="14287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29454" y="1214422"/>
              <a:ext cx="46038" cy="14287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97730" y="902212"/>
              <a:ext cx="214315" cy="5009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429521" y="895156"/>
              <a:ext cx="214313" cy="5009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15273" y="928670"/>
              <a:ext cx="46037" cy="14287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715273" y="1214422"/>
              <a:ext cx="46037" cy="14287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 rot="10800000">
            <a:off x="6000750" y="1643063"/>
            <a:ext cx="642938" cy="1606550"/>
            <a:chOff x="5536413" y="3393281"/>
            <a:chExt cx="642942" cy="1607355"/>
          </a:xfrm>
        </p:grpSpPr>
        <p:sp>
          <p:nvSpPr>
            <p:cNvPr id="21" name="Isosceles Triangle 20"/>
            <p:cNvSpPr/>
            <p:nvPr/>
          </p:nvSpPr>
          <p:spPr>
            <a:xfrm rot="10800000">
              <a:off x="5536413" y="3393281"/>
              <a:ext cx="642942" cy="1429466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Right Arrow 21"/>
            <p:cNvSpPr/>
            <p:nvPr/>
          </p:nvSpPr>
          <p:spPr>
            <a:xfrm rot="16200000">
              <a:off x="5753038" y="4679094"/>
              <a:ext cx="285893" cy="357190"/>
            </a:xfrm>
            <a:prstGeom prst="rightArrow">
              <a:avLst/>
            </a:prstGeom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5" name="Arc 24"/>
          <p:cNvSpPr/>
          <p:nvPr/>
        </p:nvSpPr>
        <p:spPr>
          <a:xfrm>
            <a:off x="4714875" y="1785938"/>
            <a:ext cx="3857625" cy="3857625"/>
          </a:xfrm>
          <a:prstGeom prst="arc">
            <a:avLst>
              <a:gd name="adj1" fmla="val 16200000"/>
              <a:gd name="adj2" fmla="val 5423382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th-TH" smtClean="0"/>
              <a:t>การบูม หรือเครน (</a:t>
            </a:r>
            <a:r>
              <a:rPr lang="en-US" smtClean="0">
                <a:cs typeface="Angsana New" pitchFamily="18" charset="-34"/>
              </a:rPr>
              <a:t>Booming / Craning)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h-TH" dirty="0" smtClean="0"/>
              <a:t>7. การบูม หรือเครน (</a:t>
            </a:r>
            <a:r>
              <a:rPr lang="en-US" dirty="0" smtClean="0"/>
              <a:t>Booming / Craning)</a:t>
            </a:r>
            <a:br>
              <a:rPr lang="en-US" dirty="0" smtClean="0"/>
            </a:br>
            <a:r>
              <a:rPr lang="th-TH" dirty="0" smtClean="0"/>
              <a:t>หมายถึง การถ่ายภาพพร้อมกับขาตั้งกล้องในแนวตั้ง เรียกว่า ‘บูม’ ถ้าเคลื่อนขึ้น เรียกว่า </a:t>
            </a:r>
            <a:r>
              <a:rPr lang="en-US" dirty="0" smtClean="0"/>
              <a:t>Boom Up </a:t>
            </a:r>
            <a:r>
              <a:rPr lang="th-TH" dirty="0" smtClean="0"/>
              <a:t>ส่วนเลื่อนลง เรียกว่า </a:t>
            </a:r>
            <a:r>
              <a:rPr lang="en-US" dirty="0" smtClean="0"/>
              <a:t>Boom Down </a:t>
            </a:r>
            <a:r>
              <a:rPr lang="th-TH" dirty="0" smtClean="0"/>
              <a:t>และถ้าเคลื่อนกล้องขึ้นลงโดยใช้เครน เรียกว่า </a:t>
            </a:r>
            <a:r>
              <a:rPr lang="en-US" dirty="0" smtClean="0"/>
              <a:t>Crane Up </a:t>
            </a:r>
            <a:r>
              <a:rPr lang="th-TH" dirty="0" smtClean="0"/>
              <a:t>และ</a:t>
            </a:r>
            <a:r>
              <a:rPr lang="en-US" dirty="0" smtClean="0"/>
              <a:t>Crane Down </a:t>
            </a:r>
            <a:r>
              <a:rPr lang="th-TH" dirty="0" smtClean="0"/>
              <a:t>เมื่อต้องการเคลื่อนกล้องลงด้วยเครน วัตถุประสงค์เพื่อต้องการคงมุมกล้องที่ต้องการจากมุมสูงและต่ำอย่างต่อ เนื่อง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000875" y="2357438"/>
            <a:ext cx="1643063" cy="2465387"/>
            <a:chOff x="6929454" y="1500174"/>
            <a:chExt cx="1857388" cy="2786082"/>
          </a:xfrm>
        </p:grpSpPr>
        <p:sp>
          <p:nvSpPr>
            <p:cNvPr id="6" name="Isosceles Triangle 5"/>
            <p:cNvSpPr/>
            <p:nvPr/>
          </p:nvSpPr>
          <p:spPr>
            <a:xfrm>
              <a:off x="7643696" y="2928198"/>
              <a:ext cx="428905" cy="1358058"/>
            </a:xfrm>
            <a:prstGeom prst="triangle">
              <a:avLst/>
            </a:prstGeom>
            <a:ln>
              <a:prstDash val="soli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929454" y="1500174"/>
              <a:ext cx="1857388" cy="1856790"/>
            </a:xfrm>
            <a:prstGeom prst="ellipse">
              <a:avLst/>
            </a:prstGeom>
            <a:ln>
              <a:prstDash val="soli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4" name="Group 7"/>
          <p:cNvGrpSpPr>
            <a:grpSpLocks/>
          </p:cNvGrpSpPr>
          <p:nvPr/>
        </p:nvGrpSpPr>
        <p:grpSpPr bwMode="auto">
          <a:xfrm rot="5400000">
            <a:off x="5697538" y="2732088"/>
            <a:ext cx="642937" cy="1608137"/>
            <a:chOff x="5536413" y="3393281"/>
            <a:chExt cx="642942" cy="1607355"/>
          </a:xfrm>
        </p:grpSpPr>
        <p:sp>
          <p:nvSpPr>
            <p:cNvPr id="9" name="Isosceles Triangle 8"/>
            <p:cNvSpPr/>
            <p:nvPr/>
          </p:nvSpPr>
          <p:spPr>
            <a:xfrm rot="10800000">
              <a:off x="5536414" y="3391694"/>
              <a:ext cx="642942" cy="1428055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 rot="16200000">
              <a:off x="5751591" y="4677649"/>
              <a:ext cx="285611" cy="357191"/>
            </a:xfrm>
            <a:prstGeom prst="rightArrow">
              <a:avLst/>
            </a:prstGeom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 rot="5400000">
            <a:off x="5697538" y="1946275"/>
            <a:ext cx="642938" cy="1608137"/>
            <a:chOff x="5536413" y="3393281"/>
            <a:chExt cx="642942" cy="1607355"/>
          </a:xfrm>
        </p:grpSpPr>
        <p:sp>
          <p:nvSpPr>
            <p:cNvPr id="13" name="Isosceles Triangle 12"/>
            <p:cNvSpPr/>
            <p:nvPr/>
          </p:nvSpPr>
          <p:spPr>
            <a:xfrm rot="10800000">
              <a:off x="5536414" y="3391694"/>
              <a:ext cx="642942" cy="1428055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ight Arrow 13"/>
            <p:cNvSpPr/>
            <p:nvPr/>
          </p:nvSpPr>
          <p:spPr>
            <a:xfrm rot="16200000">
              <a:off x="5751592" y="4677650"/>
              <a:ext cx="285611" cy="357189"/>
            </a:xfrm>
            <a:prstGeom prst="rightArrow">
              <a:avLst/>
            </a:prstGeom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rot="5400000" flipH="1" flipV="1">
            <a:off x="5180013" y="3106738"/>
            <a:ext cx="357187" cy="1587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5188745" y="3955256"/>
            <a:ext cx="347662" cy="952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7"/>
          <p:cNvGrpSpPr>
            <a:grpSpLocks/>
          </p:cNvGrpSpPr>
          <p:nvPr/>
        </p:nvGrpSpPr>
        <p:grpSpPr bwMode="auto">
          <a:xfrm rot="5400000">
            <a:off x="5697538" y="3517900"/>
            <a:ext cx="642938" cy="1608137"/>
            <a:chOff x="5536413" y="3393281"/>
            <a:chExt cx="642942" cy="1607355"/>
          </a:xfrm>
        </p:grpSpPr>
        <p:sp>
          <p:nvSpPr>
            <p:cNvPr id="19" name="Isosceles Triangle 18"/>
            <p:cNvSpPr/>
            <p:nvPr/>
          </p:nvSpPr>
          <p:spPr>
            <a:xfrm rot="10800000">
              <a:off x="5536414" y="3391694"/>
              <a:ext cx="642942" cy="1428055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ight Arrow 19"/>
            <p:cNvSpPr/>
            <p:nvPr/>
          </p:nvSpPr>
          <p:spPr>
            <a:xfrm rot="16200000">
              <a:off x="5751592" y="4677650"/>
              <a:ext cx="285611" cy="357189"/>
            </a:xfrm>
            <a:prstGeom prst="rightArrow">
              <a:avLst/>
            </a:prstGeom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3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th-TH" smtClean="0"/>
              <a:t>สติลช็อต (</a:t>
            </a:r>
            <a:r>
              <a:rPr lang="en-US" smtClean="0">
                <a:cs typeface="Angsana New" pitchFamily="18" charset="-34"/>
              </a:rPr>
              <a:t>Still Shot)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r>
              <a:rPr lang="th-TH" smtClean="0"/>
              <a:t>8. สติลช็อต (</a:t>
            </a:r>
            <a:r>
              <a:rPr lang="en-US" smtClean="0">
                <a:cs typeface="Cordia New" pitchFamily="34" charset="-34"/>
              </a:rPr>
              <a:t>Still Shot)</a:t>
            </a:r>
            <a:br>
              <a:rPr lang="en-US" smtClean="0">
                <a:cs typeface="Cordia New" pitchFamily="34" charset="-34"/>
              </a:rPr>
            </a:br>
            <a:r>
              <a:rPr lang="th-TH" smtClean="0"/>
              <a:t>หมายถึง การถ่ายภาพโดยไม่เคลื่อนกล้อง ใช้มากในการถ่ายทำรายการทั่วไป โดยปกติกล้องจะโฟกัสอยู่บนวัตถุหรือบุคคลที่ต้องการออกอากาศมากที่สุด ในการถ่ายแบบนี้จำเป็นต้องจัดองค์ประกอบภาพให้ดี</a:t>
            </a:r>
            <a:endParaRPr lang="en-US" smtClean="0">
              <a:cs typeface="Cordia New" pitchFamily="34" charset="-34"/>
            </a:endParaRPr>
          </a:p>
        </p:txBody>
      </p:sp>
      <p:sp>
        <p:nvSpPr>
          <p:cNvPr id="60420" name="Content Placeholder 10"/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/>
          <a:lstStyle/>
          <a:p>
            <a:endParaRPr lang="en-US" smtClean="0">
              <a:cs typeface="Cordia New" pitchFamily="34" charset="-34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 rot="5400000">
            <a:off x="5983288" y="2946400"/>
            <a:ext cx="642938" cy="1608137"/>
            <a:chOff x="5536413" y="3393281"/>
            <a:chExt cx="642942" cy="1607355"/>
          </a:xfrm>
        </p:grpSpPr>
        <p:sp>
          <p:nvSpPr>
            <p:cNvPr id="6" name="Isosceles Triangle 5"/>
            <p:cNvSpPr/>
            <p:nvPr/>
          </p:nvSpPr>
          <p:spPr>
            <a:xfrm rot="10800000">
              <a:off x="5536414" y="3391694"/>
              <a:ext cx="642942" cy="1428055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 rot="16200000">
              <a:off x="5751592" y="4677650"/>
              <a:ext cx="285611" cy="357189"/>
            </a:xfrm>
            <a:prstGeom prst="rightArrow">
              <a:avLst/>
            </a:prstGeom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 flipH="1">
            <a:off x="7143750" y="3429000"/>
            <a:ext cx="642938" cy="965200"/>
            <a:chOff x="6929454" y="1500174"/>
            <a:chExt cx="1857388" cy="2786082"/>
          </a:xfrm>
        </p:grpSpPr>
        <p:sp>
          <p:nvSpPr>
            <p:cNvPr id="9" name="Isosceles Triangle 8"/>
            <p:cNvSpPr/>
            <p:nvPr/>
          </p:nvSpPr>
          <p:spPr>
            <a:xfrm>
              <a:off x="7644892" y="2929874"/>
              <a:ext cx="426512" cy="1356382"/>
            </a:xfrm>
            <a:prstGeom prst="triangle">
              <a:avLst/>
            </a:prstGeom>
            <a:ln>
              <a:prstDash val="soli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929454" y="1500174"/>
              <a:ext cx="1857388" cy="1855862"/>
            </a:xfrm>
            <a:prstGeom prst="ellipse">
              <a:avLst/>
            </a:prstGeom>
            <a:ln>
              <a:prstDash val="soli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การเชื่อมต่อภาพ (</a:t>
            </a:r>
            <a:r>
              <a:rPr lang="en-US" smtClean="0">
                <a:cs typeface="Angsana New" pitchFamily="18" charset="-34"/>
              </a:rPr>
              <a:t>Transition)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smtClean="0"/>
              <a:t>	เป็นวิธีการลำดับเวลาและเหตุการณ์ โดยการใช้เทคนิคพิเศษ ดังนี้</a:t>
            </a:r>
            <a:br>
              <a:rPr lang="th-TH" smtClean="0"/>
            </a:br>
            <a:r>
              <a:rPr lang="th-TH" smtClean="0"/>
              <a:t>	1. การตัดภาพ (</a:t>
            </a:r>
            <a:r>
              <a:rPr lang="en-US" smtClean="0">
                <a:cs typeface="Cordia New" pitchFamily="34" charset="-34"/>
              </a:rPr>
              <a:t>Cut)</a:t>
            </a:r>
            <a:br>
              <a:rPr lang="en-US" smtClean="0">
                <a:cs typeface="Cordia New" pitchFamily="34" charset="-34"/>
              </a:rPr>
            </a:br>
            <a:r>
              <a:rPr lang="th-TH" smtClean="0"/>
              <a:t>	2. ภาพจาง (</a:t>
            </a:r>
            <a:r>
              <a:rPr lang="en-US" smtClean="0">
                <a:cs typeface="Cordia New" pitchFamily="34" charset="-34"/>
              </a:rPr>
              <a:t>Fade)</a:t>
            </a:r>
            <a:br>
              <a:rPr lang="en-US" smtClean="0">
                <a:cs typeface="Cordia New" pitchFamily="34" charset="-34"/>
              </a:rPr>
            </a:br>
            <a:r>
              <a:rPr lang="th-TH" smtClean="0"/>
              <a:t>	3. ภาพจางซ้อน (</a:t>
            </a:r>
            <a:r>
              <a:rPr lang="en-US" smtClean="0">
                <a:cs typeface="Cordia New" pitchFamily="34" charset="-34"/>
              </a:rPr>
              <a:t>Dissolve)</a:t>
            </a:r>
            <a:br>
              <a:rPr lang="en-US" smtClean="0">
                <a:cs typeface="Cordia New" pitchFamily="34" charset="-34"/>
              </a:rPr>
            </a:br>
            <a:r>
              <a:rPr lang="th-TH" smtClean="0"/>
              <a:t>	4. ภาพซ้อน (</a:t>
            </a:r>
            <a:r>
              <a:rPr lang="en-US" smtClean="0">
                <a:cs typeface="Cordia New" pitchFamily="34" charset="-34"/>
              </a:rPr>
              <a:t>Superimpose)</a:t>
            </a:r>
            <a:br>
              <a:rPr lang="en-US" smtClean="0">
                <a:cs typeface="Cordia New" pitchFamily="34" charset="-34"/>
              </a:rPr>
            </a:br>
            <a:r>
              <a:rPr lang="th-TH" smtClean="0"/>
              <a:t>	5. ภาพกวาด (</a:t>
            </a:r>
            <a:r>
              <a:rPr lang="en-US" smtClean="0">
                <a:cs typeface="Cordia New" pitchFamily="34" charset="-34"/>
              </a:rPr>
              <a:t>Wipe)</a:t>
            </a:r>
            <a:br>
              <a:rPr lang="en-US" smtClean="0">
                <a:cs typeface="Cordia New" pitchFamily="34" charset="-34"/>
              </a:rPr>
            </a:br>
            <a:r>
              <a:rPr lang="th-TH" smtClean="0"/>
              <a:t>	6. ภาพเลือนเข้าหากัน (</a:t>
            </a:r>
            <a:r>
              <a:rPr lang="en-US" smtClean="0">
                <a:cs typeface="Cordia New" pitchFamily="34" charset="-34"/>
              </a:rPr>
              <a:t>Morphink</a:t>
            </a:r>
            <a:r>
              <a:rPr lang="th-TH" smtClean="0"/>
              <a:t>)</a:t>
            </a:r>
            <a:r>
              <a:rPr lang="en-US" smtClean="0">
                <a:cs typeface="Cordia New" pitchFamily="34" charset="-34"/>
              </a:rPr>
              <a:t/>
            </a:r>
            <a:br>
              <a:rPr lang="en-US" smtClean="0">
                <a:cs typeface="Cordia New" pitchFamily="34" charset="-34"/>
              </a:rPr>
            </a:br>
            <a:r>
              <a:rPr lang="th-TH" smtClean="0"/>
              <a:t>	</a:t>
            </a:r>
          </a:p>
          <a:p>
            <a:r>
              <a:rPr lang="th-TH" smtClean="0"/>
              <a:t>		การเปลี่ยนจากภาพหนึ่งไปสู่อีกภาพหนึ่งอย่างต่อเนื่อง ด้วยการละลายเข้าหากันจนเป็นภาพใหม่ ตัวอย่างเช่น ภาพยนตร์เรื่องคนเหล็ก และเรื่อง โรโบคอบ</a:t>
            </a:r>
          </a:p>
          <a:p>
            <a:endParaRPr lang="en-US" smtClean="0">
              <a:cs typeface="Cord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ngsana New" pitchFamily="18" charset="-34"/>
              </a:rPr>
              <a:t>Cut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mtClean="0"/>
              <a:t>1. การตัดภาพ (</a:t>
            </a:r>
            <a:r>
              <a:rPr lang="en-US" smtClean="0">
                <a:cs typeface="Cordia New" pitchFamily="34" charset="-34"/>
              </a:rPr>
              <a:t>Cut)</a:t>
            </a:r>
            <a:br>
              <a:rPr lang="en-US" smtClean="0">
                <a:cs typeface="Cordia New" pitchFamily="34" charset="-34"/>
              </a:rPr>
            </a:br>
            <a:r>
              <a:rPr lang="th-TH" smtClean="0"/>
              <a:t>	หมายถึง การเปลี่ยนภาพอย่างแบพลัน โดยการเปลี่ยนจากภาพหนึ่งมาอีกภาพหนึ่ง โดยไม่มี อะไรมาคั่น ใช้ช็อทที่มีความสัมพันธ์กันอย่างใกล้ชิด และเหตุการณ์ที่เกิดขึ้นอย่างรวดเร็ว การตัดต่อตาปกติ มักใช้การตัดภาพแบบนี้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ngsana New" pitchFamily="18" charset="-34"/>
              </a:rPr>
              <a:t>Fade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mtClean="0"/>
              <a:t>2. ภาพจาง (</a:t>
            </a:r>
            <a:r>
              <a:rPr lang="en-US" smtClean="0">
                <a:cs typeface="Cordia New" pitchFamily="34" charset="-34"/>
              </a:rPr>
              <a:t>Fade)</a:t>
            </a:r>
            <a:br>
              <a:rPr lang="en-US" smtClean="0">
                <a:cs typeface="Cordia New" pitchFamily="34" charset="-34"/>
              </a:rPr>
            </a:br>
            <a:r>
              <a:rPr lang="th-TH" smtClean="0"/>
              <a:t>	หมายถึง การต่อเชื่อมภาพเริ่มจากภาพมือสนิทไม่มีภาพ แล้วค่อยๆปรากฏเป็นภาพเลือนลางจนเป็นภาพที่มองเห็นชัดเจน เรียกว่า </a:t>
            </a:r>
            <a:r>
              <a:rPr lang="en-US" smtClean="0">
                <a:cs typeface="Cordia New" pitchFamily="34" charset="-34"/>
              </a:rPr>
              <a:t>Fade In </a:t>
            </a:r>
            <a:r>
              <a:rPr lang="th-TH" smtClean="0"/>
              <a:t>มักใช้ในตอนเริ่มเรื่อง หรือเริ่มต้นใหม่ เหมือนการเปิด ฉาก ส่วนภาพ </a:t>
            </a:r>
            <a:r>
              <a:rPr lang="en-US" smtClean="0">
                <a:cs typeface="Cordia New" pitchFamily="34" charset="-34"/>
              </a:rPr>
              <a:t>Fade Out </a:t>
            </a:r>
            <a:r>
              <a:rPr lang="th-TH" smtClean="0"/>
              <a:t>เป็นการเริ่มต้นจากภาพที่ปรากฏชัดเจนอยู่แล้ว ค่อยๆเลือนลางและหายไปกลาย เป็นภาพมือสนิท มักใช้ตอนจบเรื่อง การใช้การจางภาพสามารถใช้คั่นเชื่อมโยงระหว่างฉากแรกกับฉากหลัง ซึ่งเป็นเวลาที่ล่วง มานาน หรือสถานที่นั้นอยู่ห่างกันไกลมาก</a:t>
            </a:r>
            <a:br>
              <a:rPr lang="th-TH" smtClean="0"/>
            </a:br>
            <a:r>
              <a:rPr lang="th-TH" smtClean="0"/>
              <a:t/>
            </a:r>
            <a:br>
              <a:rPr lang="th-TH" smtClean="0"/>
            </a:br>
            <a:endParaRPr lang="en-US" smtClean="0">
              <a:cs typeface="Cord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ngsana New" pitchFamily="18" charset="-34"/>
              </a:rPr>
              <a:t>Dissolve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mtClean="0"/>
              <a:t>3. ภาพจางซ้อน (</a:t>
            </a:r>
            <a:r>
              <a:rPr lang="en-US" smtClean="0">
                <a:cs typeface="Cordia New" pitchFamily="34" charset="-34"/>
              </a:rPr>
              <a:t>Dissolve)</a:t>
            </a:r>
            <a:br>
              <a:rPr lang="en-US" smtClean="0">
                <a:cs typeface="Cordia New" pitchFamily="34" charset="-34"/>
              </a:rPr>
            </a:br>
            <a:r>
              <a:rPr lang="th-TH" smtClean="0"/>
              <a:t>	หมายถึง การเชื่อมต่อภาพ โดยการใช้ช็อทแรกค่อยๆจางออกไป ในขณะเดียวกับฉากหลังจะ ค่อยๆจางซ้อนเข้ามา จนกระทั่งช็อทแรกจางหายออกไปเหลือแต่ช็อทหลังเท่านั้น ใช้สำหรับคั่นเชื่อมโยงระหว่างฉากแรกกับฉากหลัง หรือระหว่างหลายฉาก ซึ่งเป็นเวลาที่ล่วงเลยมาไม่นานนัก และในภาพของฉากแรกกับฉากหลังไม่มีอะไรให้สังเกตเห็นได้ว่ามีความต่อเนื่องเชื่อมโยงกัน</a:t>
            </a:r>
          </a:p>
          <a:p>
            <a:endParaRPr lang="en-US" smtClean="0">
              <a:cs typeface="Cordia New" pitchFamily="34" charset="-34"/>
            </a:endParaRPr>
          </a:p>
          <a:p>
            <a:endParaRPr lang="en-US" smtClean="0">
              <a:cs typeface="Cord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solidFill>
                  <a:srgbClr val="FFFF00"/>
                </a:solidFill>
                <a:latin typeface="Angsana New" pitchFamily="18" charset="-34"/>
              </a:rPr>
              <a:t>ขั้นการผลิต (</a:t>
            </a:r>
            <a:r>
              <a:rPr lang="en-US" dirty="0" smtClean="0">
                <a:solidFill>
                  <a:srgbClr val="FFFF00"/>
                </a:solidFill>
                <a:latin typeface="Angsana New" pitchFamily="18" charset="-34"/>
              </a:rPr>
              <a:t>Production</a:t>
            </a:r>
            <a:r>
              <a:rPr lang="th-TH" dirty="0" smtClean="0">
                <a:solidFill>
                  <a:srgbClr val="FFFF00"/>
                </a:solidFill>
                <a:latin typeface="Angsana New" pitchFamily="18" charset="-34"/>
              </a:rPr>
              <a:t>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1" y="1791489"/>
            <a:ext cx="8085130" cy="4733855"/>
          </a:xfrm>
        </p:spPr>
        <p:txBody>
          <a:bodyPr/>
          <a:lstStyle/>
          <a:p>
            <a:r>
              <a:rPr lang="th-TH" dirty="0" smtClean="0">
                <a:latin typeface="Angsana New" pitchFamily="18" charset="-34"/>
              </a:rPr>
              <a:t>ขั้นการผลิตเป็นขั้นตอนการถ่ายทำจริง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</a:t>
            </a:r>
            <a:r>
              <a:rPr lang="th-TH" dirty="0" smtClean="0">
                <a:latin typeface="Angsana New" pitchFamily="18" charset="-34"/>
              </a:rPr>
              <a:t>ซึ่งได้แก่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</a:t>
            </a:r>
            <a:r>
              <a:rPr lang="th-TH" dirty="0" smtClean="0">
                <a:latin typeface="Angsana New" pitchFamily="18" charset="-34"/>
              </a:rPr>
              <a:t>การแสดง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</a:t>
            </a:r>
            <a:r>
              <a:rPr lang="th-TH" dirty="0" smtClean="0">
                <a:latin typeface="Angsana New" pitchFamily="18" charset="-34"/>
              </a:rPr>
              <a:t>การกำกับรายการ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</a:t>
            </a:r>
            <a:r>
              <a:rPr lang="th-TH" dirty="0" smtClean="0">
                <a:latin typeface="Angsana New" pitchFamily="18" charset="-34"/>
              </a:rPr>
              <a:t>การบันทึกภาพและเสียง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</a:t>
            </a:r>
            <a:r>
              <a:rPr lang="th-TH" dirty="0" smtClean="0">
                <a:latin typeface="Angsana New" pitchFamily="18" charset="-34"/>
              </a:rPr>
              <a:t>ตามสถานที่ที่ปรากฏในบทที่เขียนขึ้น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</a:t>
            </a:r>
            <a:r>
              <a:rPr lang="th-TH" dirty="0" smtClean="0">
                <a:latin typeface="Angsana New" pitchFamily="18" charset="-34"/>
              </a:rPr>
              <a:t>เป็นต้น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th-TH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ngsana New" pitchFamily="18" charset="-34"/>
              </a:rPr>
              <a:t>Superimpose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mtClean="0"/>
              <a:t>4. ภาพซ้อน (</a:t>
            </a:r>
            <a:r>
              <a:rPr lang="en-US" smtClean="0">
                <a:cs typeface="Cordia New" pitchFamily="34" charset="-34"/>
              </a:rPr>
              <a:t>Superimpose)</a:t>
            </a:r>
            <a:br>
              <a:rPr lang="en-US" smtClean="0">
                <a:cs typeface="Cordia New" pitchFamily="34" charset="-34"/>
              </a:rPr>
            </a:br>
            <a:r>
              <a:rPr lang="th-TH" smtClean="0"/>
              <a:t>	หมายถึง การซ้อนฉาก 2 ฉากเข้าไว้ด้วยกัน เพื่อแสดงถึงเหตุการณ์ต่างสถานที่ในเวลา เดียวกัน แสดงภาพการคิดคำนึงของบุคคลต่อสิ่งใดสิ่งหนึ่ง โดยการถ่ายภาพใบหน้าและภาพเหตุการณ์ไป พร้อมๆกัน นอกจากนี้ยังใช้ในการสร้างภาพพิเศษ เช่นภาพผี</a:t>
            </a:r>
          </a:p>
          <a:p>
            <a:endParaRPr lang="en-US" smtClean="0">
              <a:cs typeface="Cord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ngsana New" pitchFamily="18" charset="-34"/>
              </a:rPr>
              <a:t>Wipe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mtClean="0"/>
              <a:t>5. ภาพกวาด (</a:t>
            </a:r>
            <a:r>
              <a:rPr lang="en-US" smtClean="0">
                <a:cs typeface="Cordia New" pitchFamily="34" charset="-34"/>
              </a:rPr>
              <a:t>Wipe)</a:t>
            </a:r>
            <a:br>
              <a:rPr lang="en-US" smtClean="0">
                <a:cs typeface="Cordia New" pitchFamily="34" charset="-34"/>
              </a:rPr>
            </a:br>
            <a:r>
              <a:rPr lang="th-TH" smtClean="0"/>
              <a:t>	หมายถึง การใช้ภาพต่อเนื่องโดยให้ภาพใหม่เข้ามากวาดภาพเก่าออกจากจอทีละน้อยจนภาพเก่าหมดจากจอ หรือภาพใหม่เข้ามาแทนที่ เช่น กวาดจากซ้ายไปขวา หรือบนจอลงล่างจอ เป็นต้น</a:t>
            </a:r>
            <a:br>
              <a:rPr lang="th-TH" smtClean="0"/>
            </a:br>
            <a:r>
              <a:rPr lang="th-TH" smtClean="0"/>
              <a:t/>
            </a:r>
            <a:br>
              <a:rPr lang="th-TH" smtClean="0"/>
            </a:br>
            <a:endParaRPr lang="en-US" smtClean="0">
              <a:cs typeface="Cord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ngsana New" pitchFamily="18" charset="-34"/>
              </a:rPr>
              <a:t>Morphink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mtClean="0"/>
              <a:t>6. ภาพเลือนเข้าหากัน (</a:t>
            </a:r>
            <a:r>
              <a:rPr lang="en-US" smtClean="0">
                <a:cs typeface="Cordia New" pitchFamily="34" charset="-34"/>
              </a:rPr>
              <a:t>Morphink</a:t>
            </a:r>
            <a:r>
              <a:rPr lang="th-TH" smtClean="0"/>
              <a:t>) </a:t>
            </a:r>
            <a:r>
              <a:rPr lang="en-US" smtClean="0">
                <a:cs typeface="Cordia New" pitchFamily="34" charset="-34"/>
              </a:rPr>
              <a:t/>
            </a:r>
            <a:br>
              <a:rPr lang="en-US" smtClean="0">
                <a:cs typeface="Cordia New" pitchFamily="34" charset="-34"/>
              </a:rPr>
            </a:br>
            <a:r>
              <a:rPr lang="th-TH" smtClean="0"/>
              <a:t>	การเปลี่ยนจากภาพหนึ่งไปสู่อีกภาพหนึ่งอย่างต่อเนื่อง ด้วยการละลายเข้าหากันจนเป็นภาพใหม่ ตัวอย่างเช่น ภาพยนตร์เรื่องคนเหล็ก และเรื่อง โรโบคอบ</a:t>
            </a:r>
            <a:endParaRPr lang="en-US" smtClean="0">
              <a:cs typeface="Cordia New" pitchFamily="34" charset="-34"/>
            </a:endParaRPr>
          </a:p>
          <a:p>
            <a:endParaRPr lang="en-US" smtClean="0">
              <a:cs typeface="Cord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9600" dirty="0" smtClean="0"/>
              <a:t>Q&amp;A</a:t>
            </a:r>
            <a:endParaRPr lang="th-TH" sz="9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solidFill>
                  <a:srgbClr val="FFFF00"/>
                </a:solidFill>
                <a:latin typeface="Angsana New" pitchFamily="18" charset="-34"/>
              </a:rPr>
              <a:t>ขั้นหลังการผลิต (</a:t>
            </a:r>
            <a:r>
              <a:rPr lang="en-US" dirty="0" smtClean="0">
                <a:solidFill>
                  <a:srgbClr val="FFFF00"/>
                </a:solidFill>
                <a:latin typeface="Angsana New" pitchFamily="18" charset="-34"/>
              </a:rPr>
              <a:t>Post - Production</a:t>
            </a:r>
            <a:r>
              <a:rPr lang="th-TH" dirty="0" smtClean="0">
                <a:solidFill>
                  <a:srgbClr val="FFFF00"/>
                </a:solidFill>
                <a:latin typeface="Angsana New" pitchFamily="18" charset="-34"/>
              </a:rPr>
              <a:t>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1" y="1719481"/>
            <a:ext cx="8085130" cy="4733855"/>
          </a:xfrm>
        </p:spPr>
        <p:txBody>
          <a:bodyPr/>
          <a:lstStyle/>
          <a:p>
            <a:r>
              <a:rPr lang="th-TH" dirty="0" smtClean="0">
                <a:latin typeface="Angsana New" pitchFamily="18" charset="-34"/>
              </a:rPr>
              <a:t>ขั้นหลังการผลิตเป็นขั้นตอนสุดท้ายในการผลิต</a:t>
            </a:r>
            <a:r>
              <a:rPr lang="en-US" dirty="0" smtClean="0">
                <a:latin typeface="Angsana New" pitchFamily="18" charset="-34"/>
              </a:rPr>
              <a:t>    </a:t>
            </a:r>
            <a:r>
              <a:rPr lang="th-TH" dirty="0" smtClean="0">
                <a:latin typeface="Angsana New" pitchFamily="18" charset="-34"/>
              </a:rPr>
              <a:t>วิดีทัศน์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</a:t>
            </a:r>
            <a:r>
              <a:rPr lang="th-TH" dirty="0" smtClean="0">
                <a:latin typeface="Angsana New" pitchFamily="18" charset="-34"/>
              </a:rPr>
              <a:t>ขั้นตอนนี้จะเป็นการตัดต่อภาพและเสียง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</a:t>
            </a:r>
            <a:r>
              <a:rPr lang="th-TH" dirty="0" smtClean="0">
                <a:latin typeface="Angsana New" pitchFamily="18" charset="-34"/>
              </a:rPr>
              <a:t>การลงเสียงบรรยายเพิ่มเติม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</a:t>
            </a:r>
            <a:r>
              <a:rPr lang="th-TH" dirty="0" smtClean="0">
                <a:latin typeface="Angsana New" pitchFamily="18" charset="-34"/>
              </a:rPr>
              <a:t>การใส่เทคนิคพิเศษด้านภาพ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(special effect) </a:t>
            </a:r>
            <a:r>
              <a:rPr lang="th-TH" dirty="0" smtClean="0">
                <a:latin typeface="Angsana New" pitchFamily="18" charset="-34"/>
              </a:rPr>
              <a:t>เทคนิคพิเศษด้านเสียง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(sound effect) </a:t>
            </a:r>
            <a:r>
              <a:rPr lang="th-TH" dirty="0" smtClean="0">
                <a:latin typeface="Angsana New" pitchFamily="18" charset="-34"/>
              </a:rPr>
              <a:t>รวมทั้งการเผยแพร่สู่มวลชน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(distribution) </a:t>
            </a:r>
            <a:r>
              <a:rPr lang="th-TH" dirty="0" smtClean="0">
                <a:latin typeface="Angsana New" pitchFamily="18" charset="-34"/>
              </a:rPr>
              <a:t>และการประเมินผล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(evaluation)  </a:t>
            </a:r>
            <a:r>
              <a:rPr lang="th-TH" dirty="0" smtClean="0">
                <a:latin typeface="Angsana New" pitchFamily="18" charset="-34"/>
              </a:rPr>
              <a:t>ที่เกิดขึ้นจากการเผยแพร่สื่อวิดีทัศน์ด้วย</a:t>
            </a:r>
            <a:r>
              <a:rPr lang="en-US" dirty="0" smtClean="0">
                <a:latin typeface="Angsana New" pitchFamily="18" charset="-34"/>
                <a:cs typeface="Times New Roman" pitchFamily="18" charset="0"/>
              </a:rPr>
              <a:t> 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018-computer-technology-woman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3018-computer-technology-woman-powerpoint-template</Template>
  <TotalTime>598</TotalTime>
  <Words>2403</Words>
  <Application>Microsoft Office PowerPoint</Application>
  <PresentationFormat>On-screen Show (4:3)</PresentationFormat>
  <Paragraphs>219</Paragraphs>
  <Slides>83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0" baseType="lpstr">
      <vt:lpstr>Angsana New</vt:lpstr>
      <vt:lpstr>Arial</vt:lpstr>
      <vt:lpstr>Calibri</vt:lpstr>
      <vt:lpstr>Cordia New</vt:lpstr>
      <vt:lpstr>Times New Roman</vt:lpstr>
      <vt:lpstr>Wingdings 2</vt:lpstr>
      <vt:lpstr>3018-computer-technology-woman-powerpoint-template</vt:lpstr>
      <vt:lpstr>การผลิตสื่อวีดิทัศน์ </vt:lpstr>
      <vt:lpstr>Content</vt:lpstr>
      <vt:lpstr>PowerPoint Presentation</vt:lpstr>
      <vt:lpstr>ขั้นก่อนการผลิต (Pre-Production)</vt:lpstr>
      <vt:lpstr>1. การกำหนดกลุ่มเป้าหมาย รูปแบบรายการ</vt:lpstr>
      <vt:lpstr>2. การเขียนบท</vt:lpstr>
      <vt:lpstr>3. การวางแผนการถ่ายทำ</vt:lpstr>
      <vt:lpstr>ขั้นการผลิต (Production)</vt:lpstr>
      <vt:lpstr>ขั้นหลังการผลิต (Post - Production)</vt:lpstr>
      <vt:lpstr>PowerPoint Presentation</vt:lpstr>
      <vt:lpstr>8 ขั้นตอนการเขียนบทวิดีทัศน์</vt:lpstr>
      <vt:lpstr>1. กำหนดวัตถุประสงค์ของการผลิตวิดีทัศน์ </vt:lpstr>
      <vt:lpstr>2. กำหนดกลุ่มเป้าหมาย </vt:lpstr>
      <vt:lpstr>3. ศึกษาค้นคว้า หรือรวบรวมข้อมูล</vt:lpstr>
      <vt:lpstr>4. กำหนดเนื้อหา (content) และระยะเวลาการนำเสนอ</vt:lpstr>
      <vt:lpstr>5. กำหนดรูปแบบการนำเสนอ (format) </vt:lpstr>
      <vt:lpstr>6. วางโครงเรื่อง และทำต้นฉบับ (ร่าง)</vt:lpstr>
      <vt:lpstr>7. เขียนบทฉบับสมบูรณ์ และแก้ไข</vt:lpstr>
      <vt:lpstr>Two – Column Script</vt:lpstr>
      <vt:lpstr>Wide – Column Script</vt:lpstr>
      <vt:lpstr>8. จัดทำบทภาพร่าง (story board)</vt:lpstr>
      <vt:lpstr>สตอรี่บอร์ด คืออะไร?</vt:lpstr>
      <vt:lpstr>การเขียนสตอรี่บอร์ด</vt:lpstr>
      <vt:lpstr>การวาดสตอรี่บอร์ด</vt:lpstr>
      <vt:lpstr>การเคลื่อนไหว</vt:lpstr>
      <vt:lpstr>การซูมภาพ</vt:lpstr>
      <vt:lpstr>ฉากยาวต่อเนื่อง</vt:lpstr>
      <vt:lpstr>การเปลี่ยนระหว่างฉาก (transition)</vt:lpstr>
      <vt:lpstr>เคล็ดลับในการวาดคน</vt:lpstr>
      <vt:lpstr>เคล็ดไม่ลับในการวาดสตอรี่บอร์ดอย่างรวดเร็ว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ศัพท์เทคนิค</vt:lpstr>
      <vt:lpstr>ช็อท (shot)</vt:lpstr>
      <vt:lpstr>ซีน (scene)</vt:lpstr>
      <vt:lpstr>ซีเควนซ์ (sequence)</vt:lpstr>
      <vt:lpstr>Camera angle shots</vt:lpstr>
      <vt:lpstr>มุมกล้อง (camera angle shots)</vt:lpstr>
      <vt:lpstr>ภาพระดับสายตา (eye level shot)</vt:lpstr>
      <vt:lpstr>ภาพระดับมุมสูง (high level shot)</vt:lpstr>
      <vt:lpstr>ภาพระดับมุมต่ำ (low level shot)</vt:lpstr>
      <vt:lpstr>Basic shots</vt:lpstr>
      <vt:lpstr>ซ็อทพื้นฐาน (basic shots)</vt:lpstr>
      <vt:lpstr>Extreme Long shot (ELS)</vt:lpstr>
      <vt:lpstr>Long shot (LS)</vt:lpstr>
      <vt:lpstr>Medium Long shot (MLS)</vt:lpstr>
      <vt:lpstr>Medium shot (MS)</vt:lpstr>
      <vt:lpstr>Medium Close Up shot (MCU)</vt:lpstr>
      <vt:lpstr>Close Up (CU)</vt:lpstr>
      <vt:lpstr>Extreme Close Up (ECU)</vt:lpstr>
      <vt:lpstr>ลักษณะของภาพที่ถ่าย</vt:lpstr>
      <vt:lpstr>ภาพที่ถ่ายจากมุมสูง  (aerial shot / bird’s eyes view)</vt:lpstr>
      <vt:lpstr>ภาพที่ถ่ายในระยะใกล้มาก (Big Close Up Shot)</vt:lpstr>
      <vt:lpstr>ภาพครึ่งอก (Bust Shot)</vt:lpstr>
      <vt:lpstr>ภาพเอียง (Canted Shot)</vt:lpstr>
      <vt:lpstr>ภาพถ่ายข้ามไหล่ (Cross Shot)</vt:lpstr>
      <vt:lpstr>ภาพเต็มตัว (Full Shot)</vt:lpstr>
      <vt:lpstr>ภาพระดับเข่าของร่างกาย (Knee Shot)</vt:lpstr>
      <vt:lpstr>ภาพถ่ายจากกระจกเงา (Mirror Shot)</vt:lpstr>
      <vt:lpstr>ภาพหมู่ (Group shot)</vt:lpstr>
      <vt:lpstr>ภาพบุคคล 2 คนครึ่งตัว  (Two Shot / Double Shot )</vt:lpstr>
      <vt:lpstr>หลักการกำหนดภาพ</vt:lpstr>
      <vt:lpstr>การเคลื่อนไหวกล้อง (Camera Movement)</vt:lpstr>
      <vt:lpstr>การแพนกล้อง (Panning)</vt:lpstr>
      <vt:lpstr>การทิ้ลท์ (Tilting)</vt:lpstr>
      <vt:lpstr>การซูม (Zooming)</vt:lpstr>
      <vt:lpstr>การดอลลี่ (Dolling)</vt:lpstr>
      <vt:lpstr>การทรัค (Trucking / Tracking )</vt:lpstr>
      <vt:lpstr>การอาร์ค (Arking)</vt:lpstr>
      <vt:lpstr>การบูม หรือเครน (Booming / Craning)</vt:lpstr>
      <vt:lpstr>สติลช็อต (Still Shot)</vt:lpstr>
      <vt:lpstr>การเชื่อมต่อภาพ (Transition)</vt:lpstr>
      <vt:lpstr>Cut</vt:lpstr>
      <vt:lpstr>Fade</vt:lpstr>
      <vt:lpstr>Dissolve</vt:lpstr>
      <vt:lpstr>Superimpose</vt:lpstr>
      <vt:lpstr>Wipe</vt:lpstr>
      <vt:lpstr>Morphink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ggg</dc:creator>
  <cp:lastModifiedBy>Windows User</cp:lastModifiedBy>
  <cp:revision>60</cp:revision>
  <dcterms:created xsi:type="dcterms:W3CDTF">2015-08-11T08:03:38Z</dcterms:created>
  <dcterms:modified xsi:type="dcterms:W3CDTF">2018-04-05T07:29:05Z</dcterms:modified>
</cp:coreProperties>
</file>