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E63DC-A0EE-4C50-A659-A4735147D1E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FACE8-9072-481F-9CF0-7AA04B86C81B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1"/>
              </a:solidFill>
            </a:rPr>
            <a:t>Four Square API Calls to Collect Neighborhood Venue Category and LAT/LNG</a:t>
          </a:r>
          <a:endParaRPr lang="en-US" sz="1200" dirty="0"/>
        </a:p>
      </dgm:t>
    </dgm:pt>
    <dgm:pt modelId="{03BFB234-BEE3-4C5C-BBAC-D120AF06205B}" type="parTrans" cxnId="{C469F5B7-7CEB-47F2-88E9-1AF6852747B5}">
      <dgm:prSet/>
      <dgm:spPr/>
      <dgm:t>
        <a:bodyPr/>
        <a:lstStyle/>
        <a:p>
          <a:endParaRPr lang="en-US"/>
        </a:p>
      </dgm:t>
    </dgm:pt>
    <dgm:pt modelId="{0FD0C10C-9E32-40EA-A484-E71404E65436}" type="sibTrans" cxnId="{C469F5B7-7CEB-47F2-88E9-1AF6852747B5}">
      <dgm:prSet/>
      <dgm:spPr/>
      <dgm:t>
        <a:bodyPr/>
        <a:lstStyle/>
        <a:p>
          <a:endParaRPr lang="en-US"/>
        </a:p>
      </dgm:t>
    </dgm:pt>
    <dgm:pt modelId="{44E6BEFF-A3D4-4106-B030-A1A0FF42AC67}">
      <dgm:prSet phldrT="[Text]" custT="1"/>
      <dgm:spPr/>
      <dgm:t>
        <a:bodyPr/>
        <a:lstStyle/>
        <a:p>
          <a:r>
            <a:rPr lang="en-US" sz="1200" b="1" dirty="0" smtClean="0"/>
            <a:t>One Hot Encoding to Convert Labels into Numbers</a:t>
          </a:r>
          <a:endParaRPr lang="en-US" sz="1200" dirty="0"/>
        </a:p>
      </dgm:t>
    </dgm:pt>
    <dgm:pt modelId="{A646717A-57B7-4FC9-8070-C6FD0E3496BA}" type="parTrans" cxnId="{4D97D2A5-E69C-4DC6-9F03-B52440E81DB1}">
      <dgm:prSet/>
      <dgm:spPr/>
      <dgm:t>
        <a:bodyPr/>
        <a:lstStyle/>
        <a:p>
          <a:endParaRPr lang="en-US"/>
        </a:p>
      </dgm:t>
    </dgm:pt>
    <dgm:pt modelId="{074945A7-C1E9-4CD2-AD6A-2FD2EE3272C3}" type="sibTrans" cxnId="{4D97D2A5-E69C-4DC6-9F03-B52440E81DB1}">
      <dgm:prSet/>
      <dgm:spPr/>
      <dgm:t>
        <a:bodyPr/>
        <a:lstStyle/>
        <a:p>
          <a:endParaRPr lang="en-US"/>
        </a:p>
      </dgm:t>
    </dgm:pt>
    <dgm:pt modelId="{0302D9EA-9218-418A-A3F7-CF4F921C7586}">
      <dgm:prSet phldrT="[Text]" custT="1"/>
      <dgm:spPr/>
      <dgm:t>
        <a:bodyPr/>
        <a:lstStyle/>
        <a:p>
          <a:r>
            <a:rPr lang="en-US" sz="1200" b="1" dirty="0" smtClean="0"/>
            <a:t>Venues Grouped by Neighborhood 100 Unique </a:t>
          </a:r>
          <a:r>
            <a:rPr lang="en-US" sz="1100" b="1" dirty="0" smtClean="0"/>
            <a:t>Venues</a:t>
          </a:r>
          <a:endParaRPr lang="en-US" sz="700" dirty="0"/>
        </a:p>
      </dgm:t>
    </dgm:pt>
    <dgm:pt modelId="{4399F319-A3B3-44F2-B009-9A7264D8AC6B}" type="parTrans" cxnId="{7F4573D5-F565-4695-A718-E2A8BDD8DD3E}">
      <dgm:prSet/>
      <dgm:spPr/>
      <dgm:t>
        <a:bodyPr/>
        <a:lstStyle/>
        <a:p>
          <a:endParaRPr lang="en-US"/>
        </a:p>
      </dgm:t>
    </dgm:pt>
    <dgm:pt modelId="{1E22F91D-D4F3-4EF6-BA8A-19033C6D5B7F}" type="sibTrans" cxnId="{7F4573D5-F565-4695-A718-E2A8BDD8DD3E}">
      <dgm:prSet/>
      <dgm:spPr/>
      <dgm:t>
        <a:bodyPr/>
        <a:lstStyle/>
        <a:p>
          <a:endParaRPr lang="en-US"/>
        </a:p>
      </dgm:t>
    </dgm:pt>
    <dgm:pt modelId="{E1D24539-7AC2-4AA5-977C-DB47B7CBB159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K-Means Clustering</a:t>
          </a:r>
          <a:endParaRPr lang="en-US" sz="800" dirty="0"/>
        </a:p>
      </dgm:t>
    </dgm:pt>
    <dgm:pt modelId="{E98CAFFE-BC02-45C9-A6A3-B50059C7FCBD}" type="parTrans" cxnId="{9380B157-6D01-44C1-A65F-483F06BB3629}">
      <dgm:prSet/>
      <dgm:spPr/>
      <dgm:t>
        <a:bodyPr/>
        <a:lstStyle/>
        <a:p>
          <a:endParaRPr lang="en-US"/>
        </a:p>
      </dgm:t>
    </dgm:pt>
    <dgm:pt modelId="{A0E39AC5-0C57-450E-8A8F-4356262B6745}" type="sibTrans" cxnId="{9380B157-6D01-44C1-A65F-483F06BB3629}">
      <dgm:prSet/>
      <dgm:spPr/>
      <dgm:t>
        <a:bodyPr/>
        <a:lstStyle/>
        <a:p>
          <a:endParaRPr lang="en-US"/>
        </a:p>
      </dgm:t>
    </dgm:pt>
    <dgm:pt modelId="{EC253AD4-E79D-4587-B955-FE42A7492528}">
      <dgm:prSet phldrT="[Text]" custT="1"/>
      <dgm:spPr/>
      <dgm:t>
        <a:bodyPr/>
        <a:lstStyle/>
        <a:p>
          <a:r>
            <a:rPr lang="en-CA" sz="1600" dirty="0" smtClean="0"/>
            <a:t>Cluster 1</a:t>
          </a:r>
        </a:p>
        <a:p>
          <a:endParaRPr lang="en-CA" sz="1600" dirty="0" smtClean="0"/>
        </a:p>
        <a:p>
          <a:r>
            <a:rPr lang="en-CA" sz="1600" dirty="0" smtClean="0"/>
            <a:t>Cluster 2</a:t>
          </a:r>
        </a:p>
        <a:p>
          <a:endParaRPr lang="en-CA" sz="1600" dirty="0" smtClean="0"/>
        </a:p>
        <a:p>
          <a:r>
            <a:rPr lang="en-CA" sz="1600" dirty="0" smtClean="0"/>
            <a:t>Cluster 3</a:t>
          </a:r>
        </a:p>
      </dgm:t>
    </dgm:pt>
    <dgm:pt modelId="{CDBB7F28-368E-48C1-B8C7-19CF5401EC26}" type="parTrans" cxnId="{C8393328-9221-4FB3-A23F-194FC2A9893B}">
      <dgm:prSet/>
      <dgm:spPr/>
      <dgm:t>
        <a:bodyPr/>
        <a:lstStyle/>
        <a:p>
          <a:endParaRPr lang="en-US"/>
        </a:p>
      </dgm:t>
    </dgm:pt>
    <dgm:pt modelId="{A22637EA-B031-4848-BBF3-AE52D3C45CEE}" type="sibTrans" cxnId="{C8393328-9221-4FB3-A23F-194FC2A9893B}">
      <dgm:prSet/>
      <dgm:spPr/>
      <dgm:t>
        <a:bodyPr/>
        <a:lstStyle/>
        <a:p>
          <a:endParaRPr lang="en-US"/>
        </a:p>
      </dgm:t>
    </dgm:pt>
    <dgm:pt modelId="{2128C033-3B12-4F8B-A1DF-BC88E4D036F4}" type="pres">
      <dgm:prSet presAssocID="{F9FE63DC-A0EE-4C50-A659-A4735147D1E4}" presName="diagram" presStyleCnt="0">
        <dgm:presLayoutVars>
          <dgm:dir/>
          <dgm:resizeHandles val="exact"/>
        </dgm:presLayoutVars>
      </dgm:prSet>
      <dgm:spPr/>
    </dgm:pt>
    <dgm:pt modelId="{46E1DE3F-BF22-45E1-AB79-56EC0E8651D3}" type="pres">
      <dgm:prSet presAssocID="{573FACE8-9072-481F-9CF0-7AA04B86C81B}" presName="node" presStyleLbl="node1" presStyleIdx="0" presStyleCnt="5" custScaleX="134831" custScaleY="346257" custLinFactNeighborX="-70743" custLinFactNeighborY="18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1E0DB-3FDE-47A3-829E-785B1D0E0367}" type="pres">
      <dgm:prSet presAssocID="{0FD0C10C-9E32-40EA-A484-E71404E65436}" presName="sibTrans" presStyleLbl="sibTrans2D1" presStyleIdx="0" presStyleCnt="4"/>
      <dgm:spPr/>
    </dgm:pt>
    <dgm:pt modelId="{5A412305-0DEA-4C8A-A863-B26DEC0A3093}" type="pres">
      <dgm:prSet presAssocID="{0FD0C10C-9E32-40EA-A484-E71404E65436}" presName="connectorText" presStyleLbl="sibTrans2D1" presStyleIdx="0" presStyleCnt="4"/>
      <dgm:spPr/>
    </dgm:pt>
    <dgm:pt modelId="{EF28D5C7-FDC4-4DCC-A1ED-30558B160FFF}" type="pres">
      <dgm:prSet presAssocID="{44E6BEFF-A3D4-4106-B030-A1A0FF42AC67}" presName="node" presStyleLbl="node1" presStyleIdx="1" presStyleCnt="5" custScaleY="320326" custLinFactNeighborX="-16362" custLinFactNeighborY="50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D812A-E6BB-4773-869F-1EEB829322C0}" type="pres">
      <dgm:prSet presAssocID="{074945A7-C1E9-4CD2-AD6A-2FD2EE3272C3}" presName="sibTrans" presStyleLbl="sibTrans2D1" presStyleIdx="1" presStyleCnt="4"/>
      <dgm:spPr/>
    </dgm:pt>
    <dgm:pt modelId="{F5650CD9-F198-41BD-9314-D11ECBEBE86F}" type="pres">
      <dgm:prSet presAssocID="{074945A7-C1E9-4CD2-AD6A-2FD2EE3272C3}" presName="connectorText" presStyleLbl="sibTrans2D1" presStyleIdx="1" presStyleCnt="4"/>
      <dgm:spPr/>
    </dgm:pt>
    <dgm:pt modelId="{D4474644-4E74-46EA-B95A-ABB30129A82B}" type="pres">
      <dgm:prSet presAssocID="{0302D9EA-9218-418A-A3F7-CF4F921C7586}" presName="node" presStyleLbl="node1" presStyleIdx="2" presStyleCnt="5" custScaleX="131803" custScaleY="223228" custLinFactX="-152031" custLinFactY="200000" custLinFactNeighborX="-200000" custLinFactNeighborY="241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5D693-1219-4BB9-9D0E-5B8ABB36FC5B}" type="pres">
      <dgm:prSet presAssocID="{1E22F91D-D4F3-4EF6-BA8A-19033C6D5B7F}" presName="sibTrans" presStyleLbl="sibTrans2D1" presStyleIdx="2" presStyleCnt="4"/>
      <dgm:spPr/>
    </dgm:pt>
    <dgm:pt modelId="{149C6CB5-DD78-4481-A9F6-8A0816963E91}" type="pres">
      <dgm:prSet presAssocID="{1E22F91D-D4F3-4EF6-BA8A-19033C6D5B7F}" presName="connectorText" presStyleLbl="sibTrans2D1" presStyleIdx="2" presStyleCnt="4"/>
      <dgm:spPr/>
    </dgm:pt>
    <dgm:pt modelId="{23711BB4-B742-40E4-BF39-CC25795FB525}" type="pres">
      <dgm:prSet presAssocID="{E1D24539-7AC2-4AA5-977C-DB47B7CBB159}" presName="node" presStyleLbl="node1" presStyleIdx="3" presStyleCnt="5" custScaleX="183932" custScaleY="212938" custLinFactNeighborX="-65099" custLinFactNeighborY="-30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D4DE4-F861-455B-A9EE-C3E72997605C}" type="pres">
      <dgm:prSet presAssocID="{A0E39AC5-0C57-450E-8A8F-4356262B6745}" presName="sibTrans" presStyleLbl="sibTrans2D1" presStyleIdx="3" presStyleCnt="4"/>
      <dgm:spPr/>
    </dgm:pt>
    <dgm:pt modelId="{CDC3271F-56D2-4D0C-9719-6E5627A381E6}" type="pres">
      <dgm:prSet presAssocID="{A0E39AC5-0C57-450E-8A8F-4356262B6745}" presName="connectorText" presStyleLbl="sibTrans2D1" presStyleIdx="3" presStyleCnt="4"/>
      <dgm:spPr/>
    </dgm:pt>
    <dgm:pt modelId="{863E9C9F-07AC-4DF7-8CD2-41BF15E97573}" type="pres">
      <dgm:prSet presAssocID="{EC253AD4-E79D-4587-B955-FE42A7492528}" presName="node" presStyleLbl="node1" presStyleIdx="4" presStyleCnt="5" custScaleY="433806" custLinFactX="100000" custLinFactY="-101697" custLinFactNeighborX="187341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05669-069A-4B6A-A16D-9AF76014E72A}" type="presOf" srcId="{0302D9EA-9218-418A-A3F7-CF4F921C7586}" destId="{D4474644-4E74-46EA-B95A-ABB30129A82B}" srcOrd="0" destOrd="0" presId="urn:microsoft.com/office/officeart/2005/8/layout/process5"/>
    <dgm:cxn modelId="{7F4573D5-F565-4695-A718-E2A8BDD8DD3E}" srcId="{F9FE63DC-A0EE-4C50-A659-A4735147D1E4}" destId="{0302D9EA-9218-418A-A3F7-CF4F921C7586}" srcOrd="2" destOrd="0" parTransId="{4399F319-A3B3-44F2-B009-9A7264D8AC6B}" sibTransId="{1E22F91D-D4F3-4EF6-BA8A-19033C6D5B7F}"/>
    <dgm:cxn modelId="{C9E95D22-BD50-48BF-A83C-3A6B744E8BB2}" type="presOf" srcId="{074945A7-C1E9-4CD2-AD6A-2FD2EE3272C3}" destId="{7C9D812A-E6BB-4773-869F-1EEB829322C0}" srcOrd="0" destOrd="0" presId="urn:microsoft.com/office/officeart/2005/8/layout/process5"/>
    <dgm:cxn modelId="{0143AEF8-CDEA-4783-921F-C140EA9B6F99}" type="presOf" srcId="{A0E39AC5-0C57-450E-8A8F-4356262B6745}" destId="{AD4D4DE4-F861-455B-A9EE-C3E72997605C}" srcOrd="0" destOrd="0" presId="urn:microsoft.com/office/officeart/2005/8/layout/process5"/>
    <dgm:cxn modelId="{7CB26223-1B90-4FBC-A695-8354AE3FF93C}" type="presOf" srcId="{573FACE8-9072-481F-9CF0-7AA04B86C81B}" destId="{46E1DE3F-BF22-45E1-AB79-56EC0E8651D3}" srcOrd="0" destOrd="0" presId="urn:microsoft.com/office/officeart/2005/8/layout/process5"/>
    <dgm:cxn modelId="{E02F44BF-043F-41B4-B2BB-5958D560F200}" type="presOf" srcId="{E1D24539-7AC2-4AA5-977C-DB47B7CBB159}" destId="{23711BB4-B742-40E4-BF39-CC25795FB525}" srcOrd="0" destOrd="0" presId="urn:microsoft.com/office/officeart/2005/8/layout/process5"/>
    <dgm:cxn modelId="{ABEA0FDB-4025-49BF-8E92-2950340D8ACB}" type="presOf" srcId="{44E6BEFF-A3D4-4106-B030-A1A0FF42AC67}" destId="{EF28D5C7-FDC4-4DCC-A1ED-30558B160FFF}" srcOrd="0" destOrd="0" presId="urn:microsoft.com/office/officeart/2005/8/layout/process5"/>
    <dgm:cxn modelId="{C8393328-9221-4FB3-A23F-194FC2A9893B}" srcId="{F9FE63DC-A0EE-4C50-A659-A4735147D1E4}" destId="{EC253AD4-E79D-4587-B955-FE42A7492528}" srcOrd="4" destOrd="0" parTransId="{CDBB7F28-368E-48C1-B8C7-19CF5401EC26}" sibTransId="{A22637EA-B031-4848-BBF3-AE52D3C45CEE}"/>
    <dgm:cxn modelId="{4D97D2A5-E69C-4DC6-9F03-B52440E81DB1}" srcId="{F9FE63DC-A0EE-4C50-A659-A4735147D1E4}" destId="{44E6BEFF-A3D4-4106-B030-A1A0FF42AC67}" srcOrd="1" destOrd="0" parTransId="{A646717A-57B7-4FC9-8070-C6FD0E3496BA}" sibTransId="{074945A7-C1E9-4CD2-AD6A-2FD2EE3272C3}"/>
    <dgm:cxn modelId="{C899873C-069D-480A-956D-BD907FB5B114}" type="presOf" srcId="{EC253AD4-E79D-4587-B955-FE42A7492528}" destId="{863E9C9F-07AC-4DF7-8CD2-41BF15E97573}" srcOrd="0" destOrd="0" presId="urn:microsoft.com/office/officeart/2005/8/layout/process5"/>
    <dgm:cxn modelId="{86B7A47E-7EFC-4471-A18C-BA8AD68228E9}" type="presOf" srcId="{F9FE63DC-A0EE-4C50-A659-A4735147D1E4}" destId="{2128C033-3B12-4F8B-A1DF-BC88E4D036F4}" srcOrd="0" destOrd="0" presId="urn:microsoft.com/office/officeart/2005/8/layout/process5"/>
    <dgm:cxn modelId="{A47D4F93-2118-4EEA-904B-F2E6BB379629}" type="presOf" srcId="{1E22F91D-D4F3-4EF6-BA8A-19033C6D5B7F}" destId="{149C6CB5-DD78-4481-A9F6-8A0816963E91}" srcOrd="1" destOrd="0" presId="urn:microsoft.com/office/officeart/2005/8/layout/process5"/>
    <dgm:cxn modelId="{C469F5B7-7CEB-47F2-88E9-1AF6852747B5}" srcId="{F9FE63DC-A0EE-4C50-A659-A4735147D1E4}" destId="{573FACE8-9072-481F-9CF0-7AA04B86C81B}" srcOrd="0" destOrd="0" parTransId="{03BFB234-BEE3-4C5C-BBAC-D120AF06205B}" sibTransId="{0FD0C10C-9E32-40EA-A484-E71404E65436}"/>
    <dgm:cxn modelId="{2F1E9DF7-65CC-462B-8EC9-84A8730D1AEC}" type="presOf" srcId="{0FD0C10C-9E32-40EA-A484-E71404E65436}" destId="{5A412305-0DEA-4C8A-A863-B26DEC0A3093}" srcOrd="1" destOrd="0" presId="urn:microsoft.com/office/officeart/2005/8/layout/process5"/>
    <dgm:cxn modelId="{9380B157-6D01-44C1-A65F-483F06BB3629}" srcId="{F9FE63DC-A0EE-4C50-A659-A4735147D1E4}" destId="{E1D24539-7AC2-4AA5-977C-DB47B7CBB159}" srcOrd="3" destOrd="0" parTransId="{E98CAFFE-BC02-45C9-A6A3-B50059C7FCBD}" sibTransId="{A0E39AC5-0C57-450E-8A8F-4356262B6745}"/>
    <dgm:cxn modelId="{E87C187D-7485-4AA1-8FB7-A2789B07428C}" type="presOf" srcId="{074945A7-C1E9-4CD2-AD6A-2FD2EE3272C3}" destId="{F5650CD9-F198-41BD-9314-D11ECBEBE86F}" srcOrd="1" destOrd="0" presId="urn:microsoft.com/office/officeart/2005/8/layout/process5"/>
    <dgm:cxn modelId="{76024862-66ED-4AF1-BC3F-05ED1637463D}" type="presOf" srcId="{0FD0C10C-9E32-40EA-A484-E71404E65436}" destId="{46F1E0DB-3FDE-47A3-829E-785B1D0E0367}" srcOrd="0" destOrd="0" presId="urn:microsoft.com/office/officeart/2005/8/layout/process5"/>
    <dgm:cxn modelId="{9F9543A9-0EFE-47B6-8BE0-A6E2F31ACE07}" type="presOf" srcId="{1E22F91D-D4F3-4EF6-BA8A-19033C6D5B7F}" destId="{EA65D693-1219-4BB9-9D0E-5B8ABB36FC5B}" srcOrd="0" destOrd="0" presId="urn:microsoft.com/office/officeart/2005/8/layout/process5"/>
    <dgm:cxn modelId="{E1606D63-B4A1-4147-BC05-2493A56374B4}" type="presOf" srcId="{A0E39AC5-0C57-450E-8A8F-4356262B6745}" destId="{CDC3271F-56D2-4D0C-9719-6E5627A381E6}" srcOrd="1" destOrd="0" presId="urn:microsoft.com/office/officeart/2005/8/layout/process5"/>
    <dgm:cxn modelId="{C5C028F6-D584-48ED-A5FD-21C8BA16DAAF}" type="presParOf" srcId="{2128C033-3B12-4F8B-A1DF-BC88E4D036F4}" destId="{46E1DE3F-BF22-45E1-AB79-56EC0E8651D3}" srcOrd="0" destOrd="0" presId="urn:microsoft.com/office/officeart/2005/8/layout/process5"/>
    <dgm:cxn modelId="{84186780-2501-4072-898D-A0CAD69A3A28}" type="presParOf" srcId="{2128C033-3B12-4F8B-A1DF-BC88E4D036F4}" destId="{46F1E0DB-3FDE-47A3-829E-785B1D0E0367}" srcOrd="1" destOrd="0" presId="urn:microsoft.com/office/officeart/2005/8/layout/process5"/>
    <dgm:cxn modelId="{3C9EAD91-E705-4ABE-9DC3-E05E3A2C23B8}" type="presParOf" srcId="{46F1E0DB-3FDE-47A3-829E-785B1D0E0367}" destId="{5A412305-0DEA-4C8A-A863-B26DEC0A3093}" srcOrd="0" destOrd="0" presId="urn:microsoft.com/office/officeart/2005/8/layout/process5"/>
    <dgm:cxn modelId="{50A3BF5E-E115-42B8-9B96-01824A37949D}" type="presParOf" srcId="{2128C033-3B12-4F8B-A1DF-BC88E4D036F4}" destId="{EF28D5C7-FDC4-4DCC-A1ED-30558B160FFF}" srcOrd="2" destOrd="0" presId="urn:microsoft.com/office/officeart/2005/8/layout/process5"/>
    <dgm:cxn modelId="{E2DB565B-CF26-49F6-A478-A0F60F51BF71}" type="presParOf" srcId="{2128C033-3B12-4F8B-A1DF-BC88E4D036F4}" destId="{7C9D812A-E6BB-4773-869F-1EEB829322C0}" srcOrd="3" destOrd="0" presId="urn:microsoft.com/office/officeart/2005/8/layout/process5"/>
    <dgm:cxn modelId="{C17ED5CF-CD5B-40C9-B75C-78EC674E0528}" type="presParOf" srcId="{7C9D812A-E6BB-4773-869F-1EEB829322C0}" destId="{F5650CD9-F198-41BD-9314-D11ECBEBE86F}" srcOrd="0" destOrd="0" presId="urn:microsoft.com/office/officeart/2005/8/layout/process5"/>
    <dgm:cxn modelId="{D3CA7795-A8D5-4282-A830-4F6454A5D6B2}" type="presParOf" srcId="{2128C033-3B12-4F8B-A1DF-BC88E4D036F4}" destId="{D4474644-4E74-46EA-B95A-ABB30129A82B}" srcOrd="4" destOrd="0" presId="urn:microsoft.com/office/officeart/2005/8/layout/process5"/>
    <dgm:cxn modelId="{8C3C04D5-1A10-4008-95DB-29DEE87ABA7B}" type="presParOf" srcId="{2128C033-3B12-4F8B-A1DF-BC88E4D036F4}" destId="{EA65D693-1219-4BB9-9D0E-5B8ABB36FC5B}" srcOrd="5" destOrd="0" presId="urn:microsoft.com/office/officeart/2005/8/layout/process5"/>
    <dgm:cxn modelId="{CC53E55D-63FD-443D-9F75-5AFA008E0CD4}" type="presParOf" srcId="{EA65D693-1219-4BB9-9D0E-5B8ABB36FC5B}" destId="{149C6CB5-DD78-4481-A9F6-8A0816963E91}" srcOrd="0" destOrd="0" presId="urn:microsoft.com/office/officeart/2005/8/layout/process5"/>
    <dgm:cxn modelId="{1F4F55CC-007D-4683-B6CF-B00F7B3E6263}" type="presParOf" srcId="{2128C033-3B12-4F8B-A1DF-BC88E4D036F4}" destId="{23711BB4-B742-40E4-BF39-CC25795FB525}" srcOrd="6" destOrd="0" presId="urn:microsoft.com/office/officeart/2005/8/layout/process5"/>
    <dgm:cxn modelId="{8E3B69EE-70A6-45D0-851C-613AEF2523C4}" type="presParOf" srcId="{2128C033-3B12-4F8B-A1DF-BC88E4D036F4}" destId="{AD4D4DE4-F861-455B-A9EE-C3E72997605C}" srcOrd="7" destOrd="0" presId="urn:microsoft.com/office/officeart/2005/8/layout/process5"/>
    <dgm:cxn modelId="{42ABFE09-12F5-40DD-96B1-C8B533F0B919}" type="presParOf" srcId="{AD4D4DE4-F861-455B-A9EE-C3E72997605C}" destId="{CDC3271F-56D2-4D0C-9719-6E5627A381E6}" srcOrd="0" destOrd="0" presId="urn:microsoft.com/office/officeart/2005/8/layout/process5"/>
    <dgm:cxn modelId="{07C9FEEB-2343-401D-A676-30E907CFD982}" type="presParOf" srcId="{2128C033-3B12-4F8B-A1DF-BC88E4D036F4}" destId="{863E9C9F-07AC-4DF7-8CD2-41BF15E97573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42E4D7-8361-4815-ACB7-CBF36352A4A3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00AAF-62A7-4391-B3A9-93F774310F0A}">
      <dgm:prSet phldrT="[Text]"/>
      <dgm:spPr/>
      <dgm:t>
        <a:bodyPr/>
        <a:lstStyle/>
        <a:p>
          <a:r>
            <a:rPr lang="en-CA" dirty="0" smtClean="0"/>
            <a:t>Decided</a:t>
          </a:r>
          <a:endParaRPr lang="en-US" dirty="0"/>
        </a:p>
      </dgm:t>
    </dgm:pt>
    <dgm:pt modelId="{6EBFAA1A-F6D6-4ADC-B908-A190F8587621}" type="parTrans" cxnId="{F005048E-A393-430F-88BF-E8F7E7C90335}">
      <dgm:prSet/>
      <dgm:spPr/>
      <dgm:t>
        <a:bodyPr/>
        <a:lstStyle/>
        <a:p>
          <a:endParaRPr lang="en-US"/>
        </a:p>
      </dgm:t>
    </dgm:pt>
    <dgm:pt modelId="{2225F7A7-802F-4812-93EF-D8E1124D4402}" type="sibTrans" cxnId="{F005048E-A393-430F-88BF-E8F7E7C90335}">
      <dgm:prSet/>
      <dgm:spPr/>
      <dgm:t>
        <a:bodyPr/>
        <a:lstStyle/>
        <a:p>
          <a:endParaRPr lang="en-US"/>
        </a:p>
      </dgm:t>
    </dgm:pt>
    <dgm:pt modelId="{3AB84494-BF82-40BD-B120-866A40674BA4}">
      <dgm:prSet phldrT="[Text]"/>
      <dgm:spPr/>
      <dgm:t>
        <a:bodyPr/>
        <a:lstStyle/>
        <a:p>
          <a:endParaRPr lang="en-US" dirty="0"/>
        </a:p>
      </dgm:t>
    </dgm:pt>
    <dgm:pt modelId="{FEDDAA20-BEF9-428A-9A47-5FCBE3528E33}" type="sibTrans" cxnId="{263DA30A-AF91-4C79-9E53-EF913BD39F45}">
      <dgm:prSet/>
      <dgm:spPr/>
      <dgm:t>
        <a:bodyPr/>
        <a:lstStyle/>
        <a:p>
          <a:endParaRPr lang="en-US"/>
        </a:p>
      </dgm:t>
    </dgm:pt>
    <dgm:pt modelId="{83C7F4B8-6FC1-4C9B-AC71-2B3C561BB1A6}" type="parTrans" cxnId="{263DA30A-AF91-4C79-9E53-EF913BD39F45}">
      <dgm:prSet/>
      <dgm:spPr/>
      <dgm:t>
        <a:bodyPr/>
        <a:lstStyle/>
        <a:p>
          <a:endParaRPr lang="en-US"/>
        </a:p>
      </dgm:t>
    </dgm:pt>
    <dgm:pt modelId="{B2B9851B-3FD5-4606-BCA9-3B5F9FC47A35}" type="pres">
      <dgm:prSet presAssocID="{F242E4D7-8361-4815-ACB7-CBF36352A4A3}" presName="compositeShape" presStyleCnt="0">
        <dgm:presLayoutVars>
          <dgm:chMax val="2"/>
          <dgm:dir/>
          <dgm:resizeHandles val="exact"/>
        </dgm:presLayoutVars>
      </dgm:prSet>
      <dgm:spPr/>
    </dgm:pt>
    <dgm:pt modelId="{CC2E5828-3A64-424F-AEC7-85A30A02F0A3}" type="pres">
      <dgm:prSet presAssocID="{F242E4D7-8361-4815-ACB7-CBF36352A4A3}" presName="divider" presStyleLbl="fgShp" presStyleIdx="0" presStyleCnt="1"/>
      <dgm:spPr/>
    </dgm:pt>
    <dgm:pt modelId="{93B04F50-85C2-4D3B-8CAC-6CC172268C45}" type="pres">
      <dgm:prSet presAssocID="{10800AAF-62A7-4391-B3A9-93F774310F0A}" presName="downArrow" presStyleLbl="node1" presStyleIdx="0" presStyleCnt="2"/>
      <dgm:spPr/>
    </dgm:pt>
    <dgm:pt modelId="{B43D96B0-7DB5-43D6-9CEB-CE78F928E939}" type="pres">
      <dgm:prSet presAssocID="{10800AAF-62A7-4391-B3A9-93F774310F0A}" presName="downArrowText" presStyleLbl="revTx" presStyleIdx="0" presStyleCnt="2" custScaleX="152083" custLinFactX="-22222" custLinFactY="200000" custLinFactNeighborX="-100000" custLinFactNeighborY="219823">
        <dgm:presLayoutVars>
          <dgm:bulletEnabled val="1"/>
        </dgm:presLayoutVars>
      </dgm:prSet>
      <dgm:spPr/>
    </dgm:pt>
    <dgm:pt modelId="{154AAD6F-B9ED-423E-BB60-401B13E3EE9E}" type="pres">
      <dgm:prSet presAssocID="{3AB84494-BF82-40BD-B120-866A40674BA4}" presName="upArrow" presStyleLbl="node1" presStyleIdx="1" presStyleCnt="2"/>
      <dgm:spPr/>
    </dgm:pt>
    <dgm:pt modelId="{5B19BFC7-8B4D-4337-BFB6-A7E4E26B32EF}" type="pres">
      <dgm:prSet presAssocID="{3AB84494-BF82-40BD-B120-866A40674BA4}" presName="upArrowText" presStyleLbl="revTx" presStyleIdx="1" presStyleCnt="2" custScaleX="193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AA99F2-B346-494A-A15C-87F2B965EA21}" type="presOf" srcId="{10800AAF-62A7-4391-B3A9-93F774310F0A}" destId="{B43D96B0-7DB5-43D6-9CEB-CE78F928E939}" srcOrd="0" destOrd="0" presId="urn:microsoft.com/office/officeart/2005/8/layout/arrow3"/>
    <dgm:cxn modelId="{263DA30A-AF91-4C79-9E53-EF913BD39F45}" srcId="{F242E4D7-8361-4815-ACB7-CBF36352A4A3}" destId="{3AB84494-BF82-40BD-B120-866A40674BA4}" srcOrd="1" destOrd="0" parTransId="{83C7F4B8-6FC1-4C9B-AC71-2B3C561BB1A6}" sibTransId="{FEDDAA20-BEF9-428A-9A47-5FCBE3528E33}"/>
    <dgm:cxn modelId="{F005048E-A393-430F-88BF-E8F7E7C90335}" srcId="{F242E4D7-8361-4815-ACB7-CBF36352A4A3}" destId="{10800AAF-62A7-4391-B3A9-93F774310F0A}" srcOrd="0" destOrd="0" parTransId="{6EBFAA1A-F6D6-4ADC-B908-A190F8587621}" sibTransId="{2225F7A7-802F-4812-93EF-D8E1124D4402}"/>
    <dgm:cxn modelId="{D7CED0C7-F328-4610-944B-8596249F3E0E}" type="presOf" srcId="{F242E4D7-8361-4815-ACB7-CBF36352A4A3}" destId="{B2B9851B-3FD5-4606-BCA9-3B5F9FC47A35}" srcOrd="0" destOrd="0" presId="urn:microsoft.com/office/officeart/2005/8/layout/arrow3"/>
    <dgm:cxn modelId="{821D64B6-4057-48A5-B41D-BFA93C080B65}" type="presOf" srcId="{3AB84494-BF82-40BD-B120-866A40674BA4}" destId="{5B19BFC7-8B4D-4337-BFB6-A7E4E26B32EF}" srcOrd="0" destOrd="0" presId="urn:microsoft.com/office/officeart/2005/8/layout/arrow3"/>
    <dgm:cxn modelId="{E5BB0066-563C-4E64-BC2C-90B09AE149A5}" type="presParOf" srcId="{B2B9851B-3FD5-4606-BCA9-3B5F9FC47A35}" destId="{CC2E5828-3A64-424F-AEC7-85A30A02F0A3}" srcOrd="0" destOrd="0" presId="urn:microsoft.com/office/officeart/2005/8/layout/arrow3"/>
    <dgm:cxn modelId="{CF6E78FB-1E81-46F7-BDDD-4658C434C11F}" type="presParOf" srcId="{B2B9851B-3FD5-4606-BCA9-3B5F9FC47A35}" destId="{93B04F50-85C2-4D3B-8CAC-6CC172268C45}" srcOrd="1" destOrd="0" presId="urn:microsoft.com/office/officeart/2005/8/layout/arrow3"/>
    <dgm:cxn modelId="{3CC8FFAA-5135-4B22-B859-C223B8CE3BEF}" type="presParOf" srcId="{B2B9851B-3FD5-4606-BCA9-3B5F9FC47A35}" destId="{B43D96B0-7DB5-43D6-9CEB-CE78F928E939}" srcOrd="2" destOrd="0" presId="urn:microsoft.com/office/officeart/2005/8/layout/arrow3"/>
    <dgm:cxn modelId="{121B0CAE-3F5F-431F-9F63-3DDC7FB213ED}" type="presParOf" srcId="{B2B9851B-3FD5-4606-BCA9-3B5F9FC47A35}" destId="{154AAD6F-B9ED-423E-BB60-401B13E3EE9E}" srcOrd="3" destOrd="0" presId="urn:microsoft.com/office/officeart/2005/8/layout/arrow3"/>
    <dgm:cxn modelId="{1470EB2F-2A5D-4F7E-8F54-7A96604D5DF8}" type="presParOf" srcId="{B2B9851B-3FD5-4606-BCA9-3B5F9FC47A35}" destId="{5B19BFC7-8B4D-4337-BFB6-A7E4E26B32EF}" srcOrd="4" destOrd="0" presId="urn:microsoft.com/office/officeart/2005/8/layout/arrow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43C545-A04B-4580-B40D-A36FA53BE1E2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4BA598-D4A3-4FD4-B47F-563DAABC2A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Neighbourhood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785926"/>
            <a:ext cx="7715304" cy="4786346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Toronto</a:t>
            </a:r>
            <a:r>
              <a:rPr lang="en-CA" dirty="0" smtClean="0"/>
              <a:t> </a:t>
            </a:r>
          </a:p>
          <a:p>
            <a:endParaRPr lang="en-CA" dirty="0"/>
          </a:p>
          <a:p>
            <a:r>
              <a:rPr lang="en-CA" dirty="0" smtClean="0"/>
              <a:t>          </a:t>
            </a:r>
            <a:endParaRPr lang="en-CA" dirty="0"/>
          </a:p>
          <a:p>
            <a:r>
              <a:rPr lang="en-CA" dirty="0" smtClean="0"/>
              <a:t>				</a:t>
            </a:r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r>
              <a:rPr lang="en-CA" sz="2800" dirty="0" smtClean="0">
                <a:solidFill>
                  <a:srgbClr val="002060"/>
                </a:solidFill>
              </a:rPr>
              <a:t>By </a:t>
            </a:r>
            <a:r>
              <a:rPr lang="en-CA" sz="2800" dirty="0" err="1" smtClean="0">
                <a:solidFill>
                  <a:srgbClr val="002060"/>
                </a:solidFill>
              </a:rPr>
              <a:t>Waseem</a:t>
            </a:r>
            <a:r>
              <a:rPr lang="en-CA" sz="2800" dirty="0" smtClean="0">
                <a:solidFill>
                  <a:srgbClr val="002060"/>
                </a:solidFill>
              </a:rPr>
              <a:t> </a:t>
            </a:r>
            <a:r>
              <a:rPr lang="en-CA" sz="2800" dirty="0" err="1" smtClean="0">
                <a:solidFill>
                  <a:srgbClr val="002060"/>
                </a:solidFill>
              </a:rPr>
              <a:t>Anjum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uhoue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142984"/>
            <a:ext cx="6357982" cy="7143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CA" sz="3200" dirty="0" err="1" smtClean="0"/>
              <a:t>Siluhouette</a:t>
            </a:r>
            <a:r>
              <a:rPr lang="en-CA" sz="3200" dirty="0" smtClean="0"/>
              <a:t> Score and Cluster </a:t>
            </a:r>
            <a:r>
              <a:rPr lang="en-CA" sz="3200" dirty="0" smtClean="0"/>
              <a:t>V</a:t>
            </a:r>
            <a:r>
              <a:rPr lang="en-CA" sz="3200" dirty="0" smtClean="0"/>
              <a:t>isualization</a:t>
            </a:r>
            <a:endParaRPr lang="en-US" sz="3200" dirty="0"/>
          </a:p>
        </p:txBody>
      </p:sp>
      <p:pic>
        <p:nvPicPr>
          <p:cNvPr id="5" name="Picture 4" descr="Siluhouete.JP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143116"/>
            <a:ext cx="8715436" cy="4217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uhouete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207"/>
            <a:ext cx="8229600" cy="37958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274638"/>
            <a:ext cx="8858280" cy="1439850"/>
          </a:xfrm>
        </p:spPr>
        <p:txBody>
          <a:bodyPr>
            <a:noAutofit/>
          </a:bodyPr>
          <a:lstStyle/>
          <a:p>
            <a:r>
              <a:rPr lang="en-CA" sz="3200" dirty="0" err="1" smtClean="0"/>
              <a:t>Siluhouette</a:t>
            </a:r>
            <a:r>
              <a:rPr lang="en-CA" sz="3200" dirty="0" smtClean="0"/>
              <a:t> Score and Cluster Visualization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uhouetter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207"/>
            <a:ext cx="8229600" cy="37958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929718" cy="1143000"/>
          </a:xfrm>
        </p:spPr>
        <p:txBody>
          <a:bodyPr>
            <a:noAutofit/>
          </a:bodyPr>
          <a:lstStyle/>
          <a:p>
            <a:r>
              <a:rPr lang="en-CA" sz="3200" dirty="0" err="1" smtClean="0"/>
              <a:t>Siluhouette</a:t>
            </a:r>
            <a:r>
              <a:rPr lang="en-CA" sz="3200" dirty="0" smtClean="0"/>
              <a:t> Score and Cluster Visualization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uhouette 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207"/>
            <a:ext cx="8229600" cy="37958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 fontScale="90000"/>
          </a:bodyPr>
          <a:lstStyle/>
          <a:p>
            <a:r>
              <a:rPr lang="en-CA" sz="3600" dirty="0" err="1" smtClean="0"/>
              <a:t>Siluhouette</a:t>
            </a:r>
            <a:r>
              <a:rPr lang="en-CA" sz="3600" dirty="0" smtClean="0"/>
              <a:t> Score and Cluster 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274320"/>
            <a:ext cx="8929718" cy="4583440"/>
          </a:xfrm>
        </p:spPr>
        <p:txBody>
          <a:bodyPr/>
          <a:lstStyle/>
          <a:p>
            <a:r>
              <a:rPr lang="en-CA" dirty="0" smtClean="0"/>
              <a:t>Decision making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1000108"/>
            <a:ext cx="22860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Neighbourhood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3438" y="928670"/>
            <a:ext cx="23574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Neighbourhood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2910" y="2786058"/>
            <a:ext cx="200026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Population Distribution analysis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14678" y="2786058"/>
            <a:ext cx="200026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School Ratings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57884" y="2786058"/>
            <a:ext cx="200026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Median House Price Analysis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035819" y="203595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16200000" flipV="1">
            <a:off x="5750728" y="1678770"/>
            <a:ext cx="1071570" cy="1143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28794" y="1857364"/>
            <a:ext cx="1571636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7554" y="1785926"/>
            <a:ext cx="3214710" cy="18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4822033" y="1893083"/>
            <a:ext cx="1285884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72066" y="1857364"/>
            <a:ext cx="1571636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3714744" y="1714488"/>
            <a:ext cx="135732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1214414" y="2000240"/>
            <a:ext cx="128588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1857356" y="2143116"/>
            <a:ext cx="142876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 flipV="1">
            <a:off x="2486004" y="1643050"/>
            <a:ext cx="2300310" cy="134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Diagram 69"/>
          <p:cNvGraphicFramePr/>
          <p:nvPr/>
        </p:nvGraphicFramePr>
        <p:xfrm>
          <a:off x="1928794" y="5143512"/>
          <a:ext cx="2571768" cy="171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Cloud Callout 70"/>
          <p:cNvSpPr/>
          <p:nvPr/>
        </p:nvSpPr>
        <p:spPr>
          <a:xfrm>
            <a:off x="6357950" y="4857760"/>
            <a:ext cx="2286016" cy="132702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Cluster Analysis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H="1">
            <a:off x="1535885" y="4607727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3178959" y="4393413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4286248" y="4214818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 flipV="1">
            <a:off x="4500562" y="5715016"/>
            <a:ext cx="207170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Now </a:t>
            </a:r>
            <a:r>
              <a:rPr lang="en-US" sz="2000" b="1" dirty="0" smtClean="0"/>
              <a:t>lets compare 2 neighborhoods to choose one that best matches our requirements as given below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 smtClean="0"/>
              <a:t>. More Indian Population </a:t>
            </a:r>
          </a:p>
          <a:p>
            <a:pPr marL="0" indent="0">
              <a:buNone/>
            </a:pPr>
            <a:r>
              <a:rPr lang="en-US" sz="2000" dirty="0" smtClean="0"/>
              <a:t>2. Higher School Rating </a:t>
            </a:r>
          </a:p>
          <a:p>
            <a:pPr marL="0" indent="0">
              <a:buNone/>
            </a:pPr>
            <a:r>
              <a:rPr lang="en-US" sz="2000" dirty="0" smtClean="0"/>
              <a:t>3. Reasonable Housing Price in the Range of 300k to 500k </a:t>
            </a:r>
          </a:p>
          <a:p>
            <a:pPr marL="0" indent="0">
              <a:buNone/>
            </a:pPr>
            <a:r>
              <a:rPr lang="en-US" sz="2000" dirty="0" smtClean="0"/>
              <a:t>4. Comfortable Neighborhoods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Comparison Between Neighbourhoods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ighbour visualiz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85860"/>
            <a:ext cx="8429684" cy="528641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Neighbourhood Venues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4857784" cy="52149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Population Distribution</a:t>
            </a:r>
            <a:endParaRPr lang="en-US" dirty="0"/>
          </a:p>
        </p:txBody>
      </p:sp>
      <p:pic>
        <p:nvPicPr>
          <p:cNvPr id="5" name="Picture 4" descr="Indian Popul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500174"/>
            <a:ext cx="335758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hool ra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4786346" cy="52864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School Ratings</a:t>
            </a:r>
            <a:endParaRPr lang="en-US" dirty="0"/>
          </a:p>
        </p:txBody>
      </p:sp>
      <p:pic>
        <p:nvPicPr>
          <p:cNvPr id="5" name="Picture 4" descr="School compari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285860"/>
            <a:ext cx="3500462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vg hou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71612"/>
            <a:ext cx="4429156" cy="5143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Housing Price</a:t>
            </a:r>
            <a:endParaRPr lang="en-US" dirty="0"/>
          </a:p>
        </p:txBody>
      </p:sp>
      <p:pic>
        <p:nvPicPr>
          <p:cNvPr id="5" name="Picture 4" descr="Average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1428736"/>
            <a:ext cx="3805242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recommend the best neighborhood to live, to buy a house, to rent an apartment or build a restaurant etc in </a:t>
            </a:r>
            <a:r>
              <a:rPr lang="en-US" sz="2000" dirty="0" smtClean="0"/>
              <a:t>Toronto.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 smtClean="0"/>
              <a:t>understand the similarities and differences between the neighborhoods using Unsupervised K-Mean Clustering Algorithm.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86116" y="642918"/>
            <a:ext cx="5400684" cy="6215081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endParaRPr lang="en-US" sz="15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 smtClean="0"/>
              <a:t>This </a:t>
            </a:r>
            <a:r>
              <a:rPr lang="en-US" sz="1800" dirty="0" smtClean="0"/>
              <a:t>Analysis concludes that compared to Bellevue ,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Richmond </a:t>
            </a:r>
            <a:r>
              <a:rPr lang="en-US" sz="2000" dirty="0" smtClean="0"/>
              <a:t>has the higher number of population (including Indians)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Good </a:t>
            </a:r>
            <a:r>
              <a:rPr lang="en-US" sz="2000" dirty="0" smtClean="0"/>
              <a:t>school rating of </a:t>
            </a:r>
            <a:r>
              <a:rPr lang="en-US" sz="2000" dirty="0" smtClean="0"/>
              <a:t>9 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Reasonable </a:t>
            </a:r>
            <a:r>
              <a:rPr lang="en-US" sz="2000" dirty="0" smtClean="0"/>
              <a:t>average housing price of approximately 330k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/>
              <a:t>also </a:t>
            </a:r>
            <a:r>
              <a:rPr lang="en-US" sz="2000" dirty="0" smtClean="0"/>
              <a:t>top 10 common venues shows </a:t>
            </a:r>
            <a:r>
              <a:rPr lang="en-US" sz="2000" dirty="0" smtClean="0"/>
              <a:t>Richmond </a:t>
            </a:r>
            <a:r>
              <a:rPr lang="en-US" sz="2000" dirty="0" smtClean="0"/>
              <a:t>has got a good neighborhood with </a:t>
            </a:r>
            <a:r>
              <a:rPr lang="en-US" sz="2000" dirty="0" smtClean="0"/>
              <a:t>Park, Cafe </a:t>
            </a:r>
            <a:r>
              <a:rPr lang="en-US" sz="2000" dirty="0" smtClean="0"/>
              <a:t>and </a:t>
            </a:r>
            <a:r>
              <a:rPr lang="en-US" sz="2000" dirty="0" smtClean="0"/>
              <a:t>coffee shop Restaurants, </a:t>
            </a:r>
            <a:r>
              <a:rPr lang="en-US" sz="2000" dirty="0" smtClean="0"/>
              <a:t>Train Station, Clothing </a:t>
            </a:r>
            <a:r>
              <a:rPr lang="en-US" sz="2000" dirty="0" smtClean="0"/>
              <a:t>Store, </a:t>
            </a:r>
            <a:r>
              <a:rPr lang="en-US" sz="2000" dirty="0" smtClean="0"/>
              <a:t>Donut Shop and many more.</a:t>
            </a:r>
          </a:p>
          <a:p>
            <a:endParaRPr lang="en-CA" dirty="0" smtClean="0"/>
          </a:p>
          <a:p>
            <a:r>
              <a:rPr lang="en-CA" dirty="0" smtClean="0"/>
              <a:t>Hence Richmond sounds better than other one comparing of these 2 neighbourhood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86058"/>
            <a:ext cx="3000364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Thanks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US" sz="2000" dirty="0" smtClean="0"/>
              <a:t>Collecting the top trending venues in the using Foursquare API(Beautiful Soup, http request)</a:t>
            </a:r>
          </a:p>
          <a:p>
            <a:endParaRPr lang="en-US" sz="2000" dirty="0" smtClean="0"/>
          </a:p>
          <a:p>
            <a:r>
              <a:rPr lang="en-US" sz="2000" dirty="0" smtClean="0"/>
              <a:t>Forming </a:t>
            </a:r>
            <a:r>
              <a:rPr lang="en-US" sz="2000" dirty="0" smtClean="0"/>
              <a:t>neighborhood clusters based on venue categories using unsupervised k-mean clustering algorithm(</a:t>
            </a:r>
            <a:r>
              <a:rPr lang="en-US" sz="2000" dirty="0" err="1" smtClean="0"/>
              <a:t>sklearn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Identifying </a:t>
            </a:r>
            <a:r>
              <a:rPr lang="en-US" sz="2000" dirty="0" smtClean="0"/>
              <a:t>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429156"/>
          </a:xfrm>
        </p:spPr>
        <p:txBody>
          <a:bodyPr/>
          <a:lstStyle/>
          <a:p>
            <a:endParaRPr lang="en-CA" dirty="0" smtClean="0"/>
          </a:p>
          <a:p>
            <a:endParaRPr lang="en-US" sz="2000" dirty="0" smtClean="0"/>
          </a:p>
          <a:p>
            <a:r>
              <a:rPr lang="en-US" sz="2000" dirty="0" smtClean="0"/>
              <a:t>Web </a:t>
            </a:r>
            <a:r>
              <a:rPr lang="en-US" sz="2000" dirty="0" smtClean="0"/>
              <a:t>Scraping and Data Wrangling</a:t>
            </a:r>
          </a:p>
          <a:p>
            <a:endParaRPr lang="en-US" sz="2000" dirty="0" smtClean="0"/>
          </a:p>
          <a:p>
            <a:r>
              <a:rPr lang="en-US" sz="2000" dirty="0" smtClean="0"/>
              <a:t>Top </a:t>
            </a:r>
            <a:r>
              <a:rPr lang="en-US" sz="2000" dirty="0" smtClean="0"/>
              <a:t>Trending Places  Extraction and Clustering</a:t>
            </a:r>
          </a:p>
          <a:p>
            <a:endParaRPr lang="en-US" sz="2000" dirty="0" smtClean="0"/>
          </a:p>
          <a:p>
            <a:r>
              <a:rPr lang="en-US" sz="2000" dirty="0" smtClean="0"/>
              <a:t>Decision </a:t>
            </a:r>
            <a:r>
              <a:rPr lang="en-US" sz="2000" dirty="0" smtClean="0"/>
              <a:t>Making based on the clustered neighborhoods, Population Distribution, School Ratings, Median House Price Analysis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ronto m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2" y="3500438"/>
            <a:ext cx="4429156" cy="28930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7736"/>
            <a:ext cx="4190986" cy="200026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214290"/>
            <a:ext cx="3643338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Beautiful Soup to collecting data from following link</a:t>
            </a:r>
          </a:p>
          <a:p>
            <a:pPr algn="ctr"/>
            <a:r>
              <a:rPr lang="en-US" sz="1200" dirty="0" smtClean="0"/>
              <a:t> https://en.wikipedia.org/w/index.php?title=List_of_postal_codes_of_Canada:_M&amp;oldid=995657573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5720" y="2357430"/>
            <a:ext cx="3000396" cy="1843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Collected Geospatial data &amp; merge the table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https://cocl.us/Geospatial_data'</a:t>
            </a:r>
            <a:endParaRPr lang="en-US" dirty="0"/>
          </a:p>
        </p:txBody>
      </p:sp>
      <p:pic>
        <p:nvPicPr>
          <p:cNvPr id="12" name="Picture 11" descr="basic dat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357166"/>
            <a:ext cx="3524250" cy="1485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00562" y="285749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Folium visualization for Toronto Neighbourhood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071934" y="8572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500166" y="4357694"/>
            <a:ext cx="484632" cy="549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</p:nvPr>
        </p:nvGraphicFramePr>
        <p:xfrm>
          <a:off x="500034" y="214290"/>
          <a:ext cx="8229600" cy="650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15000"/>
            <a:ext cx="8229600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857496"/>
            <a:ext cx="7715304" cy="35718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Elbow</a:t>
            </a:r>
            <a:r>
              <a:rPr lang="en-US" sz="4400" dirty="0" smtClean="0"/>
              <a:t> Criterion Method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700" dirty="0" smtClean="0"/>
              <a:t>Elbow </a:t>
            </a:r>
            <a:r>
              <a:rPr lang="en-US" sz="2700" dirty="0" smtClean="0"/>
              <a:t>method is to run k-means clustering on a given dataset for a range of values of k and for each value of k and calculate sum of squared errors (SSE).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 map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5927"/>
            <a:ext cx="8229600" cy="45005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Cluster Neighbourhood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Silhouette Coefficient is calculated using the mean intra-cluster distance (a) and the mean nearest-cluster distance (b) for each sample. </a:t>
            </a:r>
          </a:p>
          <a:p>
            <a:endParaRPr lang="en-US" sz="2400" dirty="0" smtClean="0"/>
          </a:p>
          <a:p>
            <a:r>
              <a:rPr lang="en-US" sz="2400" dirty="0" smtClean="0"/>
              <a:t>The formula for the Silhouette Coefficient of a sample is </a:t>
            </a:r>
          </a:p>
          <a:p>
            <a:r>
              <a:rPr lang="en-US" sz="2400" dirty="0" smtClean="0"/>
              <a:t>                          </a:t>
            </a:r>
            <a:r>
              <a:rPr lang="en-US" sz="2400" dirty="0" smtClean="0">
                <a:solidFill>
                  <a:schemeClr val="accent1"/>
                </a:solidFill>
              </a:rPr>
              <a:t>(b - a) / max(a, b). </a:t>
            </a:r>
          </a:p>
          <a:p>
            <a:endParaRPr lang="en-US" sz="2400" dirty="0" smtClean="0"/>
          </a:p>
          <a:p>
            <a:r>
              <a:rPr lang="en-US" sz="2400" dirty="0" smtClean="0"/>
              <a:t>The best value is 1 and the worst value is -1. Values near 0 indicate overlapping clusters. Negative values generally indicate that a sample has been assigned to the wrong cluster.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hlinkClick r:id="rId2" tooltip="sklearn.metrics"/>
              </a:rPr>
              <a:t>sklearn.metrics</a:t>
            </a:r>
            <a:r>
              <a:rPr lang="en-US" sz="4400" dirty="0" err="1" smtClean="0"/>
              <a:t>.silhouette_score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3006</TotalTime>
  <Words>404</Words>
  <Application>Microsoft Office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Neighbourhood Exploration</vt:lpstr>
      <vt:lpstr>Problem Statement</vt:lpstr>
      <vt:lpstr>Objective</vt:lpstr>
      <vt:lpstr>Work flow</vt:lpstr>
      <vt:lpstr>Slide 5</vt:lpstr>
      <vt:lpstr>Slide 6</vt:lpstr>
      <vt:lpstr> Elbow Criterion Method Elbow method is to run k-means clustering on a given dataset for a range of values of k and for each value of k and calculate sum of squared errors (SSE).  </vt:lpstr>
      <vt:lpstr>Cluster Neighbourhood</vt:lpstr>
      <vt:lpstr>sklearn.metrics.silhouette_score </vt:lpstr>
      <vt:lpstr>Siluhouette Score and Cluster Visualization</vt:lpstr>
      <vt:lpstr>Siluhouette Score and Cluster Visualization</vt:lpstr>
      <vt:lpstr>Siluhouette Score and Cluster Visualization</vt:lpstr>
      <vt:lpstr>Siluhouette Score and Cluster Visualization</vt:lpstr>
      <vt:lpstr>Slide 14</vt:lpstr>
      <vt:lpstr>Comparison Between Neighbourhoods</vt:lpstr>
      <vt:lpstr>Neighbourhood Venues</vt:lpstr>
      <vt:lpstr>Population Distribution</vt:lpstr>
      <vt:lpstr>School Ratings</vt:lpstr>
      <vt:lpstr>Average Housing Price</vt:lpstr>
      <vt:lpstr>Conclusion</vt:lpstr>
      <vt:lpstr>Thanks you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Neighbourhood Exploration</dc:title>
  <dc:creator>wasee</dc:creator>
  <cp:lastModifiedBy>wasee</cp:lastModifiedBy>
  <cp:revision>44</cp:revision>
  <dcterms:created xsi:type="dcterms:W3CDTF">2021-05-08T20:19:53Z</dcterms:created>
  <dcterms:modified xsi:type="dcterms:W3CDTF">2021-05-10T22:26:26Z</dcterms:modified>
</cp:coreProperties>
</file>