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79" r:id="rId1"/>
  </p:sldMasterIdLst>
  <p:notesMasterIdLst>
    <p:notesMasterId r:id="rId23"/>
  </p:notesMasterIdLst>
  <p:sldIdLst>
    <p:sldId id="256" r:id="rId2"/>
    <p:sldId id="261" r:id="rId3"/>
    <p:sldId id="257" r:id="rId4"/>
    <p:sldId id="277" r:id="rId5"/>
    <p:sldId id="273" r:id="rId6"/>
    <p:sldId id="259" r:id="rId7"/>
    <p:sldId id="267" r:id="rId8"/>
    <p:sldId id="278" r:id="rId9"/>
    <p:sldId id="263" r:id="rId10"/>
    <p:sldId id="264" r:id="rId11"/>
    <p:sldId id="268" r:id="rId12"/>
    <p:sldId id="265" r:id="rId13"/>
    <p:sldId id="271" r:id="rId14"/>
    <p:sldId id="272" r:id="rId15"/>
    <p:sldId id="269" r:id="rId16"/>
    <p:sldId id="281" r:id="rId17"/>
    <p:sldId id="280" r:id="rId18"/>
    <p:sldId id="282"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728387D-E40D-4F20-B0D7-D57558126CE2}">
          <p14:sldIdLst>
            <p14:sldId id="256"/>
            <p14:sldId id="261"/>
            <p14:sldId id="257"/>
            <p14:sldId id="277"/>
            <p14:sldId id="273"/>
            <p14:sldId id="259"/>
            <p14:sldId id="267"/>
            <p14:sldId id="278"/>
            <p14:sldId id="263"/>
            <p14:sldId id="264"/>
            <p14:sldId id="268"/>
            <p14:sldId id="265"/>
            <p14:sldId id="271"/>
            <p14:sldId id="272"/>
            <p14:sldId id="269"/>
            <p14:sldId id="281"/>
            <p14:sldId id="280"/>
            <p14:sldId id="282"/>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2BF86-EA07-4AEA-A6C2-BFCF2705D0EF}" type="datetimeFigureOut">
              <a:rPr lang="en-PK" smtClean="0"/>
              <a:t>15/06/2022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EFF94-650C-44C0-A698-5236576C3129}" type="slidenum">
              <a:rPr lang="en-PK" smtClean="0"/>
              <a:t>‹#›</a:t>
            </a:fld>
            <a:endParaRPr lang="en-PK"/>
          </a:p>
        </p:txBody>
      </p:sp>
    </p:spTree>
    <p:extLst>
      <p:ext uri="{BB962C8B-B14F-4D97-AF65-F5344CB8AC3E}">
        <p14:creationId xmlns:p14="http://schemas.microsoft.com/office/powerpoint/2010/main" val="22878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F68E2-58F2-4D09-BE8B-E3BD06533059}" type="datetimeFigureOut">
              <a:rPr lang="en-US" smtClean="0"/>
              <a:t>6/15/2022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0981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39534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84217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27082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11198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62989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6/15/2022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40614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2D6473-DF6D-4702-B328-E0DD40540A4E}"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7248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26F7E3A-B166-407D-9866-32884E7D5B37}"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591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74970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967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739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92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09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948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820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657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8624D31-43A5-475A-80CF-332C9F6DCF35}" type="datetimeFigureOut">
              <a:rPr lang="en-US" smtClean="0"/>
              <a:t>6/15/2022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053274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8F3C-7077-48C5-A92D-E827C91C4598}"/>
              </a:ext>
            </a:extLst>
          </p:cNvPr>
          <p:cNvSpPr>
            <a:spLocks noGrp="1"/>
          </p:cNvSpPr>
          <p:nvPr>
            <p:ph type="ctrTitle"/>
          </p:nvPr>
        </p:nvSpPr>
        <p:spPr>
          <a:xfrm>
            <a:off x="1100051" y="623760"/>
            <a:ext cx="10058400" cy="2563927"/>
          </a:xfrm>
        </p:spPr>
        <p:txBody>
          <a:bodyPr>
            <a:normAutofit/>
          </a:bodyPr>
          <a:lstStyle/>
          <a:p>
            <a:pPr>
              <a:lnSpc>
                <a:spcPct val="106000"/>
              </a:lnSpc>
              <a:spcBef>
                <a:spcPts val="1200"/>
              </a:spcBef>
            </a:pPr>
            <a:r>
              <a:rPr lang="en-US" sz="3600" b="1" u="sng" dirty="0">
                <a:solidFill>
                  <a:schemeClr val="bg1"/>
                </a:solidFill>
                <a:effectLst/>
                <a:ea typeface="Times New Roman" panose="02020603050405020304" pitchFamily="18" charset="0"/>
                <a:cs typeface="Times New Roman" panose="02020603050405020304" pitchFamily="18" charset="0"/>
              </a:rPr>
              <a:t>PROJECT TITLE:</a:t>
            </a:r>
            <a:br>
              <a:rPr lang="en-PK" sz="3600" dirty="0">
                <a:solidFill>
                  <a:schemeClr val="bg1"/>
                </a:solidFill>
                <a:effectLst/>
                <a:ea typeface="Times New Roman" panose="02020603050405020304" pitchFamily="18" charset="0"/>
                <a:cs typeface="Times New Roman" panose="02020603050405020304" pitchFamily="18" charset="0"/>
              </a:rPr>
            </a:br>
            <a:r>
              <a:rPr lang="en-US" sz="3600" b="1" dirty="0">
                <a:solidFill>
                  <a:schemeClr val="bg1"/>
                </a:solidFill>
                <a:effectLst/>
                <a:ea typeface="Calibri" panose="020F0502020204030204" pitchFamily="34" charset="0"/>
                <a:cs typeface="Calibri" panose="020F0502020204030204" pitchFamily="34" charset="0"/>
              </a:rPr>
              <a:t>PREDICTIVE ANALYSIS OF CLIMATE CHANGE (PACC)</a:t>
            </a:r>
            <a:endParaRPr lang="en-PK" sz="34400" dirty="0">
              <a:solidFill>
                <a:schemeClr val="bg1"/>
              </a:solidFill>
            </a:endParaRPr>
          </a:p>
        </p:txBody>
      </p:sp>
      <p:sp>
        <p:nvSpPr>
          <p:cNvPr id="3" name="Subtitle 2">
            <a:extLst>
              <a:ext uri="{FF2B5EF4-FFF2-40B4-BE49-F238E27FC236}">
                <a16:creationId xmlns:a16="http://schemas.microsoft.com/office/drawing/2014/main" id="{AC23367C-309A-419B-9B2E-E164F828EA5E}"/>
              </a:ext>
            </a:extLst>
          </p:cNvPr>
          <p:cNvSpPr>
            <a:spLocks noGrp="1"/>
          </p:cNvSpPr>
          <p:nvPr>
            <p:ph type="subTitle" idx="1"/>
          </p:nvPr>
        </p:nvSpPr>
        <p:spPr>
          <a:xfrm>
            <a:off x="1100051" y="4455620"/>
            <a:ext cx="3929149" cy="1143000"/>
          </a:xfrm>
        </p:spPr>
        <p:txBody>
          <a:bodyPr>
            <a:normAutofit/>
          </a:bodyPr>
          <a:lstStyle/>
          <a:p>
            <a:pPr>
              <a:lnSpc>
                <a:spcPct val="106000"/>
              </a:lnSpc>
              <a:spcAft>
                <a:spcPts val="800"/>
              </a:spcAft>
            </a:pPr>
            <a:r>
              <a:rPr lang="en-US" sz="1800" dirty="0">
                <a:solidFill>
                  <a:schemeClr val="bg1"/>
                </a:solidFill>
                <a:effectLst/>
                <a:ea typeface="Calibri" panose="020F0502020204030204" pitchFamily="34" charset="0"/>
                <a:cs typeface="Calibri" panose="020F0502020204030204" pitchFamily="34" charset="0"/>
              </a:rPr>
              <a:t>JUNE-2022					</a:t>
            </a:r>
          </a:p>
          <a:p>
            <a:pPr>
              <a:lnSpc>
                <a:spcPct val="106000"/>
              </a:lnSpc>
              <a:spcAft>
                <a:spcPts val="800"/>
              </a:spcAft>
            </a:pPr>
            <a:r>
              <a:rPr lang="en-US" sz="1800" b="1" u="sng" dirty="0">
                <a:solidFill>
                  <a:schemeClr val="bg1"/>
                </a:solidFill>
                <a:effectLst/>
                <a:ea typeface="Calibri" panose="020F0502020204030204" pitchFamily="34" charset="0"/>
                <a:cs typeface="Calibri" panose="020F0502020204030204" pitchFamily="34" charset="0"/>
              </a:rPr>
              <a:t>RESEARCH REPORT</a:t>
            </a:r>
            <a:endParaRPr lang="en-PK" sz="1800" dirty="0">
              <a:solidFill>
                <a:schemeClr val="bg1"/>
              </a:solidFill>
              <a:effectLst/>
              <a:ea typeface="Calibri" panose="020F0502020204030204" pitchFamily="34" charset="0"/>
              <a:cs typeface="Times New Roman" panose="02020603050405020304" pitchFamily="18" charset="0"/>
            </a:endParaRPr>
          </a:p>
          <a:p>
            <a:endParaRPr lang="en-PK" dirty="0"/>
          </a:p>
        </p:txBody>
      </p:sp>
      <p:sp>
        <p:nvSpPr>
          <p:cNvPr id="4" name="TextBox 3">
            <a:extLst>
              <a:ext uri="{FF2B5EF4-FFF2-40B4-BE49-F238E27FC236}">
                <a16:creationId xmlns:a16="http://schemas.microsoft.com/office/drawing/2014/main" id="{89B8C7B0-BAD9-4259-BDEF-7088AE2A4FCF}"/>
              </a:ext>
            </a:extLst>
          </p:cNvPr>
          <p:cNvSpPr txBox="1"/>
          <p:nvPr/>
        </p:nvSpPr>
        <p:spPr>
          <a:xfrm>
            <a:off x="7981025" y="4455620"/>
            <a:ext cx="3588181" cy="1460015"/>
          </a:xfrm>
          <a:prstGeom prst="rect">
            <a:avLst/>
          </a:prstGeom>
          <a:noFill/>
        </p:spPr>
        <p:txBody>
          <a:bodyPr wrap="square" rtlCol="0">
            <a:spAutoFit/>
          </a:bodyPr>
          <a:lstStyle/>
          <a:p>
            <a:pPr>
              <a:lnSpc>
                <a:spcPct val="106000"/>
              </a:lnSpc>
              <a:spcAft>
                <a:spcPts val="800"/>
              </a:spcAft>
            </a:pPr>
            <a:r>
              <a:rPr lang="en-US" sz="1600" b="1" dirty="0">
                <a:solidFill>
                  <a:schemeClr val="bg1"/>
                </a:solidFill>
                <a:ea typeface="Calibri" panose="020F0502020204030204" pitchFamily="34" charset="0"/>
                <a:cs typeface="Calibri" panose="020F0502020204030204" pitchFamily="34" charset="0"/>
              </a:rPr>
              <a:t>Talha Siddiqui  </a:t>
            </a:r>
            <a:r>
              <a:rPr lang="en-US" sz="1600" b="1" dirty="0">
                <a:solidFill>
                  <a:schemeClr val="bg1"/>
                </a:solidFill>
                <a:effectLst/>
                <a:ea typeface="Calibri" panose="020F0502020204030204" pitchFamily="34" charset="0"/>
                <a:cs typeface="Calibri" panose="020F0502020204030204" pitchFamily="34" charset="0"/>
              </a:rPr>
              <a:t>1812267</a:t>
            </a:r>
          </a:p>
          <a:p>
            <a:pPr>
              <a:lnSpc>
                <a:spcPct val="106000"/>
              </a:lnSpc>
              <a:spcAft>
                <a:spcPts val="800"/>
              </a:spcAft>
            </a:pPr>
            <a:r>
              <a:rPr lang="en-US" sz="1600" b="1" dirty="0">
                <a:solidFill>
                  <a:schemeClr val="bg1"/>
                </a:solidFill>
                <a:effectLst/>
                <a:ea typeface="Calibri" panose="020F0502020204030204" pitchFamily="34" charset="0"/>
                <a:cs typeface="Calibri" panose="020F0502020204030204" pitchFamily="34" charset="0"/>
              </a:rPr>
              <a:t>Abdul Wasay  1812254</a:t>
            </a:r>
          </a:p>
          <a:p>
            <a:pPr>
              <a:lnSpc>
                <a:spcPct val="106000"/>
              </a:lnSpc>
              <a:spcAft>
                <a:spcPts val="800"/>
              </a:spcAft>
            </a:pPr>
            <a:r>
              <a:rPr lang="en-US" sz="1600" b="1" dirty="0">
                <a:solidFill>
                  <a:schemeClr val="bg1"/>
                </a:solidFill>
                <a:ea typeface="Calibri" panose="020F0502020204030204" pitchFamily="34" charset="0"/>
                <a:cs typeface="Calibri" panose="020F0502020204030204" pitchFamily="34" charset="0"/>
              </a:rPr>
              <a:t>Syed Arhum-Ul-Hassan 1812281</a:t>
            </a:r>
            <a:endParaRPr lang="en-PK" sz="1600" dirty="0">
              <a:solidFill>
                <a:schemeClr val="bg1"/>
              </a:solidFill>
              <a:effectLst/>
              <a:ea typeface="Calibri" panose="020F0502020204030204" pitchFamily="34" charset="0"/>
              <a:cs typeface="Times New Roman" panose="02020603050405020304" pitchFamily="18" charset="0"/>
            </a:endParaRPr>
          </a:p>
          <a:p>
            <a:endParaRPr lang="en-PK" dirty="0">
              <a:solidFill>
                <a:schemeClr val="bg1"/>
              </a:solidFill>
            </a:endParaRPr>
          </a:p>
        </p:txBody>
      </p:sp>
    </p:spTree>
    <p:extLst>
      <p:ext uri="{BB962C8B-B14F-4D97-AF65-F5344CB8AC3E}">
        <p14:creationId xmlns:p14="http://schemas.microsoft.com/office/powerpoint/2010/main" val="784467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49BB-E812-480F-93DA-EF68A64B1853}"/>
              </a:ext>
            </a:extLst>
          </p:cNvPr>
          <p:cNvSpPr>
            <a:spLocks noGrp="1"/>
          </p:cNvSpPr>
          <p:nvPr>
            <p:ph type="title"/>
          </p:nvPr>
        </p:nvSpPr>
        <p:spPr/>
        <p:txBody>
          <a:bodyPr>
            <a:normAutofit/>
          </a:bodyPr>
          <a:lstStyle/>
          <a:p>
            <a:r>
              <a:rPr lang="en-US" dirty="0"/>
              <a:t>SOLUTION STATEMENT</a:t>
            </a:r>
            <a:endParaRPr lang="en-PK" dirty="0"/>
          </a:p>
        </p:txBody>
      </p:sp>
      <p:sp>
        <p:nvSpPr>
          <p:cNvPr id="3" name="Content Placeholder 2">
            <a:extLst>
              <a:ext uri="{FF2B5EF4-FFF2-40B4-BE49-F238E27FC236}">
                <a16:creationId xmlns:a16="http://schemas.microsoft.com/office/drawing/2014/main" id="{B6E72590-073A-4B17-A9FF-17D55B50641E}"/>
              </a:ext>
            </a:extLst>
          </p:cNvPr>
          <p:cNvSpPr>
            <a:spLocks noGrp="1"/>
          </p:cNvSpPr>
          <p:nvPr>
            <p:ph idx="1"/>
          </p:nvPr>
        </p:nvSpPr>
        <p:spPr/>
        <p:txBody>
          <a:bodyPr/>
          <a:lstStyle/>
          <a:p>
            <a:r>
              <a:rPr lang="en-US" dirty="0">
                <a:solidFill>
                  <a:schemeClr val="tx1"/>
                </a:solidFill>
                <a:ea typeface="Times New Roman" panose="02020603050405020304" pitchFamily="18" charset="0"/>
              </a:rPr>
              <a:t>We proposed a system which provide the overall analysis in change of climate over the years and the prediction for the future. </a:t>
            </a:r>
          </a:p>
          <a:p>
            <a:r>
              <a:rPr lang="en-US" dirty="0">
                <a:solidFill>
                  <a:schemeClr val="tx1"/>
                </a:solidFill>
                <a:ea typeface="Times New Roman" panose="02020603050405020304" pitchFamily="18" charset="0"/>
              </a:rPr>
              <a:t>We believe that mitigating climate change is not only important for global peace and security, but key to fulfilling our moral imperative to protect those communities most at risk.</a:t>
            </a:r>
          </a:p>
          <a:p>
            <a:r>
              <a:rPr lang="en-US" dirty="0">
                <a:solidFill>
                  <a:schemeClr val="tx1"/>
                </a:solidFill>
                <a:ea typeface="Times New Roman" panose="02020603050405020304" pitchFamily="18" charset="0"/>
              </a:rPr>
              <a:t>This system would be used to predict the climate change over the years and its effects on the environment of Pakistan.</a:t>
            </a:r>
          </a:p>
          <a:p>
            <a:endParaRPr lang="en-US" dirty="0">
              <a:solidFill>
                <a:schemeClr val="tx1"/>
              </a:solidFill>
              <a:latin typeface="Times New Roman" panose="02020603050405020304" pitchFamily="18" charset="0"/>
              <a:ea typeface="Times New Roman" panose="02020603050405020304" pitchFamily="18" charset="0"/>
            </a:endParaRPr>
          </a:p>
          <a:p>
            <a:endParaRPr lang="en-US" dirty="0">
              <a:solidFill>
                <a:schemeClr val="tx1"/>
              </a:solidFill>
              <a:latin typeface="Times New Roman" panose="02020603050405020304" pitchFamily="18" charset="0"/>
              <a:ea typeface="Times New Roman" panose="02020603050405020304" pitchFamily="18" charset="0"/>
            </a:endParaRPr>
          </a:p>
          <a:p>
            <a:endParaRPr lang="en-US"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139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C4B-F466-4C7E-9187-8DCE5373FB52}"/>
              </a:ext>
            </a:extLst>
          </p:cNvPr>
          <p:cNvSpPr>
            <a:spLocks noGrp="1"/>
          </p:cNvSpPr>
          <p:nvPr>
            <p:ph type="title"/>
          </p:nvPr>
        </p:nvSpPr>
        <p:spPr/>
        <p:txBody>
          <a:bodyPr/>
          <a:lstStyle/>
          <a:p>
            <a:r>
              <a:rPr lang="en-US" dirty="0"/>
              <a:t>SOLUTION STATEMENT-Techniques</a:t>
            </a:r>
            <a:endParaRPr lang="en-PK" dirty="0"/>
          </a:p>
        </p:txBody>
      </p:sp>
      <p:sp>
        <p:nvSpPr>
          <p:cNvPr id="3" name="Content Placeholder 2">
            <a:extLst>
              <a:ext uri="{FF2B5EF4-FFF2-40B4-BE49-F238E27FC236}">
                <a16:creationId xmlns:a16="http://schemas.microsoft.com/office/drawing/2014/main" id="{E0A20FC7-6E42-419E-8418-A27BB7DB39CC}"/>
              </a:ext>
            </a:extLst>
          </p:cNvPr>
          <p:cNvSpPr>
            <a:spLocks noGrp="1"/>
          </p:cNvSpPr>
          <p:nvPr>
            <p:ph idx="1"/>
          </p:nvPr>
        </p:nvSpPr>
        <p:spPr/>
        <p:txBody>
          <a:bodyPr>
            <a:normAutofit lnSpcReduction="10000"/>
          </a:bodyPr>
          <a:lstStyle/>
          <a:p>
            <a:pPr>
              <a:lnSpc>
                <a:spcPct val="200000"/>
              </a:lnSpc>
              <a:buFont typeface="Wingdings" panose="05000000000000000000" pitchFamily="2" charset="2"/>
              <a:buChar char="§"/>
            </a:pPr>
            <a:r>
              <a:rPr lang="en-US" dirty="0"/>
              <a:t>Using different datasets to be processed by multiple models</a:t>
            </a:r>
          </a:p>
          <a:p>
            <a:pPr>
              <a:lnSpc>
                <a:spcPct val="200000"/>
              </a:lnSpc>
              <a:buFont typeface="Wingdings" panose="05000000000000000000" pitchFamily="2" charset="2"/>
              <a:buChar char="§"/>
            </a:pPr>
            <a:r>
              <a:rPr lang="en-US" dirty="0"/>
              <a:t>Will use different algorithms on variety of datasets to achieve the best accuracy for a particular model.</a:t>
            </a:r>
          </a:p>
          <a:p>
            <a:pPr>
              <a:lnSpc>
                <a:spcPct val="200000"/>
              </a:lnSpc>
              <a:buFont typeface="Wingdings" panose="05000000000000000000" pitchFamily="2" charset="2"/>
              <a:buChar char="§"/>
            </a:pPr>
            <a:r>
              <a:rPr lang="en-US" dirty="0"/>
              <a:t>Differentiating between different algorithms and selecting those with the highest efficiency, best accuracy, lowest root mean square error and residual sum of squares.</a:t>
            </a:r>
          </a:p>
        </p:txBody>
      </p:sp>
    </p:spTree>
    <p:extLst>
      <p:ext uri="{BB962C8B-B14F-4D97-AF65-F5344CB8AC3E}">
        <p14:creationId xmlns:p14="http://schemas.microsoft.com/office/powerpoint/2010/main" val="351923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62D3-EA8D-4990-A9C7-4E2EF10EBF0F}"/>
              </a:ext>
            </a:extLst>
          </p:cNvPr>
          <p:cNvSpPr>
            <a:spLocks noGrp="1"/>
          </p:cNvSpPr>
          <p:nvPr>
            <p:ph type="title"/>
          </p:nvPr>
        </p:nvSpPr>
        <p:spPr/>
        <p:txBody>
          <a:bodyPr/>
          <a:lstStyle/>
          <a:p>
            <a:r>
              <a:rPr lang="en-US" dirty="0"/>
              <a:t>OBJECTIVES</a:t>
            </a:r>
            <a:endParaRPr lang="en-PK" dirty="0"/>
          </a:p>
        </p:txBody>
      </p:sp>
      <p:sp>
        <p:nvSpPr>
          <p:cNvPr id="3" name="Content Placeholder 2">
            <a:extLst>
              <a:ext uri="{FF2B5EF4-FFF2-40B4-BE49-F238E27FC236}">
                <a16:creationId xmlns:a16="http://schemas.microsoft.com/office/drawing/2014/main" id="{2EF472EE-E859-4E6F-950C-D8F3C85E4C7A}"/>
              </a:ext>
            </a:extLst>
          </p:cNvPr>
          <p:cNvSpPr>
            <a:spLocks noGrp="1"/>
          </p:cNvSpPr>
          <p:nvPr>
            <p:ph idx="1"/>
          </p:nvPr>
        </p:nvSpPr>
        <p:spPr/>
        <p:txBody>
          <a:bodyPr>
            <a:normAutofit/>
          </a:bodyPr>
          <a:lstStyle/>
          <a:p>
            <a:pPr marL="457200">
              <a:lnSpc>
                <a:spcPct val="200000"/>
              </a:lnSpc>
              <a:spcAft>
                <a:spcPts val="800"/>
              </a:spcAft>
            </a:pPr>
            <a:r>
              <a:rPr lang="en-PK" dirty="0"/>
              <a:t>The objective of this project is to asses climate change factors and further predict how these factors will change in the future effecting the climate</a:t>
            </a:r>
            <a:endParaRPr lang="en-US" dirty="0"/>
          </a:p>
          <a:p>
            <a:pPr marL="457200">
              <a:lnSpc>
                <a:spcPct val="200000"/>
              </a:lnSpc>
              <a:spcAft>
                <a:spcPts val="800"/>
              </a:spcAft>
            </a:pPr>
            <a:endParaRPr lang="en-PK"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528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D618-2459-4C2C-9091-9C0EE52F4079}"/>
              </a:ext>
            </a:extLst>
          </p:cNvPr>
          <p:cNvSpPr>
            <a:spLocks noGrp="1"/>
          </p:cNvSpPr>
          <p:nvPr>
            <p:ph type="title"/>
          </p:nvPr>
        </p:nvSpPr>
        <p:spPr/>
        <p:txBody>
          <a:bodyPr/>
          <a:lstStyle/>
          <a:p>
            <a:r>
              <a:rPr lang="en-US" dirty="0"/>
              <a:t>RESEARCH QUESTIONS</a:t>
            </a:r>
            <a:endParaRPr lang="en-PK" dirty="0"/>
          </a:p>
        </p:txBody>
      </p:sp>
      <p:sp>
        <p:nvSpPr>
          <p:cNvPr id="3" name="Content Placeholder 2">
            <a:extLst>
              <a:ext uri="{FF2B5EF4-FFF2-40B4-BE49-F238E27FC236}">
                <a16:creationId xmlns:a16="http://schemas.microsoft.com/office/drawing/2014/main" id="{6E27A284-1255-43DB-9E3E-7D1A8065AF33}"/>
              </a:ext>
            </a:extLst>
          </p:cNvPr>
          <p:cNvSpPr>
            <a:spLocks noGrp="1"/>
          </p:cNvSpPr>
          <p:nvPr>
            <p:ph idx="1"/>
          </p:nvPr>
        </p:nvSpPr>
        <p:spPr/>
        <p:txBody>
          <a:bodyPr/>
          <a:lstStyle/>
          <a:p>
            <a:pPr>
              <a:lnSpc>
                <a:spcPct val="200000"/>
              </a:lnSpc>
            </a:pPr>
            <a:r>
              <a:rPr lang="en-US" dirty="0"/>
              <a:t>Where is the climate of Pakistan headed in the near future and how will it affect the society? </a:t>
            </a:r>
          </a:p>
          <a:p>
            <a:pPr>
              <a:lnSpc>
                <a:spcPct val="200000"/>
              </a:lnSpc>
            </a:pPr>
            <a:r>
              <a:rPr lang="en-US" dirty="0"/>
              <a:t>What will be the effects of global warming for climate of Pakistan and when should we prepare for the disasters that are inevitable?</a:t>
            </a:r>
            <a:endParaRPr lang="en-PK" dirty="0"/>
          </a:p>
          <a:p>
            <a:pPr>
              <a:lnSpc>
                <a:spcPct val="200000"/>
              </a:lnSpc>
            </a:pPr>
            <a:endParaRPr lang="en-PK" dirty="0"/>
          </a:p>
        </p:txBody>
      </p:sp>
    </p:spTree>
    <p:extLst>
      <p:ext uri="{BB962C8B-B14F-4D97-AF65-F5344CB8AC3E}">
        <p14:creationId xmlns:p14="http://schemas.microsoft.com/office/powerpoint/2010/main" val="273709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8632-72B8-4D52-AF1B-95F756699428}"/>
              </a:ext>
            </a:extLst>
          </p:cNvPr>
          <p:cNvSpPr>
            <a:spLocks noGrp="1"/>
          </p:cNvSpPr>
          <p:nvPr>
            <p:ph type="title"/>
          </p:nvPr>
        </p:nvSpPr>
        <p:spPr/>
        <p:txBody>
          <a:bodyPr/>
          <a:lstStyle/>
          <a:p>
            <a:r>
              <a:rPr lang="en-US" dirty="0"/>
              <a:t>METHODOLOGY</a:t>
            </a:r>
            <a:endParaRPr lang="en-PK" dirty="0"/>
          </a:p>
        </p:txBody>
      </p:sp>
      <p:sp>
        <p:nvSpPr>
          <p:cNvPr id="3" name="Content Placeholder 2">
            <a:extLst>
              <a:ext uri="{FF2B5EF4-FFF2-40B4-BE49-F238E27FC236}">
                <a16:creationId xmlns:a16="http://schemas.microsoft.com/office/drawing/2014/main" id="{6D34C018-0ADB-478B-B780-0EBB8C5B576C}"/>
              </a:ext>
            </a:extLst>
          </p:cNvPr>
          <p:cNvSpPr>
            <a:spLocks noGrp="1"/>
          </p:cNvSpPr>
          <p:nvPr>
            <p:ph idx="1"/>
          </p:nvPr>
        </p:nvSpPr>
        <p:spPr/>
        <p:txBody>
          <a:bodyPr/>
          <a:lstStyle/>
          <a:p>
            <a:r>
              <a:rPr lang="en-US" dirty="0"/>
              <a:t>Process </a:t>
            </a:r>
            <a:r>
              <a:rPr lang="en-PK" dirty="0"/>
              <a:t>different datasets</a:t>
            </a:r>
            <a:r>
              <a:rPr lang="en-US" dirty="0"/>
              <a:t>.</a:t>
            </a:r>
          </a:p>
          <a:p>
            <a:r>
              <a:rPr lang="en-US" dirty="0"/>
              <a:t>T</a:t>
            </a:r>
            <a:r>
              <a:rPr lang="en-PK" dirty="0"/>
              <a:t>rain models for each factor effecting climate change. </a:t>
            </a:r>
            <a:endParaRPr lang="en-US" dirty="0"/>
          </a:p>
          <a:p>
            <a:r>
              <a:rPr lang="en-PK" dirty="0"/>
              <a:t>Our systems would be tested for efficiency &amp; accuracy in-order to find prediction pattern for the near future. </a:t>
            </a:r>
            <a:endParaRPr lang="en-US" dirty="0"/>
          </a:p>
          <a:p>
            <a:r>
              <a:rPr lang="en-PK" dirty="0"/>
              <a:t>Once we have the predictive analysis of those factors, the predicted data will be used to integrate all the factors into one main predictive analysis model that will provide the overall analysis in change of climate over the years and the prediction for the future.</a:t>
            </a:r>
          </a:p>
          <a:p>
            <a:endParaRPr lang="en-PK" dirty="0"/>
          </a:p>
        </p:txBody>
      </p:sp>
    </p:spTree>
    <p:extLst>
      <p:ext uri="{BB962C8B-B14F-4D97-AF65-F5344CB8AC3E}">
        <p14:creationId xmlns:p14="http://schemas.microsoft.com/office/powerpoint/2010/main" val="49464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EB86-11C7-448E-95D9-8DC45D2EC1BA}"/>
              </a:ext>
            </a:extLst>
          </p:cNvPr>
          <p:cNvSpPr>
            <a:spLocks noGrp="1"/>
          </p:cNvSpPr>
          <p:nvPr>
            <p:ph type="title"/>
          </p:nvPr>
        </p:nvSpPr>
        <p:spPr/>
        <p:txBody>
          <a:bodyPr>
            <a:normAutofit/>
          </a:bodyPr>
          <a:lstStyle/>
          <a:p>
            <a:r>
              <a:rPr lang="en-US" dirty="0"/>
              <a:t>TOOLS &amp; TECHNOLOGY CONSIDERED</a:t>
            </a:r>
            <a:endParaRPr lang="en-PK" dirty="0"/>
          </a:p>
        </p:txBody>
      </p:sp>
      <p:sp>
        <p:nvSpPr>
          <p:cNvPr id="3" name="Content Placeholder 2">
            <a:extLst>
              <a:ext uri="{FF2B5EF4-FFF2-40B4-BE49-F238E27FC236}">
                <a16:creationId xmlns:a16="http://schemas.microsoft.com/office/drawing/2014/main" id="{7919AB4D-5A03-4AE2-8455-0AE9303BCE69}"/>
              </a:ext>
            </a:extLst>
          </p:cNvPr>
          <p:cNvSpPr>
            <a:spLocks noGrp="1"/>
          </p:cNvSpPr>
          <p:nvPr>
            <p:ph idx="1"/>
          </p:nvPr>
        </p:nvSpPr>
        <p:spPr/>
        <p:txBody>
          <a:bodyPr>
            <a:normAutofit/>
          </a:bodyPr>
          <a:lstStyle/>
          <a:p>
            <a:pPr>
              <a:buFont typeface="Wingdings" panose="05000000000000000000" pitchFamily="2" charset="2"/>
              <a:buChar char="§"/>
            </a:pPr>
            <a:r>
              <a:rPr lang="en-US" dirty="0"/>
              <a:t>Using Different software's:</a:t>
            </a:r>
          </a:p>
          <a:p>
            <a:pPr lvl="1">
              <a:buFont typeface="Wingdings" panose="05000000000000000000" pitchFamily="2" charset="2"/>
              <a:buChar char="§"/>
            </a:pPr>
            <a:r>
              <a:rPr lang="en-US" dirty="0"/>
              <a:t>MS Word for documentation</a:t>
            </a:r>
          </a:p>
          <a:p>
            <a:pPr lvl="1">
              <a:buFont typeface="Wingdings" panose="05000000000000000000" pitchFamily="2" charset="2"/>
              <a:buChar char="§"/>
            </a:pPr>
            <a:r>
              <a:rPr lang="en-US" dirty="0"/>
              <a:t>MS Excel for Datasets</a:t>
            </a:r>
          </a:p>
          <a:p>
            <a:pPr lvl="1">
              <a:buFont typeface="Wingdings" panose="05000000000000000000" pitchFamily="2" charset="2"/>
              <a:buChar char="§"/>
            </a:pPr>
            <a:r>
              <a:rPr lang="en-US" dirty="0"/>
              <a:t>Spyder for Python Programming</a:t>
            </a:r>
          </a:p>
          <a:p>
            <a:pPr>
              <a:lnSpc>
                <a:spcPct val="200000"/>
              </a:lnSpc>
              <a:buFont typeface="Wingdings" panose="05000000000000000000" pitchFamily="2" charset="2"/>
              <a:buChar char="§"/>
            </a:pPr>
            <a:r>
              <a:rPr lang="en-US" dirty="0"/>
              <a:t>Programming tools and languages</a:t>
            </a:r>
          </a:p>
          <a:p>
            <a:pPr lvl="1">
              <a:lnSpc>
                <a:spcPct val="120000"/>
              </a:lnSpc>
              <a:buFont typeface="Wingdings" panose="05000000000000000000" pitchFamily="2" charset="2"/>
              <a:buChar char="§"/>
            </a:pPr>
            <a:r>
              <a:rPr lang="en-US" dirty="0"/>
              <a:t> Python</a:t>
            </a:r>
          </a:p>
          <a:p>
            <a:pPr lvl="1">
              <a:lnSpc>
                <a:spcPct val="120000"/>
              </a:lnSpc>
              <a:buFont typeface="Wingdings" panose="05000000000000000000" pitchFamily="2" charset="2"/>
              <a:buChar char="§"/>
            </a:pPr>
            <a:r>
              <a:rPr lang="en-US" dirty="0"/>
              <a:t>Libraries of python such as TensorFlow, Pandas, NumPy, Matplotlib, </a:t>
            </a:r>
            <a:r>
              <a:rPr lang="en-US" dirty="0" err="1"/>
              <a:t>Keras</a:t>
            </a:r>
            <a:r>
              <a:rPr lang="en-US" dirty="0"/>
              <a:t> </a:t>
            </a:r>
            <a:r>
              <a:rPr lang="en-US" dirty="0" err="1"/>
              <a:t>Sckeit</a:t>
            </a:r>
            <a:r>
              <a:rPr lang="en-US" dirty="0"/>
              <a:t>-learn and as per our requirement.</a:t>
            </a:r>
          </a:p>
          <a:p>
            <a:pPr>
              <a:buFont typeface="Wingdings" panose="05000000000000000000" pitchFamily="2" charset="2"/>
              <a:buChar char="§"/>
            </a:pPr>
            <a:endParaRPr lang="en-PK" dirty="0"/>
          </a:p>
        </p:txBody>
      </p:sp>
    </p:spTree>
    <p:extLst>
      <p:ext uri="{BB962C8B-B14F-4D97-AF65-F5344CB8AC3E}">
        <p14:creationId xmlns:p14="http://schemas.microsoft.com/office/powerpoint/2010/main" val="237402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99FC-4C77-4FFD-82A1-04131A6F3B32}"/>
              </a:ext>
            </a:extLst>
          </p:cNvPr>
          <p:cNvSpPr>
            <a:spLocks noGrp="1"/>
          </p:cNvSpPr>
          <p:nvPr>
            <p:ph type="title"/>
          </p:nvPr>
        </p:nvSpPr>
        <p:spPr/>
        <p:txBody>
          <a:bodyPr>
            <a:normAutofit/>
          </a:bodyPr>
          <a:lstStyle/>
          <a:p>
            <a:r>
              <a:rPr lang="en-US" dirty="0">
                <a:solidFill>
                  <a:schemeClr val="bg1"/>
                </a:solidFill>
                <a:effectLst/>
                <a:ea typeface="Times New Roman" panose="02020603050405020304" pitchFamily="18" charset="0"/>
                <a:cs typeface="Times New Roman" panose="02020603050405020304" pitchFamily="18" charset="0"/>
              </a:rPr>
              <a:t>RESULTS</a:t>
            </a:r>
            <a:endParaRPr lang="en-PK" dirty="0">
              <a:solidFill>
                <a:schemeClr val="bg1"/>
              </a:solidFill>
            </a:endParaRPr>
          </a:p>
        </p:txBody>
      </p:sp>
      <p:sp>
        <p:nvSpPr>
          <p:cNvPr id="3" name="Content Placeholder 2">
            <a:extLst>
              <a:ext uri="{FF2B5EF4-FFF2-40B4-BE49-F238E27FC236}">
                <a16:creationId xmlns:a16="http://schemas.microsoft.com/office/drawing/2014/main" id="{0F614658-4B92-4AE5-B412-DD0AB474EDD7}"/>
              </a:ext>
            </a:extLst>
          </p:cNvPr>
          <p:cNvSpPr>
            <a:spLocks noGrp="1"/>
          </p:cNvSpPr>
          <p:nvPr>
            <p:ph idx="1"/>
          </p:nvPr>
        </p:nvSpPr>
        <p:spPr>
          <a:xfrm>
            <a:off x="1217670" y="2314409"/>
            <a:ext cx="8091325" cy="4023360"/>
          </a:xfrm>
        </p:spPr>
        <p:txBody>
          <a:bodyPr/>
          <a:lstStyle/>
          <a:p>
            <a:r>
              <a:rPr lang="en-US" dirty="0"/>
              <a:t>Long Short-term Memory (LSTM)</a:t>
            </a:r>
            <a:endParaRPr lang="en-PK" dirty="0"/>
          </a:p>
        </p:txBody>
      </p:sp>
      <p:graphicFrame>
        <p:nvGraphicFramePr>
          <p:cNvPr id="5" name="Table 4">
            <a:extLst>
              <a:ext uri="{FF2B5EF4-FFF2-40B4-BE49-F238E27FC236}">
                <a16:creationId xmlns:a16="http://schemas.microsoft.com/office/drawing/2014/main" id="{48745A56-81C8-9926-085F-9DD3A9F5EFD8}"/>
              </a:ext>
            </a:extLst>
          </p:cNvPr>
          <p:cNvGraphicFramePr>
            <a:graphicFrameLocks noGrp="1"/>
          </p:cNvGraphicFramePr>
          <p:nvPr>
            <p:extLst>
              <p:ext uri="{D42A27DB-BD31-4B8C-83A1-F6EECF244321}">
                <p14:modId xmlns:p14="http://schemas.microsoft.com/office/powerpoint/2010/main" val="319792656"/>
              </p:ext>
            </p:extLst>
          </p:nvPr>
        </p:nvGraphicFramePr>
        <p:xfrm>
          <a:off x="1274089" y="3429000"/>
          <a:ext cx="5677134" cy="1522057"/>
        </p:xfrm>
        <a:graphic>
          <a:graphicData uri="http://schemas.openxmlformats.org/drawingml/2006/table">
            <a:tbl>
              <a:tblPr firstRow="1" firstCol="1" bandRow="1">
                <a:tableStyleId>{5C22544A-7EE6-4342-B048-85BDC9FD1C3A}</a:tableStyleId>
              </a:tblPr>
              <a:tblGrid>
                <a:gridCol w="945623">
                  <a:extLst>
                    <a:ext uri="{9D8B030D-6E8A-4147-A177-3AD203B41FA5}">
                      <a16:colId xmlns:a16="http://schemas.microsoft.com/office/drawing/2014/main" val="1205361089"/>
                    </a:ext>
                  </a:extLst>
                </a:gridCol>
                <a:gridCol w="1112098">
                  <a:extLst>
                    <a:ext uri="{9D8B030D-6E8A-4147-A177-3AD203B41FA5}">
                      <a16:colId xmlns:a16="http://schemas.microsoft.com/office/drawing/2014/main" val="3431331823"/>
                    </a:ext>
                  </a:extLst>
                </a:gridCol>
                <a:gridCol w="1961459">
                  <a:extLst>
                    <a:ext uri="{9D8B030D-6E8A-4147-A177-3AD203B41FA5}">
                      <a16:colId xmlns:a16="http://schemas.microsoft.com/office/drawing/2014/main" val="3471015559"/>
                    </a:ext>
                  </a:extLst>
                </a:gridCol>
                <a:gridCol w="898059">
                  <a:extLst>
                    <a:ext uri="{9D8B030D-6E8A-4147-A177-3AD203B41FA5}">
                      <a16:colId xmlns:a16="http://schemas.microsoft.com/office/drawing/2014/main" val="3833998898"/>
                    </a:ext>
                  </a:extLst>
                </a:gridCol>
                <a:gridCol w="759895">
                  <a:extLst>
                    <a:ext uri="{9D8B030D-6E8A-4147-A177-3AD203B41FA5}">
                      <a16:colId xmlns:a16="http://schemas.microsoft.com/office/drawing/2014/main" val="3421539181"/>
                    </a:ext>
                  </a:extLst>
                </a:gridCol>
              </a:tblGrid>
              <a:tr h="652310">
                <a:tc>
                  <a:txBody>
                    <a:bodyPr/>
                    <a:lstStyle/>
                    <a:p>
                      <a:pPr marL="0" marR="0">
                        <a:spcBef>
                          <a:spcPts val="0"/>
                        </a:spcBef>
                        <a:spcAft>
                          <a:spcPts val="0"/>
                        </a:spcAft>
                      </a:pPr>
                      <a:r>
                        <a:rPr lang="en-AU" sz="1300">
                          <a:effectLst/>
                        </a:rPr>
                        <a:t>Test Case</a:t>
                      </a:r>
                      <a:endParaRPr lang="en-US" sz="2200">
                        <a:effectLst/>
                      </a:endParaRPr>
                    </a:p>
                    <a:p>
                      <a:pPr marL="0" marR="0" indent="0" algn="just">
                        <a:spcBef>
                          <a:spcPts val="0"/>
                        </a:spcBef>
                        <a:spcAft>
                          <a:spcPts val="0"/>
                        </a:spcAft>
                      </a:pPr>
                      <a:r>
                        <a:rPr lang="en-AU" sz="1300">
                          <a:effectLst/>
                        </a:rPr>
                        <a:t>ID</a:t>
                      </a:r>
                      <a:endParaRPr lang="en-US" sz="1800">
                        <a:effectLst/>
                        <a:latin typeface="Times New Roman" panose="02020603050405020304" pitchFamily="18" charset="0"/>
                        <a:ea typeface="SimSun" panose="02010600030101010101" pitchFamily="2" charset="-122"/>
                      </a:endParaRPr>
                    </a:p>
                  </a:txBody>
                  <a:tcPr marL="122308" marR="122308" marT="0" marB="0" anchor="ctr"/>
                </a:tc>
                <a:tc>
                  <a:txBody>
                    <a:bodyPr/>
                    <a:lstStyle/>
                    <a:p>
                      <a:pPr marL="28575" marR="0">
                        <a:spcBef>
                          <a:spcPts val="0"/>
                        </a:spcBef>
                        <a:spcAft>
                          <a:spcPts val="0"/>
                        </a:spcAft>
                      </a:pPr>
                      <a:r>
                        <a:rPr lang="en-AU" sz="1300">
                          <a:effectLst/>
                        </a:rPr>
                        <a:t>Test Case</a:t>
                      </a:r>
                      <a:endParaRPr lang="en-US" sz="2200">
                        <a:effectLst/>
                      </a:endParaRPr>
                    </a:p>
                    <a:p>
                      <a:pPr marL="0" marR="0" indent="0" algn="just">
                        <a:spcBef>
                          <a:spcPts val="0"/>
                        </a:spcBef>
                        <a:spcAft>
                          <a:spcPts val="0"/>
                        </a:spcAft>
                      </a:pPr>
                      <a:r>
                        <a:rPr lang="en-AU" sz="1300">
                          <a:effectLst/>
                        </a:rPr>
                        <a:t>Name</a:t>
                      </a:r>
                      <a:endParaRPr lang="en-US" sz="1800">
                        <a:effectLst/>
                        <a:latin typeface="Times New Roman" panose="02020603050405020304" pitchFamily="18" charset="0"/>
                        <a:ea typeface="SimSun" panose="02010600030101010101" pitchFamily="2" charset="-122"/>
                      </a:endParaRPr>
                    </a:p>
                  </a:txBody>
                  <a:tcPr marL="122308" marR="122308" marT="0" marB="0"/>
                </a:tc>
                <a:tc>
                  <a:txBody>
                    <a:bodyPr/>
                    <a:lstStyle/>
                    <a:p>
                      <a:pPr marL="0" marR="0">
                        <a:spcBef>
                          <a:spcPts val="0"/>
                        </a:spcBef>
                        <a:spcAft>
                          <a:spcPts val="0"/>
                        </a:spcAft>
                      </a:pPr>
                      <a:r>
                        <a:rPr lang="en-AU" sz="1300">
                          <a:effectLst/>
                        </a:rPr>
                        <a:t>Test Case</a:t>
                      </a:r>
                      <a:endParaRPr lang="en-US" sz="2200">
                        <a:effectLst/>
                      </a:endParaRPr>
                    </a:p>
                    <a:p>
                      <a:pPr marL="0" marR="0" indent="0" algn="just">
                        <a:spcBef>
                          <a:spcPts val="0"/>
                        </a:spcBef>
                        <a:spcAft>
                          <a:spcPts val="0"/>
                        </a:spcAft>
                      </a:pPr>
                      <a:r>
                        <a:rPr lang="en-AU" sz="1300">
                          <a:effectLst/>
                        </a:rPr>
                        <a:t>Summary</a:t>
                      </a:r>
                      <a:endParaRPr lang="en-US" sz="1800">
                        <a:effectLst/>
                        <a:latin typeface="Times New Roman" panose="02020603050405020304" pitchFamily="18" charset="0"/>
                        <a:ea typeface="SimSun" panose="02010600030101010101" pitchFamily="2" charset="-122"/>
                      </a:endParaRPr>
                    </a:p>
                  </a:txBody>
                  <a:tcPr marL="122308" marR="122308" marT="0" marB="0"/>
                </a:tc>
                <a:tc>
                  <a:txBody>
                    <a:bodyPr/>
                    <a:lstStyle/>
                    <a:p>
                      <a:pPr marL="0" marR="0" indent="0" algn="just">
                        <a:spcBef>
                          <a:spcPts val="0"/>
                        </a:spcBef>
                        <a:spcAft>
                          <a:spcPts val="0"/>
                        </a:spcAft>
                      </a:pPr>
                      <a:r>
                        <a:rPr lang="en-AU" sz="1300" dirty="0">
                          <a:effectLst/>
                        </a:rPr>
                        <a:t>MSE</a:t>
                      </a:r>
                      <a:endParaRPr lang="en-US" sz="1800" dirty="0">
                        <a:effectLst/>
                        <a:latin typeface="Times New Roman" panose="02020603050405020304" pitchFamily="18" charset="0"/>
                        <a:ea typeface="SimSun" panose="02010600030101010101" pitchFamily="2" charset="-122"/>
                      </a:endParaRPr>
                    </a:p>
                  </a:txBody>
                  <a:tcPr marL="122308" marR="122308" marT="0" marB="0"/>
                </a:tc>
                <a:tc>
                  <a:txBody>
                    <a:bodyPr/>
                    <a:lstStyle/>
                    <a:p>
                      <a:pPr marL="0" marR="0" indent="0" algn="just">
                        <a:spcBef>
                          <a:spcPts val="0"/>
                        </a:spcBef>
                        <a:spcAft>
                          <a:spcPts val="0"/>
                        </a:spcAft>
                      </a:pPr>
                      <a:r>
                        <a:rPr lang="en-AU" sz="1300">
                          <a:effectLst/>
                        </a:rPr>
                        <a:t>MAE</a:t>
                      </a:r>
                      <a:endParaRPr lang="en-US" sz="1800">
                        <a:effectLst/>
                        <a:latin typeface="Times New Roman" panose="02020603050405020304" pitchFamily="18" charset="0"/>
                        <a:ea typeface="SimSun" panose="02010600030101010101" pitchFamily="2" charset="-122"/>
                      </a:endParaRPr>
                    </a:p>
                  </a:txBody>
                  <a:tcPr marL="122308" marR="122308" marT="0" marB="0"/>
                </a:tc>
                <a:extLst>
                  <a:ext uri="{0D108BD9-81ED-4DB2-BD59-A6C34878D82A}">
                    <a16:rowId xmlns:a16="http://schemas.microsoft.com/office/drawing/2014/main" val="3470391983"/>
                  </a:ext>
                </a:extLst>
              </a:tr>
              <a:tr h="869747">
                <a:tc>
                  <a:txBody>
                    <a:bodyPr/>
                    <a:lstStyle/>
                    <a:p>
                      <a:pPr marL="0" marR="0" indent="0" algn="l">
                        <a:spcBef>
                          <a:spcPts val="0"/>
                        </a:spcBef>
                        <a:spcAft>
                          <a:spcPts val="0"/>
                        </a:spcAft>
                      </a:pPr>
                      <a:r>
                        <a:rPr lang="en-AU" sz="1300">
                          <a:effectLst/>
                        </a:rPr>
                        <a:t>1.</a:t>
                      </a:r>
                      <a:endParaRPr lang="en-US" sz="1800">
                        <a:effectLst/>
                        <a:latin typeface="Times New Roman" panose="02020603050405020304" pitchFamily="18" charset="0"/>
                        <a:ea typeface="SimSun" panose="02010600030101010101" pitchFamily="2" charset="-122"/>
                      </a:endParaRPr>
                    </a:p>
                  </a:txBody>
                  <a:tcPr marL="122308" marR="122308" marT="0" marB="0"/>
                </a:tc>
                <a:tc>
                  <a:txBody>
                    <a:bodyPr/>
                    <a:lstStyle/>
                    <a:p>
                      <a:pPr marL="0" marR="0" indent="0" algn="l">
                        <a:spcBef>
                          <a:spcPts val="0"/>
                        </a:spcBef>
                        <a:spcAft>
                          <a:spcPts val="0"/>
                        </a:spcAft>
                      </a:pPr>
                      <a:r>
                        <a:rPr lang="en-AU" sz="1300">
                          <a:effectLst/>
                        </a:rPr>
                        <a:t>Max Temp Forecasting</a:t>
                      </a:r>
                      <a:endParaRPr lang="en-US" sz="1800">
                        <a:effectLst/>
                        <a:latin typeface="Times New Roman" panose="02020603050405020304" pitchFamily="18" charset="0"/>
                        <a:ea typeface="SimSun" panose="02010600030101010101" pitchFamily="2" charset="-122"/>
                      </a:endParaRPr>
                    </a:p>
                  </a:txBody>
                  <a:tcPr marL="122308" marR="122308" marT="0" marB="0"/>
                </a:tc>
                <a:tc>
                  <a:txBody>
                    <a:bodyPr/>
                    <a:lstStyle/>
                    <a:p>
                      <a:pPr marL="0" marR="0" indent="0" algn="l">
                        <a:spcBef>
                          <a:spcPts val="0"/>
                        </a:spcBef>
                        <a:spcAft>
                          <a:spcPts val="0"/>
                        </a:spcAft>
                      </a:pPr>
                      <a:r>
                        <a:rPr lang="en-AU" sz="1300" dirty="0">
                          <a:effectLst/>
                        </a:rPr>
                        <a:t>Forecasting maximum temperature using LSTM (RNN)</a:t>
                      </a:r>
                      <a:endParaRPr lang="en-US" sz="1800" dirty="0">
                        <a:effectLst/>
                        <a:latin typeface="Times New Roman" panose="02020603050405020304" pitchFamily="18" charset="0"/>
                        <a:ea typeface="SimSun" panose="02010600030101010101" pitchFamily="2" charset="-122"/>
                      </a:endParaRPr>
                    </a:p>
                  </a:txBody>
                  <a:tcPr marL="122308" marR="122308" marT="0" marB="0"/>
                </a:tc>
                <a:tc>
                  <a:txBody>
                    <a:bodyPr/>
                    <a:lstStyle/>
                    <a:p>
                      <a:pPr marL="0" marR="0" indent="0" algn="l">
                        <a:spcBef>
                          <a:spcPts val="0"/>
                        </a:spcBef>
                        <a:spcAft>
                          <a:spcPts val="0"/>
                        </a:spcAft>
                      </a:pPr>
                      <a:r>
                        <a:rPr lang="en-AU" sz="1300">
                          <a:effectLst/>
                        </a:rPr>
                        <a:t>0.1225275</a:t>
                      </a:r>
                      <a:endParaRPr lang="en-US" sz="1800">
                        <a:effectLst/>
                        <a:latin typeface="Times New Roman" panose="02020603050405020304" pitchFamily="18" charset="0"/>
                        <a:ea typeface="SimSun" panose="02010600030101010101" pitchFamily="2" charset="-122"/>
                      </a:endParaRPr>
                    </a:p>
                  </a:txBody>
                  <a:tcPr marL="122308" marR="122308" marT="0" marB="0"/>
                </a:tc>
                <a:tc>
                  <a:txBody>
                    <a:bodyPr/>
                    <a:lstStyle/>
                    <a:p>
                      <a:pPr marL="0" marR="0" indent="0" algn="l">
                        <a:spcBef>
                          <a:spcPts val="0"/>
                        </a:spcBef>
                        <a:spcAft>
                          <a:spcPts val="0"/>
                        </a:spcAft>
                      </a:pPr>
                      <a:r>
                        <a:rPr lang="en-AU" sz="1300" dirty="0">
                          <a:effectLst/>
                        </a:rPr>
                        <a:t>0.0269616</a:t>
                      </a:r>
                      <a:endParaRPr lang="en-US" sz="1800" dirty="0">
                        <a:effectLst/>
                        <a:latin typeface="Times New Roman" panose="02020603050405020304" pitchFamily="18" charset="0"/>
                        <a:ea typeface="SimSun" panose="02010600030101010101" pitchFamily="2" charset="-122"/>
                      </a:endParaRPr>
                    </a:p>
                  </a:txBody>
                  <a:tcPr marL="122308" marR="122308" marT="0" marB="0"/>
                </a:tc>
                <a:extLst>
                  <a:ext uri="{0D108BD9-81ED-4DB2-BD59-A6C34878D82A}">
                    <a16:rowId xmlns:a16="http://schemas.microsoft.com/office/drawing/2014/main" val="640181088"/>
                  </a:ext>
                </a:extLst>
              </a:tr>
            </a:tbl>
          </a:graphicData>
        </a:graphic>
      </p:graphicFrame>
      <p:sp>
        <p:nvSpPr>
          <p:cNvPr id="8" name="TextBox 7">
            <a:extLst>
              <a:ext uri="{FF2B5EF4-FFF2-40B4-BE49-F238E27FC236}">
                <a16:creationId xmlns:a16="http://schemas.microsoft.com/office/drawing/2014/main" id="{8D1C1357-77A5-E5C3-1D82-44109848FD70}"/>
              </a:ext>
            </a:extLst>
          </p:cNvPr>
          <p:cNvSpPr txBox="1"/>
          <p:nvPr/>
        </p:nvSpPr>
        <p:spPr>
          <a:xfrm>
            <a:off x="1050704" y="5042636"/>
            <a:ext cx="6098146" cy="738664"/>
          </a:xfrm>
          <a:prstGeom prst="rect">
            <a:avLst/>
          </a:prstGeom>
          <a:noFill/>
        </p:spPr>
        <p:txBody>
          <a:bodyPr wrap="square">
            <a:spAutoFit/>
          </a:bodyPr>
          <a:lstStyle/>
          <a:p>
            <a:pPr marL="0" marR="0" indent="137160">
              <a:spcBef>
                <a:spcPts val="0"/>
              </a:spcBef>
              <a:spcAft>
                <a:spcPts val="0"/>
              </a:spcAft>
            </a:pPr>
            <a:r>
              <a:rPr lang="en-US" sz="1400" dirty="0">
                <a:effectLst/>
                <a:ea typeface="SimSun" panose="02010600030101010101" pitchFamily="2" charset="-122"/>
                <a:cs typeface="Times New Roman" panose="02020603050405020304" pitchFamily="18" charset="0"/>
              </a:rPr>
              <a:t>This table explains the test case for Maximum</a:t>
            </a:r>
          </a:p>
          <a:p>
            <a:pPr marL="0" marR="0" indent="137160">
              <a:spcBef>
                <a:spcPts val="0"/>
              </a:spcBef>
              <a:spcAft>
                <a:spcPts val="0"/>
              </a:spcAft>
            </a:pPr>
            <a:r>
              <a:rPr lang="en-US" sz="1400" dirty="0">
                <a:effectLst/>
                <a:ea typeface="SimSun" panose="02010600030101010101" pitchFamily="2" charset="-122"/>
                <a:cs typeface="Times New Roman" panose="02020603050405020304" pitchFamily="18" charset="0"/>
              </a:rPr>
              <a:t>temperature trained on 10 epochs using LSTM</a:t>
            </a:r>
          </a:p>
          <a:p>
            <a:pPr marL="0" marR="0" indent="137160">
              <a:spcBef>
                <a:spcPts val="0"/>
              </a:spcBef>
              <a:spcAft>
                <a:spcPts val="0"/>
              </a:spcAft>
            </a:pPr>
            <a:r>
              <a:rPr lang="en-US" sz="1400" dirty="0">
                <a:ea typeface="SimSun" panose="02010600030101010101" pitchFamily="2" charset="-122"/>
                <a:cs typeface="Times New Roman" panose="02020603050405020304" pitchFamily="18" charset="0"/>
              </a:rPr>
              <a:t>M</a:t>
            </a:r>
            <a:r>
              <a:rPr lang="en-US" sz="1400" dirty="0">
                <a:effectLst/>
                <a:ea typeface="SimSun" panose="02010600030101010101" pitchFamily="2" charset="-122"/>
                <a:cs typeface="Times New Roman" panose="02020603050405020304" pitchFamily="18" charset="0"/>
              </a:rPr>
              <a:t>odel.</a:t>
            </a:r>
          </a:p>
        </p:txBody>
      </p:sp>
      <p:sp>
        <p:nvSpPr>
          <p:cNvPr id="9" name="TextBox 8">
            <a:extLst>
              <a:ext uri="{FF2B5EF4-FFF2-40B4-BE49-F238E27FC236}">
                <a16:creationId xmlns:a16="http://schemas.microsoft.com/office/drawing/2014/main" id="{62032192-84BC-6490-A76E-1D4CF90D7A2E}"/>
              </a:ext>
            </a:extLst>
          </p:cNvPr>
          <p:cNvSpPr txBox="1"/>
          <p:nvPr/>
        </p:nvSpPr>
        <p:spPr>
          <a:xfrm>
            <a:off x="7007642" y="3429000"/>
            <a:ext cx="4982589" cy="738664"/>
          </a:xfrm>
          <a:prstGeom prst="rect">
            <a:avLst/>
          </a:prstGeom>
          <a:noFill/>
        </p:spPr>
        <p:txBody>
          <a:bodyPr wrap="square">
            <a:spAutoFit/>
          </a:bodyPr>
          <a:lstStyle/>
          <a:p>
            <a:pPr marL="0" marR="0" indent="137160">
              <a:spcBef>
                <a:spcPts val="0"/>
              </a:spcBef>
              <a:spcAft>
                <a:spcPts val="0"/>
              </a:spcAft>
            </a:pPr>
            <a:r>
              <a:rPr lang="en-US" sz="1400" dirty="0">
                <a:effectLst/>
                <a:ea typeface="SimSun" panose="02010600030101010101" pitchFamily="2" charset="-122"/>
                <a:cs typeface="Times New Roman" panose="02020603050405020304" pitchFamily="18" charset="0"/>
              </a:rPr>
              <a:t>We compared the performance and check the</a:t>
            </a:r>
          </a:p>
          <a:p>
            <a:pPr marL="0" marR="0" indent="137160">
              <a:spcBef>
                <a:spcPts val="0"/>
              </a:spcBef>
              <a:spcAft>
                <a:spcPts val="0"/>
              </a:spcAft>
            </a:pPr>
            <a:r>
              <a:rPr lang="en-US" sz="1400" dirty="0">
                <a:effectLst/>
                <a:ea typeface="SimSun" panose="02010600030101010101" pitchFamily="2" charset="-122"/>
                <a:cs typeface="Times New Roman" panose="02020603050405020304" pitchFamily="18" charset="0"/>
              </a:rPr>
              <a:t>Model validation using error calculation.</a:t>
            </a:r>
          </a:p>
          <a:p>
            <a:pPr marL="0" marR="0" indent="137160">
              <a:spcBef>
                <a:spcPts val="0"/>
              </a:spcBef>
              <a:spcAft>
                <a:spcPts val="0"/>
              </a:spcAft>
            </a:pPr>
            <a:r>
              <a:rPr lang="en-US" sz="1400" dirty="0">
                <a:ea typeface="SimSun" panose="02010600030101010101" pitchFamily="2" charset="-122"/>
                <a:cs typeface="Times New Roman" panose="02020603050405020304" pitchFamily="18" charset="0"/>
              </a:rPr>
              <a:t>Equation: </a:t>
            </a:r>
            <a:endParaRPr lang="en-US" sz="1400" dirty="0">
              <a:effectLst/>
              <a:ea typeface="SimSu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E9A96D-F2AA-9CDA-3C49-AF94A520243F}"/>
                  </a:ext>
                </a:extLst>
              </p:cNvPr>
              <p:cNvSpPr txBox="1"/>
              <p:nvPr/>
            </p:nvSpPr>
            <p:spPr>
              <a:xfrm>
                <a:off x="7189021" y="4185015"/>
                <a:ext cx="2869376" cy="84875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𝑀𝑆𝐸</m:t>
                      </m:r>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𝑁</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𝑡</m:t>
                          </m:r>
                          <m:r>
                            <a:rPr lang="en-US" i="0">
                              <a:latin typeface="Cambria Math" panose="02040503050406030204" pitchFamily="18" charset="0"/>
                            </a:rPr>
                            <m:t>−0</m:t>
                          </m:r>
                        </m:sub>
                        <m:sup>
                          <m:r>
                            <a:rPr lang="en-US" i="1">
                              <a:latin typeface="Cambria Math" panose="02040503050406030204" pitchFamily="18" charset="0"/>
                            </a:rPr>
                            <m:t>𝑛</m:t>
                          </m:r>
                        </m:sup>
                        <m:e>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0">
                                          <a:latin typeface="Cambria Math" panose="02040503050406030204" pitchFamily="18" charset="0"/>
                                        </a:rPr>
                                        <m:t>ý</m:t>
                                      </m:r>
                                    </m:e>
                                    <m:sub>
                                      <m:r>
                                        <a:rPr lang="en-US" i="1">
                                          <a:latin typeface="Cambria Math" panose="02040503050406030204" pitchFamily="18" charset="0"/>
                                        </a:rPr>
                                        <m:t>𝑡</m:t>
                                      </m:r>
                                    </m:sub>
                                  </m:sSub>
                                </m:e>
                              </m:d>
                            </m:e>
                            <m:sup>
                              <m:r>
                                <a:rPr lang="en-US" i="0">
                                  <a:latin typeface="Cambria Math" panose="02040503050406030204" pitchFamily="18" charset="0"/>
                                </a:rPr>
                                <m:t>2</m:t>
                              </m:r>
                            </m:sup>
                          </m:sSup>
                        </m:e>
                      </m:nary>
                    </m:oMath>
                  </m:oMathPara>
                </a14:m>
                <a:endParaRPr lang="en-US" dirty="0"/>
              </a:p>
            </p:txBody>
          </p:sp>
        </mc:Choice>
        <mc:Fallback xmlns="">
          <p:sp>
            <p:nvSpPr>
              <p:cNvPr id="11" name="TextBox 10">
                <a:extLst>
                  <a:ext uri="{FF2B5EF4-FFF2-40B4-BE49-F238E27FC236}">
                    <a16:creationId xmlns:a16="http://schemas.microsoft.com/office/drawing/2014/main" id="{77E9A96D-F2AA-9CDA-3C49-AF94A520243F}"/>
                  </a:ext>
                </a:extLst>
              </p:cNvPr>
              <p:cNvSpPr txBox="1">
                <a:spLocks noRot="1" noChangeAspect="1" noMove="1" noResize="1" noEditPoints="1" noAdjustHandles="1" noChangeArrowheads="1" noChangeShapeType="1" noTextEdit="1"/>
              </p:cNvSpPr>
              <p:nvPr/>
            </p:nvSpPr>
            <p:spPr>
              <a:xfrm>
                <a:off x="7189021" y="4185015"/>
                <a:ext cx="2869376" cy="848758"/>
              </a:xfrm>
              <a:prstGeom prst="rect">
                <a:avLst/>
              </a:prstGeom>
              <a:blipFill>
                <a:blip r:embed="rId2"/>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2DB0100-757E-7B9A-BB1B-1DE8D9698801}"/>
              </a:ext>
            </a:extLst>
          </p:cNvPr>
          <p:cNvSpPr txBox="1"/>
          <p:nvPr/>
        </p:nvSpPr>
        <p:spPr>
          <a:xfrm>
            <a:off x="7033400" y="5014164"/>
            <a:ext cx="4982589" cy="307777"/>
          </a:xfrm>
          <a:prstGeom prst="rect">
            <a:avLst/>
          </a:prstGeom>
          <a:noFill/>
        </p:spPr>
        <p:txBody>
          <a:bodyPr wrap="square">
            <a:spAutoFit/>
          </a:bodyPr>
          <a:lstStyle/>
          <a:p>
            <a:pPr marL="0" marR="0" indent="137160">
              <a:spcBef>
                <a:spcPts val="0"/>
              </a:spcBef>
              <a:spcAft>
                <a:spcPts val="0"/>
              </a:spcAft>
            </a:pPr>
            <a:r>
              <a:rPr lang="en-US" sz="1400" i="1" dirty="0">
                <a:effectLst/>
                <a:ea typeface="SimSun" panose="02010600030101010101" pitchFamily="2" charset="-122"/>
                <a:cs typeface="Times New Roman" panose="02020603050405020304" pitchFamily="18" charset="0"/>
              </a:rPr>
              <a:t>Mean Square Error (MSE)</a:t>
            </a:r>
          </a:p>
        </p:txBody>
      </p:sp>
    </p:spTree>
    <p:extLst>
      <p:ext uri="{BB962C8B-B14F-4D97-AF65-F5344CB8AC3E}">
        <p14:creationId xmlns:p14="http://schemas.microsoft.com/office/powerpoint/2010/main" val="145757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99FC-4C77-4FFD-82A1-04131A6F3B32}"/>
              </a:ext>
            </a:extLst>
          </p:cNvPr>
          <p:cNvSpPr>
            <a:spLocks noGrp="1"/>
          </p:cNvSpPr>
          <p:nvPr>
            <p:ph type="title"/>
          </p:nvPr>
        </p:nvSpPr>
        <p:spPr/>
        <p:txBody>
          <a:bodyPr>
            <a:normAutofit/>
          </a:bodyPr>
          <a:lstStyle/>
          <a:p>
            <a:r>
              <a:rPr lang="en-US" dirty="0">
                <a:solidFill>
                  <a:schemeClr val="bg1"/>
                </a:solidFill>
                <a:effectLst/>
                <a:ea typeface="Times New Roman" panose="02020603050405020304" pitchFamily="18" charset="0"/>
                <a:cs typeface="Times New Roman" panose="02020603050405020304" pitchFamily="18" charset="0"/>
              </a:rPr>
              <a:t>RESULTS</a:t>
            </a:r>
            <a:endParaRPr lang="en-PK" dirty="0">
              <a:solidFill>
                <a:schemeClr val="bg1"/>
              </a:solidFill>
            </a:endParaRPr>
          </a:p>
        </p:txBody>
      </p:sp>
      <p:sp>
        <p:nvSpPr>
          <p:cNvPr id="3" name="Content Placeholder 2">
            <a:extLst>
              <a:ext uri="{FF2B5EF4-FFF2-40B4-BE49-F238E27FC236}">
                <a16:creationId xmlns:a16="http://schemas.microsoft.com/office/drawing/2014/main" id="{0F614658-4B92-4AE5-B412-DD0AB474EDD7}"/>
              </a:ext>
            </a:extLst>
          </p:cNvPr>
          <p:cNvSpPr>
            <a:spLocks noGrp="1"/>
          </p:cNvSpPr>
          <p:nvPr>
            <p:ph idx="1"/>
          </p:nvPr>
        </p:nvSpPr>
        <p:spPr>
          <a:xfrm>
            <a:off x="1217670" y="2314409"/>
            <a:ext cx="8091325" cy="4023360"/>
          </a:xfrm>
        </p:spPr>
        <p:txBody>
          <a:bodyPr/>
          <a:lstStyle/>
          <a:p>
            <a:r>
              <a:rPr lang="en-US" dirty="0"/>
              <a:t>Long Short-term Memory (LSTM)</a:t>
            </a:r>
            <a:endParaRPr lang="en-PK" dirty="0"/>
          </a:p>
        </p:txBody>
      </p:sp>
      <p:pic>
        <p:nvPicPr>
          <p:cNvPr id="6" name="Picture 5">
            <a:extLst>
              <a:ext uri="{FF2B5EF4-FFF2-40B4-BE49-F238E27FC236}">
                <a16:creationId xmlns:a16="http://schemas.microsoft.com/office/drawing/2014/main" id="{2FCD129F-88D7-1C51-FF4E-A45F207539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605" y="2798945"/>
            <a:ext cx="7369676" cy="3917387"/>
          </a:xfrm>
          <a:prstGeom prst="rect">
            <a:avLst/>
          </a:prstGeom>
        </p:spPr>
      </p:pic>
      <p:sp>
        <p:nvSpPr>
          <p:cNvPr id="8" name="TextBox 7">
            <a:extLst>
              <a:ext uri="{FF2B5EF4-FFF2-40B4-BE49-F238E27FC236}">
                <a16:creationId xmlns:a16="http://schemas.microsoft.com/office/drawing/2014/main" id="{E1745130-7588-7CD6-1F55-59F92916841D}"/>
              </a:ext>
            </a:extLst>
          </p:cNvPr>
          <p:cNvSpPr txBox="1"/>
          <p:nvPr/>
        </p:nvSpPr>
        <p:spPr>
          <a:xfrm>
            <a:off x="8437191" y="2994303"/>
            <a:ext cx="3192428" cy="1320363"/>
          </a:xfrm>
          <a:prstGeom prst="rect">
            <a:avLst/>
          </a:prstGeom>
          <a:noFill/>
        </p:spPr>
        <p:txBody>
          <a:bodyPr wrap="square">
            <a:spAutoFit/>
          </a:bodyPr>
          <a:lstStyle/>
          <a:p>
            <a:r>
              <a:rPr lang="en-AU" sz="1800" dirty="0">
                <a:effectLst/>
                <a:ea typeface="SimSun" panose="02010600030101010101" pitchFamily="2" charset="-122"/>
                <a:cs typeface="Times New Roman" panose="02020603050405020304" pitchFamily="18" charset="0"/>
              </a:rPr>
              <a:t>This graph shows the 5 years of predicted maximum temperature in the city of Karachi.</a:t>
            </a:r>
            <a:endParaRPr lang="en-US" dirty="0">
              <a:cs typeface="Times New Roman" panose="02020603050405020304" pitchFamily="18" charset="0"/>
            </a:endParaRPr>
          </a:p>
        </p:txBody>
      </p:sp>
    </p:spTree>
    <p:extLst>
      <p:ext uri="{BB962C8B-B14F-4D97-AF65-F5344CB8AC3E}">
        <p14:creationId xmlns:p14="http://schemas.microsoft.com/office/powerpoint/2010/main" val="2258623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99FC-4C77-4FFD-82A1-04131A6F3B32}"/>
              </a:ext>
            </a:extLst>
          </p:cNvPr>
          <p:cNvSpPr>
            <a:spLocks noGrp="1"/>
          </p:cNvSpPr>
          <p:nvPr>
            <p:ph type="title"/>
          </p:nvPr>
        </p:nvSpPr>
        <p:spPr/>
        <p:txBody>
          <a:bodyPr>
            <a:normAutofit/>
          </a:bodyPr>
          <a:lstStyle/>
          <a:p>
            <a:r>
              <a:rPr lang="en-US" dirty="0">
                <a:solidFill>
                  <a:schemeClr val="bg1"/>
                </a:solidFill>
                <a:effectLst/>
                <a:ea typeface="Times New Roman" panose="02020603050405020304" pitchFamily="18" charset="0"/>
                <a:cs typeface="Times New Roman" panose="02020603050405020304" pitchFamily="18" charset="0"/>
              </a:rPr>
              <a:t>RESULTS</a:t>
            </a:r>
            <a:endParaRPr lang="en-PK" dirty="0">
              <a:solidFill>
                <a:schemeClr val="bg1"/>
              </a:solidFill>
            </a:endParaRPr>
          </a:p>
        </p:txBody>
      </p:sp>
      <p:sp>
        <p:nvSpPr>
          <p:cNvPr id="3" name="Content Placeholder 2">
            <a:extLst>
              <a:ext uri="{FF2B5EF4-FFF2-40B4-BE49-F238E27FC236}">
                <a16:creationId xmlns:a16="http://schemas.microsoft.com/office/drawing/2014/main" id="{0F614658-4B92-4AE5-B412-DD0AB474EDD7}"/>
              </a:ext>
            </a:extLst>
          </p:cNvPr>
          <p:cNvSpPr>
            <a:spLocks noGrp="1"/>
          </p:cNvSpPr>
          <p:nvPr>
            <p:ph idx="1"/>
          </p:nvPr>
        </p:nvSpPr>
        <p:spPr>
          <a:xfrm>
            <a:off x="1217670" y="2314409"/>
            <a:ext cx="8091325" cy="4023360"/>
          </a:xfrm>
        </p:spPr>
        <p:txBody>
          <a:bodyPr/>
          <a:lstStyle/>
          <a:p>
            <a:r>
              <a:rPr lang="en-US" dirty="0"/>
              <a:t>Long Short-term Memory (LSTM)</a:t>
            </a:r>
            <a:endParaRPr lang="en-PK" dirty="0"/>
          </a:p>
        </p:txBody>
      </p:sp>
      <p:sp>
        <p:nvSpPr>
          <p:cNvPr id="8" name="TextBox 7">
            <a:extLst>
              <a:ext uri="{FF2B5EF4-FFF2-40B4-BE49-F238E27FC236}">
                <a16:creationId xmlns:a16="http://schemas.microsoft.com/office/drawing/2014/main" id="{E1745130-7588-7CD6-1F55-59F92916841D}"/>
              </a:ext>
            </a:extLst>
          </p:cNvPr>
          <p:cNvSpPr txBox="1"/>
          <p:nvPr/>
        </p:nvSpPr>
        <p:spPr>
          <a:xfrm>
            <a:off x="7633626" y="3535215"/>
            <a:ext cx="3511671" cy="1200329"/>
          </a:xfrm>
          <a:prstGeom prst="rect">
            <a:avLst/>
          </a:prstGeom>
          <a:noFill/>
        </p:spPr>
        <p:txBody>
          <a:bodyPr wrap="square">
            <a:spAutoFit/>
          </a:bodyPr>
          <a:lstStyle/>
          <a:p>
            <a:r>
              <a:rPr lang="en-AU" sz="1800" dirty="0">
                <a:effectLst/>
                <a:ea typeface="SimSun" panose="02010600030101010101" pitchFamily="2" charset="-122"/>
              </a:rPr>
              <a:t>This table shows the head of the data frame that shows the actual and predicted values.</a:t>
            </a:r>
            <a:endParaRPr lang="en-US" dirty="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5CAF078-3F57-1EE7-D2BE-2BEBB159E5F4}"/>
              </a:ext>
            </a:extLst>
          </p:cNvPr>
          <p:cNvGraphicFramePr>
            <a:graphicFrameLocks noGrp="1"/>
          </p:cNvGraphicFramePr>
          <p:nvPr>
            <p:extLst>
              <p:ext uri="{D42A27DB-BD31-4B8C-83A1-F6EECF244321}">
                <p14:modId xmlns:p14="http://schemas.microsoft.com/office/powerpoint/2010/main" val="1705873821"/>
              </p:ext>
            </p:extLst>
          </p:nvPr>
        </p:nvGraphicFramePr>
        <p:xfrm>
          <a:off x="1217670" y="3540479"/>
          <a:ext cx="6353733" cy="1828800"/>
        </p:xfrm>
        <a:graphic>
          <a:graphicData uri="http://schemas.openxmlformats.org/drawingml/2006/table">
            <a:tbl>
              <a:tblPr firstRow="1" firstCol="1" bandRow="1">
                <a:tableStyleId>{5C22544A-7EE6-4342-B048-85BDC9FD1C3A}</a:tableStyleId>
              </a:tblPr>
              <a:tblGrid>
                <a:gridCol w="2117911">
                  <a:extLst>
                    <a:ext uri="{9D8B030D-6E8A-4147-A177-3AD203B41FA5}">
                      <a16:colId xmlns:a16="http://schemas.microsoft.com/office/drawing/2014/main" val="4287019343"/>
                    </a:ext>
                  </a:extLst>
                </a:gridCol>
                <a:gridCol w="2117911">
                  <a:extLst>
                    <a:ext uri="{9D8B030D-6E8A-4147-A177-3AD203B41FA5}">
                      <a16:colId xmlns:a16="http://schemas.microsoft.com/office/drawing/2014/main" val="1402407708"/>
                    </a:ext>
                  </a:extLst>
                </a:gridCol>
                <a:gridCol w="2117911">
                  <a:extLst>
                    <a:ext uri="{9D8B030D-6E8A-4147-A177-3AD203B41FA5}">
                      <a16:colId xmlns:a16="http://schemas.microsoft.com/office/drawing/2014/main" val="1623493785"/>
                    </a:ext>
                  </a:extLst>
                </a:gridCol>
              </a:tblGrid>
              <a:tr h="304189">
                <a:tc>
                  <a:txBody>
                    <a:bodyPr/>
                    <a:lstStyle/>
                    <a:p>
                      <a:pPr marL="0" marR="0">
                        <a:spcBef>
                          <a:spcPts val="0"/>
                        </a:spcBef>
                        <a:spcAft>
                          <a:spcPts val="0"/>
                        </a:spcAft>
                      </a:pPr>
                      <a:r>
                        <a:rPr lang="en-AU" sz="2000">
                          <a:effectLst/>
                        </a:rPr>
                        <a:t>Serial #</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Actual</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Predicted</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extLst>
                  <a:ext uri="{0D108BD9-81ED-4DB2-BD59-A6C34878D82A}">
                    <a16:rowId xmlns:a16="http://schemas.microsoft.com/office/drawing/2014/main" val="172270178"/>
                  </a:ext>
                </a:extLst>
              </a:tr>
              <a:tr h="304189">
                <a:tc>
                  <a:txBody>
                    <a:bodyPr/>
                    <a:lstStyle/>
                    <a:p>
                      <a:pPr marL="0" marR="0">
                        <a:spcBef>
                          <a:spcPts val="0"/>
                        </a:spcBef>
                        <a:spcAft>
                          <a:spcPts val="0"/>
                        </a:spcAft>
                      </a:pPr>
                      <a:r>
                        <a:rPr lang="en-AU" sz="2000">
                          <a:effectLst/>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30.0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29.332</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extLst>
                  <a:ext uri="{0D108BD9-81ED-4DB2-BD59-A6C34878D82A}">
                    <a16:rowId xmlns:a16="http://schemas.microsoft.com/office/drawing/2014/main" val="1225088907"/>
                  </a:ext>
                </a:extLst>
              </a:tr>
              <a:tr h="304189">
                <a:tc>
                  <a:txBody>
                    <a:bodyPr/>
                    <a:lstStyle/>
                    <a:p>
                      <a:pPr marL="0" marR="0">
                        <a:spcBef>
                          <a:spcPts val="0"/>
                        </a:spcBef>
                        <a:spcAft>
                          <a:spcPts val="0"/>
                        </a:spcAft>
                      </a:pPr>
                      <a:r>
                        <a:rPr lang="en-AU" sz="2000">
                          <a:effectLst/>
                        </a:rPr>
                        <a:t>1</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32.0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31.221</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extLst>
                  <a:ext uri="{0D108BD9-81ED-4DB2-BD59-A6C34878D82A}">
                    <a16:rowId xmlns:a16="http://schemas.microsoft.com/office/drawing/2014/main" val="3838403629"/>
                  </a:ext>
                </a:extLst>
              </a:tr>
              <a:tr h="304189">
                <a:tc>
                  <a:txBody>
                    <a:bodyPr/>
                    <a:lstStyle/>
                    <a:p>
                      <a:pPr marL="0" marR="0">
                        <a:spcBef>
                          <a:spcPts val="0"/>
                        </a:spcBef>
                        <a:spcAft>
                          <a:spcPts val="0"/>
                        </a:spcAft>
                      </a:pPr>
                      <a:r>
                        <a:rPr lang="en-AU" sz="2000">
                          <a:effectLst/>
                        </a:rPr>
                        <a:t>2</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33.0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33.846</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extLst>
                  <a:ext uri="{0D108BD9-81ED-4DB2-BD59-A6C34878D82A}">
                    <a16:rowId xmlns:a16="http://schemas.microsoft.com/office/drawing/2014/main" val="981927063"/>
                  </a:ext>
                </a:extLst>
              </a:tr>
              <a:tr h="304189">
                <a:tc>
                  <a:txBody>
                    <a:bodyPr/>
                    <a:lstStyle/>
                    <a:p>
                      <a:pPr marL="0" marR="0">
                        <a:spcBef>
                          <a:spcPts val="0"/>
                        </a:spcBef>
                        <a:spcAft>
                          <a:spcPts val="0"/>
                        </a:spcAft>
                      </a:pPr>
                      <a:r>
                        <a:rPr lang="en-AU" sz="2000">
                          <a:effectLst/>
                        </a:rPr>
                        <a:t>3</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34.5</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34.023</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extLst>
                  <a:ext uri="{0D108BD9-81ED-4DB2-BD59-A6C34878D82A}">
                    <a16:rowId xmlns:a16="http://schemas.microsoft.com/office/drawing/2014/main" val="1736979204"/>
                  </a:ext>
                </a:extLst>
              </a:tr>
              <a:tr h="304189">
                <a:tc>
                  <a:txBody>
                    <a:bodyPr/>
                    <a:lstStyle/>
                    <a:p>
                      <a:pPr marL="0" marR="0">
                        <a:spcBef>
                          <a:spcPts val="0"/>
                        </a:spcBef>
                        <a:spcAft>
                          <a:spcPts val="0"/>
                        </a:spcAft>
                      </a:pPr>
                      <a:r>
                        <a:rPr lang="en-AU" sz="2000">
                          <a:effectLst/>
                        </a:rPr>
                        <a:t>4</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a:effectLst/>
                        </a:rPr>
                        <a:t>32.5</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tc>
                  <a:txBody>
                    <a:bodyPr/>
                    <a:lstStyle/>
                    <a:p>
                      <a:pPr marL="0" marR="0">
                        <a:spcBef>
                          <a:spcPts val="0"/>
                        </a:spcBef>
                        <a:spcAft>
                          <a:spcPts val="0"/>
                        </a:spcAft>
                      </a:pPr>
                      <a:r>
                        <a:rPr lang="en-AU" sz="2000" dirty="0">
                          <a:effectLst/>
                        </a:rPr>
                        <a:t>33.889</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36884" marR="136884" marT="0" marB="0"/>
                </a:tc>
                <a:extLst>
                  <a:ext uri="{0D108BD9-81ED-4DB2-BD59-A6C34878D82A}">
                    <a16:rowId xmlns:a16="http://schemas.microsoft.com/office/drawing/2014/main" val="4262082331"/>
                  </a:ext>
                </a:extLst>
              </a:tr>
            </a:tbl>
          </a:graphicData>
        </a:graphic>
      </p:graphicFrame>
    </p:spTree>
    <p:extLst>
      <p:ext uri="{BB962C8B-B14F-4D97-AF65-F5344CB8AC3E}">
        <p14:creationId xmlns:p14="http://schemas.microsoft.com/office/powerpoint/2010/main" val="578711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99FC-4C77-4FFD-82A1-04131A6F3B32}"/>
              </a:ext>
            </a:extLst>
          </p:cNvPr>
          <p:cNvSpPr>
            <a:spLocks noGrp="1"/>
          </p:cNvSpPr>
          <p:nvPr>
            <p:ph type="title"/>
          </p:nvPr>
        </p:nvSpPr>
        <p:spPr/>
        <p:txBody>
          <a:bodyPr>
            <a:normAutofit/>
          </a:bodyPr>
          <a:lstStyle/>
          <a:p>
            <a:r>
              <a:rPr lang="en-US" dirty="0">
                <a:solidFill>
                  <a:schemeClr val="bg1"/>
                </a:solidFill>
                <a:cs typeface="Times New Roman" panose="02020603050405020304" pitchFamily="18" charset="0"/>
              </a:rPr>
              <a:t>FUTURE WORK</a:t>
            </a:r>
            <a:endParaRPr lang="en-PK" dirty="0">
              <a:solidFill>
                <a:schemeClr val="bg1"/>
              </a:solidFill>
            </a:endParaRPr>
          </a:p>
        </p:txBody>
      </p:sp>
      <p:sp>
        <p:nvSpPr>
          <p:cNvPr id="3" name="Content Placeholder 2">
            <a:extLst>
              <a:ext uri="{FF2B5EF4-FFF2-40B4-BE49-F238E27FC236}">
                <a16:creationId xmlns:a16="http://schemas.microsoft.com/office/drawing/2014/main" id="{0F614658-4B92-4AE5-B412-DD0AB474EDD7}"/>
              </a:ext>
            </a:extLst>
          </p:cNvPr>
          <p:cNvSpPr>
            <a:spLocks noGrp="1"/>
          </p:cNvSpPr>
          <p:nvPr>
            <p:ph idx="1"/>
          </p:nvPr>
        </p:nvSpPr>
        <p:spPr>
          <a:xfrm>
            <a:off x="1217670" y="2546231"/>
            <a:ext cx="9871040" cy="4023360"/>
          </a:xfrm>
        </p:spPr>
        <p:txBody>
          <a:bodyPr/>
          <a:lstStyle/>
          <a:p>
            <a:pPr algn="just">
              <a:spcBef>
                <a:spcPts val="0"/>
              </a:spcBef>
              <a:buFont typeface="Wingdings" panose="05000000000000000000" pitchFamily="2" charset="2"/>
              <a:buChar char="§"/>
            </a:pPr>
            <a:r>
              <a:rPr lang="en-AU" sz="1800" dirty="0">
                <a:effectLst/>
                <a:ea typeface="SimSun" panose="02010600030101010101" pitchFamily="2" charset="-122"/>
                <a:cs typeface="Times New Roman" panose="02020603050405020304" pitchFamily="18" charset="0"/>
              </a:rPr>
              <a:t>The results of the proposed work are efficient and encouraging for us to explore the domain further by including more factors and extending our scope with disaster prediction as well in relate to the predicted values. </a:t>
            </a:r>
            <a:endParaRPr lang="en-US" sz="1800" dirty="0">
              <a:effectLst/>
              <a:ea typeface="SimSun" panose="02010600030101010101" pitchFamily="2" charset="-122"/>
              <a:cs typeface="Times New Roman" panose="02020603050405020304" pitchFamily="18" charset="0"/>
            </a:endParaRPr>
          </a:p>
          <a:p>
            <a:pPr algn="just">
              <a:spcBef>
                <a:spcPts val="0"/>
              </a:spcBef>
              <a:buFont typeface="Wingdings" panose="05000000000000000000" pitchFamily="2" charset="2"/>
              <a:buChar char="§"/>
            </a:pPr>
            <a:r>
              <a:rPr lang="en-AU" sz="1800" dirty="0">
                <a:effectLst/>
                <a:ea typeface="SimSun" panose="02010600030101010101" pitchFamily="2" charset="-122"/>
                <a:cs typeface="Times New Roman" panose="02020603050405020304" pitchFamily="18" charset="0"/>
              </a:rPr>
              <a:t>Based on our result we can conclude that an accurate prediction model will help the country in various sectors especially in agriculture to cultivate their farms according to the weather predicted and also in disaster management to take precautionary measures long before the time arrives.</a:t>
            </a:r>
            <a:endParaRPr lang="en-US" dirty="0">
              <a:ea typeface="SimSun" panose="02010600030101010101" pitchFamily="2" charset="-122"/>
              <a:cs typeface="Times New Roman" panose="02020603050405020304" pitchFamily="18" charset="0"/>
            </a:endParaRPr>
          </a:p>
          <a:p>
            <a:pPr algn="just">
              <a:spcBef>
                <a:spcPts val="0"/>
              </a:spcBef>
              <a:buFont typeface="Wingdings" panose="05000000000000000000" pitchFamily="2" charset="2"/>
              <a:buChar char="§"/>
            </a:pPr>
            <a:r>
              <a:rPr lang="en-AU" sz="1800" dirty="0">
                <a:effectLst/>
                <a:ea typeface="SimSun" panose="02010600030101010101" pitchFamily="2" charset="-122"/>
                <a:cs typeface="Times New Roman" panose="02020603050405020304" pitchFamily="18" charset="0"/>
              </a:rPr>
              <a:t>In future, we would like to develop this model further based on different climatic parameters as well as disaster prediction.</a:t>
            </a:r>
            <a:endParaRPr lang="en-PK" dirty="0">
              <a:cs typeface="Times New Roman" panose="02020603050405020304" pitchFamily="18" charset="0"/>
            </a:endParaRPr>
          </a:p>
        </p:txBody>
      </p:sp>
    </p:spTree>
    <p:extLst>
      <p:ext uri="{BB962C8B-B14F-4D97-AF65-F5344CB8AC3E}">
        <p14:creationId xmlns:p14="http://schemas.microsoft.com/office/powerpoint/2010/main" val="357365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DAA3-6B52-4963-AE76-318B07F21E53}"/>
              </a:ext>
            </a:extLst>
          </p:cNvPr>
          <p:cNvSpPr>
            <a:spLocks noGrp="1"/>
          </p:cNvSpPr>
          <p:nvPr>
            <p:ph type="title"/>
          </p:nvPr>
        </p:nvSpPr>
        <p:spPr/>
        <p:txBody>
          <a:bodyPr/>
          <a:lstStyle/>
          <a:p>
            <a:r>
              <a:rPr lang="en-US" dirty="0"/>
              <a:t>CONTENTS</a:t>
            </a:r>
            <a:endParaRPr lang="en-PK" dirty="0"/>
          </a:p>
        </p:txBody>
      </p:sp>
      <p:sp>
        <p:nvSpPr>
          <p:cNvPr id="3" name="Content Placeholder 2">
            <a:extLst>
              <a:ext uri="{FF2B5EF4-FFF2-40B4-BE49-F238E27FC236}">
                <a16:creationId xmlns:a16="http://schemas.microsoft.com/office/drawing/2014/main" id="{576589B3-8963-4F77-9B22-61BDD5723DA7}"/>
              </a:ext>
            </a:extLst>
          </p:cNvPr>
          <p:cNvSpPr>
            <a:spLocks noGrp="1"/>
          </p:cNvSpPr>
          <p:nvPr>
            <p:ph idx="1"/>
          </p:nvPr>
        </p:nvSpPr>
        <p:spPr>
          <a:xfrm>
            <a:off x="1154954" y="2603500"/>
            <a:ext cx="4498871" cy="3416300"/>
          </a:xfrm>
        </p:spPr>
        <p:txBody>
          <a:bodyPr>
            <a:normAutofit/>
          </a:bodyPr>
          <a:lstStyle/>
          <a:p>
            <a:pPr>
              <a:buFont typeface="Wingdings" panose="05000000000000000000" pitchFamily="2" charset="2"/>
              <a:buChar char="§"/>
            </a:pPr>
            <a:r>
              <a:rPr lang="en-US" dirty="0">
                <a:solidFill>
                  <a:schemeClr val="tx1"/>
                </a:solidFill>
              </a:rPr>
              <a:t>Abstract</a:t>
            </a:r>
          </a:p>
          <a:p>
            <a:pPr>
              <a:buFont typeface="Wingdings" panose="05000000000000000000" pitchFamily="2" charset="2"/>
              <a:buChar char="§"/>
            </a:pPr>
            <a:r>
              <a:rPr lang="en-US" dirty="0">
                <a:solidFill>
                  <a:schemeClr val="tx1"/>
                </a:solidFill>
              </a:rPr>
              <a:t>Introduction</a:t>
            </a:r>
          </a:p>
          <a:p>
            <a:pPr>
              <a:buFont typeface="Wingdings" panose="05000000000000000000" pitchFamily="2" charset="2"/>
              <a:buChar char="§"/>
            </a:pPr>
            <a:r>
              <a:rPr lang="en-US" dirty="0">
                <a:solidFill>
                  <a:schemeClr val="tx1"/>
                </a:solidFill>
              </a:rPr>
              <a:t>Literature Review</a:t>
            </a:r>
          </a:p>
          <a:p>
            <a:pPr>
              <a:buFont typeface="Wingdings" panose="05000000000000000000" pitchFamily="2" charset="2"/>
              <a:buChar char="§"/>
            </a:pPr>
            <a:r>
              <a:rPr lang="en-US" dirty="0">
                <a:solidFill>
                  <a:schemeClr val="tx1"/>
                </a:solidFill>
              </a:rPr>
              <a:t>Problem statement</a:t>
            </a:r>
          </a:p>
          <a:p>
            <a:pPr>
              <a:buFont typeface="Wingdings" panose="05000000000000000000" pitchFamily="2" charset="2"/>
              <a:buChar char="§"/>
            </a:pPr>
            <a:r>
              <a:rPr lang="en-US" dirty="0">
                <a:solidFill>
                  <a:schemeClr val="tx1"/>
                </a:solidFill>
              </a:rPr>
              <a:t>Solution statement-Techniques</a:t>
            </a:r>
          </a:p>
          <a:p>
            <a:pPr>
              <a:buFont typeface="Wingdings" panose="05000000000000000000" pitchFamily="2" charset="2"/>
              <a:buChar char="§"/>
            </a:pPr>
            <a:r>
              <a:rPr lang="en-US" dirty="0">
                <a:solidFill>
                  <a:schemeClr val="tx1"/>
                </a:solidFill>
              </a:rPr>
              <a:t>Objectives</a:t>
            </a:r>
          </a:p>
          <a:p>
            <a:pPr>
              <a:buFont typeface="Wingdings" panose="05000000000000000000" pitchFamily="2" charset="2"/>
              <a:buChar char="§"/>
            </a:pPr>
            <a:r>
              <a:rPr lang="en-US" dirty="0">
                <a:solidFill>
                  <a:schemeClr val="tx1"/>
                </a:solidFill>
              </a:rPr>
              <a:t>Research Questions</a:t>
            </a:r>
          </a:p>
        </p:txBody>
      </p:sp>
      <p:sp>
        <p:nvSpPr>
          <p:cNvPr id="4" name="Content Placeholder 2">
            <a:extLst>
              <a:ext uri="{FF2B5EF4-FFF2-40B4-BE49-F238E27FC236}">
                <a16:creationId xmlns:a16="http://schemas.microsoft.com/office/drawing/2014/main" id="{4431D7CE-1DEA-B50E-D80F-A5D016DBDB3A}"/>
              </a:ext>
            </a:extLst>
          </p:cNvPr>
          <p:cNvSpPr txBox="1">
            <a:spLocks/>
          </p:cNvSpPr>
          <p:nvPr/>
        </p:nvSpPr>
        <p:spPr>
          <a:xfrm>
            <a:off x="6538177" y="2603500"/>
            <a:ext cx="4498871"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solidFill>
                  <a:schemeClr val="tx1"/>
                </a:solidFill>
              </a:rPr>
              <a:t>Methodology</a:t>
            </a:r>
          </a:p>
          <a:p>
            <a:pPr>
              <a:buFont typeface="Wingdings" panose="05000000000000000000" pitchFamily="2" charset="2"/>
              <a:buChar char="§"/>
            </a:pPr>
            <a:r>
              <a:rPr lang="en-US" dirty="0">
                <a:solidFill>
                  <a:schemeClr val="tx1"/>
                </a:solidFill>
              </a:rPr>
              <a:t>Tools and Technology Considered</a:t>
            </a:r>
          </a:p>
          <a:p>
            <a:pPr>
              <a:buFont typeface="Wingdings" panose="05000000000000000000" pitchFamily="2" charset="2"/>
              <a:buChar char="§"/>
            </a:pPr>
            <a:r>
              <a:rPr lang="en-US" dirty="0">
                <a:solidFill>
                  <a:schemeClr val="tx1"/>
                </a:solidFill>
              </a:rPr>
              <a:t>Result</a:t>
            </a:r>
          </a:p>
          <a:p>
            <a:pPr>
              <a:buFont typeface="Wingdings" panose="05000000000000000000" pitchFamily="2" charset="2"/>
              <a:buChar char="§"/>
            </a:pPr>
            <a:r>
              <a:rPr lang="en-US" dirty="0">
                <a:solidFill>
                  <a:schemeClr val="tx1"/>
                </a:solidFill>
              </a:rPr>
              <a:t>Future Work</a:t>
            </a:r>
          </a:p>
          <a:p>
            <a:pPr>
              <a:buFont typeface="Wingdings" panose="05000000000000000000" pitchFamily="2" charset="2"/>
              <a:buChar char="§"/>
            </a:pPr>
            <a:r>
              <a:rPr lang="en-US" dirty="0">
                <a:solidFill>
                  <a:schemeClr val="tx1"/>
                </a:solidFill>
              </a:rPr>
              <a:t>Conclusion</a:t>
            </a:r>
          </a:p>
          <a:p>
            <a:pPr>
              <a:buFont typeface="Wingdings" panose="05000000000000000000" pitchFamily="2" charset="2"/>
              <a:buChar char="§"/>
            </a:pPr>
            <a:r>
              <a:rPr lang="en-US" dirty="0">
                <a:solidFill>
                  <a:schemeClr val="tx1"/>
                </a:solidFill>
              </a:rPr>
              <a:t>References</a:t>
            </a:r>
            <a:endParaRPr lang="en-PK" dirty="0">
              <a:solidFill>
                <a:schemeClr val="tx1"/>
              </a:solidFill>
            </a:endParaRPr>
          </a:p>
        </p:txBody>
      </p:sp>
    </p:spTree>
    <p:extLst>
      <p:ext uri="{BB962C8B-B14F-4D97-AF65-F5344CB8AC3E}">
        <p14:creationId xmlns:p14="http://schemas.microsoft.com/office/powerpoint/2010/main" val="1392208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99FC-4C77-4FFD-82A1-04131A6F3B32}"/>
              </a:ext>
            </a:extLst>
          </p:cNvPr>
          <p:cNvSpPr>
            <a:spLocks noGrp="1"/>
          </p:cNvSpPr>
          <p:nvPr>
            <p:ph type="title"/>
          </p:nvPr>
        </p:nvSpPr>
        <p:spPr/>
        <p:txBody>
          <a:bodyPr>
            <a:normAutofit/>
          </a:bodyPr>
          <a:lstStyle/>
          <a:p>
            <a:r>
              <a:rPr lang="en-US" dirty="0">
                <a:solidFill>
                  <a:schemeClr val="bg1"/>
                </a:solidFill>
                <a:effectLst/>
                <a:ea typeface="Times New Roman" panose="02020603050405020304" pitchFamily="18" charset="0"/>
                <a:cs typeface="Times New Roman" panose="02020603050405020304" pitchFamily="18" charset="0"/>
              </a:rPr>
              <a:t>CONCLUSION</a:t>
            </a:r>
            <a:endParaRPr lang="en-PK" dirty="0">
              <a:solidFill>
                <a:schemeClr val="bg1"/>
              </a:solidFill>
            </a:endParaRPr>
          </a:p>
        </p:txBody>
      </p:sp>
      <p:sp>
        <p:nvSpPr>
          <p:cNvPr id="3" name="Content Placeholder 2">
            <a:extLst>
              <a:ext uri="{FF2B5EF4-FFF2-40B4-BE49-F238E27FC236}">
                <a16:creationId xmlns:a16="http://schemas.microsoft.com/office/drawing/2014/main" id="{0F614658-4B92-4AE5-B412-DD0AB474EDD7}"/>
              </a:ext>
            </a:extLst>
          </p:cNvPr>
          <p:cNvSpPr>
            <a:spLocks noGrp="1"/>
          </p:cNvSpPr>
          <p:nvPr>
            <p:ph idx="1"/>
          </p:nvPr>
        </p:nvSpPr>
        <p:spPr>
          <a:xfrm>
            <a:off x="1217670" y="2546231"/>
            <a:ext cx="9716493" cy="4023360"/>
          </a:xfrm>
        </p:spPr>
        <p:txBody>
          <a:bodyPr>
            <a:normAutofit/>
          </a:bodyPr>
          <a:lstStyle/>
          <a:p>
            <a:pPr marR="0" algn="just">
              <a:spcBef>
                <a:spcPts val="0"/>
              </a:spcBef>
              <a:spcAft>
                <a:spcPts val="0"/>
              </a:spcAft>
              <a:buFont typeface="Wingdings" panose="05000000000000000000" pitchFamily="2" charset="2"/>
              <a:buChar char="§"/>
            </a:pPr>
            <a:r>
              <a:rPr lang="en-US" sz="1800" dirty="0">
                <a:solidFill>
                  <a:schemeClr val="tx1"/>
                </a:solidFill>
                <a:effectLst/>
                <a:ea typeface="SimSun" panose="02010600030101010101" pitchFamily="2" charset="-122"/>
                <a:cs typeface="Times New Roman" panose="02020603050405020304" pitchFamily="18" charset="0"/>
              </a:rPr>
              <a:t>Data mining techniques are an efficient method of analyzing and compiling data from various sources. These techniques are helpful for the pre-processing of the data and using ML algorithms for prediction is a better solution then those inefficient ways country’s meteorological department opt for.</a:t>
            </a:r>
          </a:p>
          <a:p>
            <a:pPr>
              <a:buFont typeface="Wingdings" panose="05000000000000000000" pitchFamily="2" charset="2"/>
              <a:buChar char="§"/>
            </a:pPr>
            <a:r>
              <a:rPr lang="en-AU" sz="1800" dirty="0">
                <a:solidFill>
                  <a:schemeClr val="tx1"/>
                </a:solidFill>
                <a:effectLst/>
                <a:ea typeface="SimSun" panose="02010600030101010101" pitchFamily="2" charset="-122"/>
                <a:cs typeface="Times New Roman" panose="02020603050405020304" pitchFamily="18" charset="0"/>
              </a:rPr>
              <a:t>This paper concludes that using Data mining techniques for data gathering and pre-processing and using LSTM along with Recurrent Neural network for climate change prediction gives a close to accurate result and can be considered as an alternative for previous traditional methods. Comparison shown in this paper between actual and predicted values showcases that the use of these algorithms is of one of the best suited techniques for this application. For this reason, the main dependency in predicting these factors is the unbiased availability of the data.</a:t>
            </a:r>
            <a:endParaRPr lang="en-PK"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73591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99FC-4C77-4FFD-82A1-04131A6F3B32}"/>
              </a:ext>
            </a:extLst>
          </p:cNvPr>
          <p:cNvSpPr>
            <a:spLocks noGrp="1"/>
          </p:cNvSpPr>
          <p:nvPr>
            <p:ph type="title"/>
          </p:nvPr>
        </p:nvSpPr>
        <p:spPr/>
        <p:txBody>
          <a:bodyPr>
            <a:normAutofit/>
          </a:bodyPr>
          <a:lstStyle/>
          <a:p>
            <a:r>
              <a:rPr lang="en-US" dirty="0">
                <a:solidFill>
                  <a:schemeClr val="bg1"/>
                </a:solidFill>
                <a:effectLst/>
                <a:ea typeface="Times New Roman" panose="02020603050405020304" pitchFamily="18" charset="0"/>
                <a:cs typeface="Times New Roman" panose="02020603050405020304" pitchFamily="18" charset="0"/>
              </a:rPr>
              <a:t>REFERENCES</a:t>
            </a:r>
            <a:endParaRPr lang="en-PK" dirty="0">
              <a:solidFill>
                <a:schemeClr val="bg1"/>
              </a:solidFill>
            </a:endParaRPr>
          </a:p>
        </p:txBody>
      </p:sp>
      <p:sp>
        <p:nvSpPr>
          <p:cNvPr id="3" name="Content Placeholder 2">
            <a:extLst>
              <a:ext uri="{FF2B5EF4-FFF2-40B4-BE49-F238E27FC236}">
                <a16:creationId xmlns:a16="http://schemas.microsoft.com/office/drawing/2014/main" id="{0F614658-4B92-4AE5-B412-DD0AB474EDD7}"/>
              </a:ext>
            </a:extLst>
          </p:cNvPr>
          <p:cNvSpPr>
            <a:spLocks noGrp="1"/>
          </p:cNvSpPr>
          <p:nvPr>
            <p:ph idx="1"/>
          </p:nvPr>
        </p:nvSpPr>
        <p:spPr>
          <a:xfrm>
            <a:off x="1217670" y="2314409"/>
            <a:ext cx="8091325" cy="4023360"/>
          </a:xfrm>
        </p:spPr>
        <p:txBody>
          <a:bodyPr>
            <a:normAutofit fontScale="77500" lnSpcReduction="20000"/>
          </a:bodyPr>
          <a:lstStyle/>
          <a:p>
            <a:r>
              <a:rPr lang="en-GB" dirty="0"/>
              <a:t>Khan, Z. &amp;. (2014). </a:t>
            </a:r>
            <a:r>
              <a:rPr lang="en-GB" i="1" dirty="0"/>
              <a:t>Hourly Based Climate Prediction Using Data Mining Techniques by Comprising Entity Demean Algorithm. </a:t>
            </a:r>
            <a:endParaRPr lang="en-GB" dirty="0"/>
          </a:p>
          <a:p>
            <a:r>
              <a:rPr lang="en-GB" dirty="0"/>
              <a:t>Liu Z L, P. C. (2010). Application of artificial neural networks in global climate change and ecological research. An overview. . </a:t>
            </a:r>
            <a:r>
              <a:rPr lang="en-GB" i="1" dirty="0" err="1"/>
              <a:t>ChineseSci</a:t>
            </a:r>
            <a:r>
              <a:rPr lang="en-GB" i="1" dirty="0"/>
              <a:t> Bull, 2010, 55: 3853</a:t>
            </a:r>
            <a:r>
              <a:rPr lang="en-GB" dirty="0"/>
              <a:t>. </a:t>
            </a:r>
          </a:p>
          <a:p>
            <a:r>
              <a:rPr lang="en-GB" dirty="0" err="1"/>
              <a:t>Mulomba</a:t>
            </a:r>
            <a:r>
              <a:rPr lang="en-GB" dirty="0"/>
              <a:t> </a:t>
            </a:r>
            <a:r>
              <a:rPr lang="en-GB" dirty="0" err="1"/>
              <a:t>Mukadi</a:t>
            </a:r>
            <a:r>
              <a:rPr lang="en-GB" dirty="0"/>
              <a:t>, P. G.-G. (2021). </a:t>
            </a:r>
            <a:r>
              <a:rPr lang="en-GB" i="1" dirty="0"/>
              <a:t>Time Series Analysis of Climatic Variables in Peninsular Spain. Trends and Forecasting Models for Data between 20th and 21st Centuries. </a:t>
            </a:r>
            <a:endParaRPr lang="en-GB" dirty="0"/>
          </a:p>
          <a:p>
            <a:r>
              <a:rPr lang="en-GB" dirty="0"/>
              <a:t>S. Kareem, Z. J. (2021). An evaluation of CNN and ANN in prediction weather forecasting: A review. </a:t>
            </a:r>
            <a:r>
              <a:rPr lang="en-GB" i="1" dirty="0"/>
              <a:t>Sustainable Engineering and Innovation, vol. 3, no. 2, pp. 148-159. </a:t>
            </a:r>
            <a:endParaRPr lang="en-GB" dirty="0"/>
          </a:p>
          <a:p>
            <a:r>
              <a:rPr lang="en-GB" dirty="0" err="1"/>
              <a:t>Sreehari</a:t>
            </a:r>
            <a:r>
              <a:rPr lang="en-GB" dirty="0"/>
              <a:t>, E. &amp;. (2019). Climate Changes Prediction Using Simple Linear Regression. </a:t>
            </a:r>
            <a:r>
              <a:rPr lang="en-GB" i="1" dirty="0"/>
              <a:t>Journal of Computational and Theoretical Nanoscience. </a:t>
            </a:r>
            <a:endParaRPr lang="en-GB" dirty="0"/>
          </a:p>
          <a:p>
            <a:r>
              <a:rPr lang="en-GB" dirty="0"/>
              <a:t>Yousif. (2013). </a:t>
            </a:r>
            <a:r>
              <a:rPr lang="en-GB" i="1" dirty="0"/>
              <a:t>Weather Prediction System Using KNN Classification Algorithm. </a:t>
            </a:r>
            <a:endParaRPr lang="en-GB" dirty="0"/>
          </a:p>
          <a:p>
            <a:r>
              <a:rPr lang="en-GB" dirty="0" err="1"/>
              <a:t>Muhuri</a:t>
            </a:r>
            <a:r>
              <a:rPr lang="en-GB" dirty="0"/>
              <a:t>, P. &amp;. (2020). </a:t>
            </a:r>
            <a:r>
              <a:rPr lang="en-GB" i="1" dirty="0"/>
              <a:t>Using a Long Short-Term Memory Recurrent Neural Network (LSTM-RNN) to Classify Network Attacks. </a:t>
            </a:r>
            <a:endParaRPr lang="en-GB" dirty="0"/>
          </a:p>
          <a:p>
            <a:r>
              <a:rPr lang="en-US" dirty="0"/>
              <a:t>Jitendra Kumar, R. G. (2018). </a:t>
            </a:r>
            <a:r>
              <a:rPr lang="en-US" i="1" dirty="0"/>
              <a:t>Long Short Term Memory Recurrent Neural Network (LSTM-RNN) Based Workload Forecasting Model For Cloud Datacenters. </a:t>
            </a:r>
            <a:endParaRPr lang="en-US" dirty="0"/>
          </a:p>
        </p:txBody>
      </p:sp>
    </p:spTree>
    <p:extLst>
      <p:ext uri="{BB962C8B-B14F-4D97-AF65-F5344CB8AC3E}">
        <p14:creationId xmlns:p14="http://schemas.microsoft.com/office/powerpoint/2010/main" val="15822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A1FA-91E4-46A5-930A-9E425A8776DA}"/>
              </a:ext>
            </a:extLst>
          </p:cNvPr>
          <p:cNvSpPr>
            <a:spLocks noGrp="1"/>
          </p:cNvSpPr>
          <p:nvPr>
            <p:ph type="title"/>
          </p:nvPr>
        </p:nvSpPr>
        <p:spPr/>
        <p:txBody>
          <a:bodyPr/>
          <a:lstStyle/>
          <a:p>
            <a:r>
              <a:rPr lang="en-US" dirty="0"/>
              <a:t>ABSTRACT</a:t>
            </a:r>
            <a:endParaRPr lang="en-PK" dirty="0"/>
          </a:p>
        </p:txBody>
      </p:sp>
      <p:sp>
        <p:nvSpPr>
          <p:cNvPr id="3" name="Content Placeholder 2">
            <a:extLst>
              <a:ext uri="{FF2B5EF4-FFF2-40B4-BE49-F238E27FC236}">
                <a16:creationId xmlns:a16="http://schemas.microsoft.com/office/drawing/2014/main" id="{71FFCC01-6933-42FC-836A-E9BFD2E07D9C}"/>
              </a:ext>
            </a:extLst>
          </p:cNvPr>
          <p:cNvSpPr>
            <a:spLocks noGrp="1"/>
          </p:cNvSpPr>
          <p:nvPr>
            <p:ph idx="1"/>
          </p:nvPr>
        </p:nvSpPr>
        <p:spPr>
          <a:xfrm>
            <a:off x="787979" y="2411532"/>
            <a:ext cx="9128388" cy="4220529"/>
          </a:xfrm>
        </p:spPr>
        <p:txBody>
          <a:bodyPr>
            <a:normAutofit/>
          </a:bodyPr>
          <a:lstStyle/>
          <a:p>
            <a:pPr algn="just">
              <a:spcBef>
                <a:spcPts val="0"/>
              </a:spcBef>
              <a:buFont typeface="Wingdings" panose="05000000000000000000" pitchFamily="2" charset="2"/>
              <a:buChar char="§"/>
            </a:pPr>
            <a:r>
              <a:rPr lang="en-US" sz="1800" b="0" dirty="0">
                <a:solidFill>
                  <a:srgbClr val="000000"/>
                </a:solidFill>
                <a:effectLst/>
                <a:ea typeface="SimSun" panose="02010600030101010101" pitchFamily="2" charset="-122"/>
                <a:cs typeface="Times New Roman" panose="02020603050405020304" pitchFamily="18" charset="0"/>
              </a:rPr>
              <a:t>Climate had been changing negatively throughout the world due to excessive Global warming and weakening of ozone layer and Pakistan situated in Southern Asia is facing its effects immensely in form of extreme temperatures, less rainfall and poorer air quality.</a:t>
            </a:r>
          </a:p>
          <a:p>
            <a:pPr algn="just">
              <a:spcBef>
                <a:spcPts val="0"/>
              </a:spcBef>
              <a:buFont typeface="Wingdings" panose="05000000000000000000" pitchFamily="2" charset="2"/>
              <a:buChar char="§"/>
            </a:pPr>
            <a:r>
              <a:rPr lang="en-US" sz="1800" b="0" dirty="0">
                <a:solidFill>
                  <a:srgbClr val="000000"/>
                </a:solidFill>
                <a:effectLst/>
                <a:ea typeface="SimSun" panose="02010600030101010101" pitchFamily="2" charset="-122"/>
                <a:cs typeface="Times New Roman" panose="02020603050405020304" pitchFamily="18" charset="0"/>
              </a:rPr>
              <a:t>The study of climate change has been made difficult due to the lack of relevant data available, the accuracy of the existing methods proving to be ineffective. </a:t>
            </a:r>
          </a:p>
          <a:p>
            <a:pPr algn="just">
              <a:spcBef>
                <a:spcPts val="0"/>
              </a:spcBef>
              <a:buFont typeface="Wingdings" panose="05000000000000000000" pitchFamily="2" charset="2"/>
              <a:buChar char="§"/>
            </a:pPr>
            <a:r>
              <a:rPr lang="en-US" sz="1800" b="0" dirty="0">
                <a:solidFill>
                  <a:srgbClr val="000000"/>
                </a:solidFill>
                <a:effectLst/>
                <a:ea typeface="SimSun" panose="02010600030101010101" pitchFamily="2" charset="-122"/>
                <a:cs typeface="Times New Roman" panose="02020603050405020304" pitchFamily="18" charset="0"/>
              </a:rPr>
              <a:t>Introduction of machine learning algorithms to interpret the data and predicting the change in future will provide the researchers with the information required either to prevent it from happening or to create adaptation policies for it.</a:t>
            </a:r>
          </a:p>
        </p:txBody>
      </p:sp>
    </p:spTree>
    <p:extLst>
      <p:ext uri="{BB962C8B-B14F-4D97-AF65-F5344CB8AC3E}">
        <p14:creationId xmlns:p14="http://schemas.microsoft.com/office/powerpoint/2010/main" val="155763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A1FA-91E4-46A5-930A-9E425A8776DA}"/>
              </a:ext>
            </a:extLst>
          </p:cNvPr>
          <p:cNvSpPr>
            <a:spLocks noGrp="1"/>
          </p:cNvSpPr>
          <p:nvPr>
            <p:ph type="title"/>
          </p:nvPr>
        </p:nvSpPr>
        <p:spPr/>
        <p:txBody>
          <a:bodyPr/>
          <a:lstStyle/>
          <a:p>
            <a:r>
              <a:rPr lang="en-US" dirty="0"/>
              <a:t>ABSTRACT </a:t>
            </a:r>
            <a:r>
              <a:rPr lang="en-US" sz="1600" dirty="0"/>
              <a:t>(continued)</a:t>
            </a:r>
            <a:endParaRPr lang="en-PK" dirty="0"/>
          </a:p>
        </p:txBody>
      </p:sp>
      <p:sp>
        <p:nvSpPr>
          <p:cNvPr id="3" name="Content Placeholder 2">
            <a:extLst>
              <a:ext uri="{FF2B5EF4-FFF2-40B4-BE49-F238E27FC236}">
                <a16:creationId xmlns:a16="http://schemas.microsoft.com/office/drawing/2014/main" id="{71FFCC01-6933-42FC-836A-E9BFD2E07D9C}"/>
              </a:ext>
            </a:extLst>
          </p:cNvPr>
          <p:cNvSpPr>
            <a:spLocks noGrp="1"/>
          </p:cNvSpPr>
          <p:nvPr>
            <p:ph idx="1"/>
          </p:nvPr>
        </p:nvSpPr>
        <p:spPr>
          <a:xfrm>
            <a:off x="787979" y="2411532"/>
            <a:ext cx="9128388" cy="4220529"/>
          </a:xfrm>
        </p:spPr>
        <p:txBody>
          <a:bodyPr>
            <a:normAutofit/>
          </a:bodyPr>
          <a:lstStyle/>
          <a:p>
            <a:pPr algn="just">
              <a:spcBef>
                <a:spcPts val="0"/>
              </a:spcBef>
              <a:buFont typeface="Wingdings" panose="05000000000000000000" pitchFamily="2" charset="2"/>
              <a:buChar char="§"/>
            </a:pPr>
            <a:r>
              <a:rPr lang="en-US" sz="1800" b="0" dirty="0">
                <a:solidFill>
                  <a:srgbClr val="000000"/>
                </a:solidFill>
                <a:effectLst/>
                <a:ea typeface="SimSun" panose="02010600030101010101" pitchFamily="2" charset="-122"/>
                <a:cs typeface="Times New Roman" panose="02020603050405020304" pitchFamily="18" charset="0"/>
              </a:rPr>
              <a:t>We will be using various models defined in our research onto our data scrapped from different sources and illustrate its usefulness with quantitative analysis.</a:t>
            </a:r>
          </a:p>
          <a:p>
            <a:pPr algn="just">
              <a:spcBef>
                <a:spcPts val="0"/>
              </a:spcBef>
              <a:buFont typeface="Wingdings" panose="05000000000000000000" pitchFamily="2" charset="2"/>
              <a:buChar char="§"/>
            </a:pPr>
            <a:r>
              <a:rPr lang="en-US" sz="1800" b="0" dirty="0">
                <a:solidFill>
                  <a:srgbClr val="000000"/>
                </a:solidFill>
                <a:effectLst/>
                <a:ea typeface="SimSun" panose="02010600030101010101" pitchFamily="2" charset="-122"/>
                <a:cs typeface="Times New Roman" panose="02020603050405020304" pitchFamily="18" charset="0"/>
              </a:rPr>
              <a:t>Our interpretations will be providing a predictive analysis for the researchers in analyzing the trends and patterns from the historical patterns to the predicted patterns and take precautionary measures in how to avoid any disastrous situation.</a:t>
            </a:r>
          </a:p>
          <a:p>
            <a:pPr algn="just">
              <a:spcBef>
                <a:spcPts val="0"/>
              </a:spcBef>
              <a:buFont typeface="Wingdings" panose="05000000000000000000" pitchFamily="2" charset="2"/>
              <a:buChar char="§"/>
            </a:pPr>
            <a:r>
              <a:rPr lang="en-US" sz="1800" b="0" dirty="0">
                <a:solidFill>
                  <a:srgbClr val="000000"/>
                </a:solidFill>
                <a:effectLst/>
                <a:ea typeface="SimSun" panose="02010600030101010101" pitchFamily="2" charset="-122"/>
                <a:cs typeface="Times New Roman" panose="02020603050405020304" pitchFamily="18" charset="0"/>
              </a:rPr>
              <a:t>We culminate the paper by reflecting on the merits and pitfalls of using ML algorithms, which algorithm proves to be the most efficient and provides with the best accuracy</a:t>
            </a:r>
            <a:r>
              <a:rPr lang="en-GB" sz="1800" b="0" dirty="0">
                <a:solidFill>
                  <a:srgbClr val="000000"/>
                </a:solidFill>
                <a:effectLst/>
                <a:ea typeface="SimSun" panose="02010600030101010101" pitchFamily="2" charset="-122"/>
                <a:cs typeface="Times New Roman" panose="02020603050405020304" pitchFamily="18" charset="0"/>
              </a:rPr>
              <a:t> </a:t>
            </a:r>
            <a:r>
              <a:rPr lang="en-US" sz="1800" b="0" dirty="0">
                <a:solidFill>
                  <a:srgbClr val="000000"/>
                </a:solidFill>
                <a:effectLst/>
                <a:ea typeface="SimSun" panose="02010600030101010101" pitchFamily="2" charset="-122"/>
                <a:cs typeface="Times New Roman" panose="02020603050405020304" pitchFamily="18" charset="0"/>
              </a:rPr>
              <a:t>for the resultant values.</a:t>
            </a:r>
          </a:p>
        </p:txBody>
      </p:sp>
    </p:spTree>
    <p:extLst>
      <p:ext uri="{BB962C8B-B14F-4D97-AF65-F5344CB8AC3E}">
        <p14:creationId xmlns:p14="http://schemas.microsoft.com/office/powerpoint/2010/main" val="288181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A1FA-91E4-46A5-930A-9E425A8776DA}"/>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71FFCC01-6933-42FC-836A-E9BFD2E07D9C}"/>
              </a:ext>
            </a:extLst>
          </p:cNvPr>
          <p:cNvSpPr>
            <a:spLocks noGrp="1"/>
          </p:cNvSpPr>
          <p:nvPr>
            <p:ph idx="1"/>
          </p:nvPr>
        </p:nvSpPr>
        <p:spPr>
          <a:xfrm>
            <a:off x="787979" y="2411532"/>
            <a:ext cx="9128388" cy="4220529"/>
          </a:xfrm>
        </p:spPr>
        <p:txBody>
          <a:bodyPr>
            <a:normAutofit/>
          </a:bodyPr>
          <a:lstStyle/>
          <a:p>
            <a:pPr marL="651510" indent="-285750">
              <a:lnSpc>
                <a:spcPct val="106000"/>
              </a:lnSpc>
              <a:spcAft>
                <a:spcPts val="800"/>
              </a:spcAft>
              <a:buFont typeface="Wingdings" panose="05000000000000000000" pitchFamily="2" charset="2"/>
              <a:buChar char="§"/>
            </a:pPr>
            <a:r>
              <a:rPr lang="en-US" dirty="0">
                <a:solidFill>
                  <a:schemeClr val="tx1"/>
                </a:solidFill>
              </a:rPr>
              <a:t>Climate is drastically changing throughout out the world due to global warming which shows a change in weather pattern.</a:t>
            </a:r>
          </a:p>
          <a:p>
            <a:pPr marL="651510" indent="-285750">
              <a:lnSpc>
                <a:spcPct val="106000"/>
              </a:lnSpc>
              <a:spcAft>
                <a:spcPts val="800"/>
              </a:spcAft>
              <a:buFont typeface="Wingdings" panose="05000000000000000000" pitchFamily="2" charset="2"/>
              <a:buChar char="§"/>
            </a:pPr>
            <a:r>
              <a:rPr lang="en-PK" dirty="0">
                <a:solidFill>
                  <a:schemeClr val="tx1"/>
                </a:solidFill>
              </a:rPr>
              <a:t>From shifting weather patterns that threaten food production, to rising sea levels that increase the risk of catastrophic flooding, the impacts of climate change are global in scope and unprecedented in scale.</a:t>
            </a:r>
          </a:p>
          <a:p>
            <a:pPr marL="651510" indent="-285750">
              <a:lnSpc>
                <a:spcPct val="106000"/>
              </a:lnSpc>
              <a:spcAft>
                <a:spcPts val="800"/>
              </a:spcAft>
              <a:buFont typeface="Wingdings" panose="05000000000000000000" pitchFamily="2" charset="2"/>
              <a:buChar char="§"/>
            </a:pPr>
            <a:r>
              <a:rPr lang="en-US" dirty="0">
                <a:solidFill>
                  <a:schemeClr val="tx1"/>
                </a:solidFill>
              </a:rPr>
              <a:t>U</a:t>
            </a:r>
            <a:r>
              <a:rPr lang="en-PK" dirty="0">
                <a:solidFill>
                  <a:schemeClr val="tx1"/>
                </a:solidFill>
              </a:rPr>
              <a:t>sing these predictions to accurately predict global climate change and its effects on the </a:t>
            </a:r>
            <a:r>
              <a:rPr lang="en-US" dirty="0">
                <a:solidFill>
                  <a:schemeClr val="tx1"/>
                </a:solidFill>
              </a:rPr>
              <a:t>environment and terrain. </a:t>
            </a:r>
            <a:endParaRPr lang="en-PK"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solidFill>
                <a:schemeClr val="tx1"/>
              </a:solidFill>
            </a:endParaRPr>
          </a:p>
        </p:txBody>
      </p:sp>
    </p:spTree>
    <p:extLst>
      <p:ext uri="{BB962C8B-B14F-4D97-AF65-F5344CB8AC3E}">
        <p14:creationId xmlns:p14="http://schemas.microsoft.com/office/powerpoint/2010/main" val="183142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9FC1-0DF2-4913-92B8-14818B642BF0}"/>
              </a:ext>
            </a:extLst>
          </p:cNvPr>
          <p:cNvSpPr>
            <a:spLocks noGrp="1"/>
          </p:cNvSpPr>
          <p:nvPr>
            <p:ph type="title"/>
          </p:nvPr>
        </p:nvSpPr>
        <p:spPr>
          <a:xfrm>
            <a:off x="887454" y="495164"/>
            <a:ext cx="10058400" cy="1450757"/>
          </a:xfrm>
        </p:spPr>
        <p:txBody>
          <a:bodyPr/>
          <a:lstStyle/>
          <a:p>
            <a:r>
              <a:rPr lang="en-US" dirty="0"/>
              <a:t>LITERATURE REVIEW</a:t>
            </a:r>
            <a:endParaRPr lang="en-PK" dirty="0"/>
          </a:p>
        </p:txBody>
      </p:sp>
      <p:graphicFrame>
        <p:nvGraphicFramePr>
          <p:cNvPr id="8" name="Table 8">
            <a:extLst>
              <a:ext uri="{FF2B5EF4-FFF2-40B4-BE49-F238E27FC236}">
                <a16:creationId xmlns:a16="http://schemas.microsoft.com/office/drawing/2014/main" id="{AB623B64-5368-43CB-938E-AB96207466E5}"/>
              </a:ext>
            </a:extLst>
          </p:cNvPr>
          <p:cNvGraphicFramePr>
            <a:graphicFrameLocks noGrp="1"/>
          </p:cNvGraphicFramePr>
          <p:nvPr>
            <p:ph idx="1"/>
            <p:extLst>
              <p:ext uri="{D42A27DB-BD31-4B8C-83A1-F6EECF244321}">
                <p14:modId xmlns:p14="http://schemas.microsoft.com/office/powerpoint/2010/main" val="383412419"/>
              </p:ext>
            </p:extLst>
          </p:nvPr>
        </p:nvGraphicFramePr>
        <p:xfrm>
          <a:off x="745096" y="2502939"/>
          <a:ext cx="10502911" cy="3939624"/>
        </p:xfrm>
        <a:graphic>
          <a:graphicData uri="http://schemas.openxmlformats.org/drawingml/2006/table">
            <a:tbl>
              <a:tblPr firstRow="1" bandRow="1">
                <a:tableStyleId>{5C22544A-7EE6-4342-B048-85BDC9FD1C3A}</a:tableStyleId>
              </a:tblPr>
              <a:tblGrid>
                <a:gridCol w="3354853">
                  <a:extLst>
                    <a:ext uri="{9D8B030D-6E8A-4147-A177-3AD203B41FA5}">
                      <a16:colId xmlns:a16="http://schemas.microsoft.com/office/drawing/2014/main" val="1254806347"/>
                    </a:ext>
                  </a:extLst>
                </a:gridCol>
                <a:gridCol w="1630984">
                  <a:extLst>
                    <a:ext uri="{9D8B030D-6E8A-4147-A177-3AD203B41FA5}">
                      <a16:colId xmlns:a16="http://schemas.microsoft.com/office/drawing/2014/main" val="4038694462"/>
                    </a:ext>
                  </a:extLst>
                </a:gridCol>
                <a:gridCol w="2377822">
                  <a:extLst>
                    <a:ext uri="{9D8B030D-6E8A-4147-A177-3AD203B41FA5}">
                      <a16:colId xmlns:a16="http://schemas.microsoft.com/office/drawing/2014/main" val="2696947205"/>
                    </a:ext>
                  </a:extLst>
                </a:gridCol>
                <a:gridCol w="3139252">
                  <a:extLst>
                    <a:ext uri="{9D8B030D-6E8A-4147-A177-3AD203B41FA5}">
                      <a16:colId xmlns:a16="http://schemas.microsoft.com/office/drawing/2014/main" val="3121266403"/>
                    </a:ext>
                  </a:extLst>
                </a:gridCol>
              </a:tblGrid>
              <a:tr h="496876">
                <a:tc>
                  <a:txBody>
                    <a:bodyPr/>
                    <a:lstStyle/>
                    <a:p>
                      <a:r>
                        <a:rPr lang="en-US" sz="1600" dirty="0"/>
                        <a:t>TITLE</a:t>
                      </a:r>
                      <a:endParaRPr lang="en-PK" sz="1600" dirty="0"/>
                    </a:p>
                  </a:txBody>
                  <a:tcPr/>
                </a:tc>
                <a:tc>
                  <a:txBody>
                    <a:bodyPr/>
                    <a:lstStyle/>
                    <a:p>
                      <a:r>
                        <a:rPr lang="en-US" sz="1600" dirty="0"/>
                        <a:t>PUBLICATION YEAR</a:t>
                      </a:r>
                      <a:endParaRPr lang="en-PK" sz="1600" dirty="0"/>
                    </a:p>
                  </a:txBody>
                  <a:tcPr/>
                </a:tc>
                <a:tc>
                  <a:txBody>
                    <a:bodyPr/>
                    <a:lstStyle/>
                    <a:p>
                      <a:r>
                        <a:rPr lang="en-US" sz="1600" dirty="0"/>
                        <a:t>PROBLEM STATEMENT</a:t>
                      </a:r>
                      <a:endParaRPr lang="en-PK" sz="1600" dirty="0"/>
                    </a:p>
                  </a:txBody>
                  <a:tcPr/>
                </a:tc>
                <a:tc>
                  <a:txBody>
                    <a:bodyPr/>
                    <a:lstStyle/>
                    <a:p>
                      <a:r>
                        <a:rPr lang="en-US" sz="1600" dirty="0"/>
                        <a:t>METHODOLOGY</a:t>
                      </a:r>
                      <a:endParaRPr lang="en-PK" sz="1600" dirty="0"/>
                    </a:p>
                  </a:txBody>
                  <a:tcPr/>
                </a:tc>
                <a:extLst>
                  <a:ext uri="{0D108BD9-81ED-4DB2-BD59-A6C34878D82A}">
                    <a16:rowId xmlns:a16="http://schemas.microsoft.com/office/drawing/2014/main" val="3363600203"/>
                  </a:ext>
                </a:extLst>
              </a:tr>
              <a:tr h="2049864">
                <a:tc>
                  <a:txBody>
                    <a:bodyPr/>
                    <a:lstStyle/>
                    <a:p>
                      <a:r>
                        <a:rPr lang="en-US" sz="1600" kern="1200" dirty="0">
                          <a:solidFill>
                            <a:schemeClr val="dk1"/>
                          </a:solidFill>
                          <a:effectLst/>
                          <a:latin typeface="+mn-lt"/>
                          <a:ea typeface="+mn-ea"/>
                          <a:cs typeface="+mn-cs"/>
                        </a:rPr>
                        <a:t>Application of artificial neural networks in global climate change and ecological research.</a:t>
                      </a:r>
                      <a:endParaRPr lang="en-PK" sz="1600" dirty="0"/>
                    </a:p>
                  </a:txBody>
                  <a:tcPr/>
                </a:tc>
                <a:tc>
                  <a:txBody>
                    <a:bodyPr/>
                    <a:lstStyle/>
                    <a:p>
                      <a:r>
                        <a:rPr lang="en-US" sz="1600" dirty="0"/>
                        <a:t>2010</a:t>
                      </a:r>
                      <a:endParaRPr lang="en-PK" sz="1600" dirty="0"/>
                    </a:p>
                  </a:txBody>
                  <a:tcPr/>
                </a:tc>
                <a:tc>
                  <a:txBody>
                    <a:bodyPr/>
                    <a:lstStyle/>
                    <a:p>
                      <a:r>
                        <a:rPr lang="en-US" sz="1600" dirty="0"/>
                        <a:t>ANNs accuracy and efficiency with respect to global climatic datasets. </a:t>
                      </a:r>
                      <a:endParaRPr lang="en-PK" sz="1600" dirty="0"/>
                    </a:p>
                  </a:txBody>
                  <a:tcPr/>
                </a:tc>
                <a:tc>
                  <a:txBody>
                    <a:bodyPr/>
                    <a:lstStyle/>
                    <a:p>
                      <a:r>
                        <a:rPr lang="en-PK" sz="1600" kern="1200" dirty="0">
                          <a:solidFill>
                            <a:schemeClr val="dk1"/>
                          </a:solidFill>
                          <a:effectLst/>
                          <a:latin typeface="+mn-lt"/>
                          <a:ea typeface="+mn-ea"/>
                          <a:cs typeface="+mn-cs"/>
                        </a:rPr>
                        <a:t>Paper also states that ANN</a:t>
                      </a:r>
                      <a:r>
                        <a:rPr lang="en-US" sz="1600" kern="1200" dirty="0">
                          <a:solidFill>
                            <a:schemeClr val="dk1"/>
                          </a:solidFill>
                          <a:effectLst/>
                          <a:latin typeface="+mn-lt"/>
                          <a:ea typeface="+mn-ea"/>
                          <a:cs typeface="+mn-cs"/>
                        </a:rPr>
                        <a:t>’</a:t>
                      </a:r>
                      <a:r>
                        <a:rPr lang="en-PK" sz="1600" kern="1200" dirty="0">
                          <a:solidFill>
                            <a:schemeClr val="dk1"/>
                          </a:solidFill>
                          <a:effectLst/>
                          <a:latin typeface="+mn-lt"/>
                          <a:ea typeface="+mn-ea"/>
                          <a:cs typeface="+mn-cs"/>
                        </a:rPr>
                        <a:t>s remain a better choice than many traditional methods when dealing with nonlinear problems, and possesses great potential for the study of global climate change and ecological issues</a:t>
                      </a:r>
                      <a:endParaRPr lang="en-PK" sz="1600" dirty="0"/>
                    </a:p>
                  </a:txBody>
                  <a:tcPr/>
                </a:tc>
                <a:extLst>
                  <a:ext uri="{0D108BD9-81ED-4DB2-BD59-A6C34878D82A}">
                    <a16:rowId xmlns:a16="http://schemas.microsoft.com/office/drawing/2014/main" val="692281434"/>
                  </a:ext>
                </a:extLst>
              </a:tr>
              <a:tr h="1127673">
                <a:tc>
                  <a:txBody>
                    <a:bodyPr/>
                    <a:lstStyle/>
                    <a:p>
                      <a:r>
                        <a:rPr lang="en-US" sz="1600" kern="1200" dirty="0">
                          <a:solidFill>
                            <a:schemeClr val="dk1"/>
                          </a:solidFill>
                          <a:effectLst/>
                          <a:latin typeface="+mn-lt"/>
                          <a:ea typeface="+mn-ea"/>
                          <a:cs typeface="+mn-cs"/>
                        </a:rPr>
                        <a:t>An evaluation of CNN and ANN in prediction weather forecasting</a:t>
                      </a:r>
                      <a:endParaRPr lang="en-PK" sz="1600" dirty="0"/>
                    </a:p>
                  </a:txBody>
                  <a:tcPr/>
                </a:tc>
                <a:tc>
                  <a:txBody>
                    <a:bodyPr/>
                    <a:lstStyle/>
                    <a:p>
                      <a:r>
                        <a:rPr lang="en-US" sz="1600" dirty="0"/>
                        <a:t>2021</a:t>
                      </a:r>
                      <a:endParaRPr lang="en-PK" sz="1600" dirty="0"/>
                    </a:p>
                  </a:txBody>
                  <a:tcPr/>
                </a:tc>
                <a:tc>
                  <a:txBody>
                    <a:bodyPr/>
                    <a:lstStyle/>
                    <a:p>
                      <a:r>
                        <a:rPr lang="en-US" sz="1600" dirty="0"/>
                        <a:t>Accuracy of weather forecasting had been inefficient due to poor efficiency of algorithms.</a:t>
                      </a:r>
                      <a:endParaRPr lang="en-PK" sz="1600" dirty="0"/>
                    </a:p>
                  </a:txBody>
                  <a:tcPr/>
                </a:tc>
                <a:tc>
                  <a:txBody>
                    <a:bodyPr/>
                    <a:lstStyle/>
                    <a:p>
                      <a:r>
                        <a:rPr lang="en-US" sz="1600" kern="1200" dirty="0">
                          <a:solidFill>
                            <a:schemeClr val="dk1"/>
                          </a:solidFill>
                          <a:effectLst/>
                          <a:latin typeface="+mn-lt"/>
                          <a:ea typeface="+mn-ea"/>
                          <a:cs typeface="+mn-cs"/>
                        </a:rPr>
                        <a:t>T</a:t>
                      </a:r>
                      <a:r>
                        <a:rPr lang="en-PK" sz="1600" kern="1200" dirty="0">
                          <a:solidFill>
                            <a:schemeClr val="dk1"/>
                          </a:solidFill>
                          <a:effectLst/>
                          <a:latin typeface="+mn-lt"/>
                          <a:ea typeface="+mn-ea"/>
                          <a:cs typeface="+mn-cs"/>
                        </a:rPr>
                        <a:t>wo NN system designs have been selected to be utilized as weather prediction models for vitality utilization</a:t>
                      </a:r>
                      <a:r>
                        <a:rPr lang="en-US" sz="1600" kern="1200" dirty="0">
                          <a:solidFill>
                            <a:schemeClr val="dk1"/>
                          </a:solidFill>
                          <a:effectLst/>
                          <a:latin typeface="+mn-lt"/>
                          <a:ea typeface="+mn-ea"/>
                          <a:cs typeface="+mn-cs"/>
                        </a:rPr>
                        <a:t>.</a:t>
                      </a:r>
                      <a:endParaRPr lang="en-PK" sz="1600" dirty="0"/>
                    </a:p>
                  </a:txBody>
                  <a:tcPr/>
                </a:tc>
                <a:extLst>
                  <a:ext uri="{0D108BD9-81ED-4DB2-BD59-A6C34878D82A}">
                    <a16:rowId xmlns:a16="http://schemas.microsoft.com/office/drawing/2014/main" val="3548135150"/>
                  </a:ext>
                </a:extLst>
              </a:tr>
            </a:tbl>
          </a:graphicData>
        </a:graphic>
      </p:graphicFrame>
    </p:spTree>
    <p:extLst>
      <p:ext uri="{BB962C8B-B14F-4D97-AF65-F5344CB8AC3E}">
        <p14:creationId xmlns:p14="http://schemas.microsoft.com/office/powerpoint/2010/main" val="336089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70AEAA-4C21-4BC1-BE5A-AEEE4E3D0802}"/>
              </a:ext>
            </a:extLst>
          </p:cNvPr>
          <p:cNvGraphicFramePr>
            <a:graphicFrameLocks noGrp="1"/>
          </p:cNvGraphicFramePr>
          <p:nvPr>
            <p:ph idx="1"/>
            <p:extLst>
              <p:ext uri="{D42A27DB-BD31-4B8C-83A1-F6EECF244321}">
                <p14:modId xmlns:p14="http://schemas.microsoft.com/office/powerpoint/2010/main" val="1794259908"/>
              </p:ext>
            </p:extLst>
          </p:nvPr>
        </p:nvGraphicFramePr>
        <p:xfrm>
          <a:off x="888933" y="2330847"/>
          <a:ext cx="10056921" cy="4357973"/>
        </p:xfrm>
        <a:graphic>
          <a:graphicData uri="http://schemas.openxmlformats.org/drawingml/2006/table">
            <a:tbl>
              <a:tblPr firstRow="1" bandRow="1">
                <a:tableStyleId>{5C22544A-7EE6-4342-B048-85BDC9FD1C3A}</a:tableStyleId>
              </a:tblPr>
              <a:tblGrid>
                <a:gridCol w="2449071">
                  <a:extLst>
                    <a:ext uri="{9D8B030D-6E8A-4147-A177-3AD203B41FA5}">
                      <a16:colId xmlns:a16="http://schemas.microsoft.com/office/drawing/2014/main" val="1080299831"/>
                    </a:ext>
                  </a:extLst>
                </a:gridCol>
                <a:gridCol w="1722268">
                  <a:extLst>
                    <a:ext uri="{9D8B030D-6E8A-4147-A177-3AD203B41FA5}">
                      <a16:colId xmlns:a16="http://schemas.microsoft.com/office/drawing/2014/main" val="1028390172"/>
                    </a:ext>
                  </a:extLst>
                </a:gridCol>
                <a:gridCol w="2636668">
                  <a:extLst>
                    <a:ext uri="{9D8B030D-6E8A-4147-A177-3AD203B41FA5}">
                      <a16:colId xmlns:a16="http://schemas.microsoft.com/office/drawing/2014/main" val="1147749334"/>
                    </a:ext>
                  </a:extLst>
                </a:gridCol>
                <a:gridCol w="3248914">
                  <a:extLst>
                    <a:ext uri="{9D8B030D-6E8A-4147-A177-3AD203B41FA5}">
                      <a16:colId xmlns:a16="http://schemas.microsoft.com/office/drawing/2014/main" val="3150355346"/>
                    </a:ext>
                  </a:extLst>
                </a:gridCol>
              </a:tblGrid>
              <a:tr h="515341">
                <a:tc>
                  <a:txBody>
                    <a:bodyPr/>
                    <a:lstStyle/>
                    <a:p>
                      <a:r>
                        <a:rPr lang="en-US" sz="1600" dirty="0"/>
                        <a:t>TITLE</a:t>
                      </a:r>
                      <a:endParaRPr lang="en-PK" sz="1600" dirty="0"/>
                    </a:p>
                  </a:txBody>
                  <a:tcPr/>
                </a:tc>
                <a:tc>
                  <a:txBody>
                    <a:bodyPr/>
                    <a:lstStyle/>
                    <a:p>
                      <a:r>
                        <a:rPr lang="en-US" sz="1600" dirty="0"/>
                        <a:t>PUBLICATION YEAR</a:t>
                      </a:r>
                      <a:endParaRPr lang="en-PK" sz="1600" dirty="0"/>
                    </a:p>
                  </a:txBody>
                  <a:tcPr/>
                </a:tc>
                <a:tc>
                  <a:txBody>
                    <a:bodyPr/>
                    <a:lstStyle/>
                    <a:p>
                      <a:r>
                        <a:rPr lang="en-US" sz="1600" dirty="0"/>
                        <a:t>PROBLEM STATEMENT</a:t>
                      </a:r>
                      <a:endParaRPr lang="en-PK" sz="1600" dirty="0"/>
                    </a:p>
                  </a:txBody>
                  <a:tcPr/>
                </a:tc>
                <a:tc>
                  <a:txBody>
                    <a:bodyPr/>
                    <a:lstStyle/>
                    <a:p>
                      <a:r>
                        <a:rPr lang="en-US" sz="1600" dirty="0"/>
                        <a:t>METHODOLOGY</a:t>
                      </a:r>
                      <a:endParaRPr lang="en-PK" sz="1600" dirty="0"/>
                    </a:p>
                  </a:txBody>
                  <a:tcPr/>
                </a:tc>
                <a:extLst>
                  <a:ext uri="{0D108BD9-81ED-4DB2-BD59-A6C34878D82A}">
                    <a16:rowId xmlns:a16="http://schemas.microsoft.com/office/drawing/2014/main" val="3694153932"/>
                  </a:ext>
                </a:extLst>
              </a:tr>
              <a:tr h="1166299">
                <a:tc>
                  <a:txBody>
                    <a:bodyPr/>
                    <a:lstStyle/>
                    <a:p>
                      <a:r>
                        <a:rPr lang="en-US" sz="1600" i="1" kern="1200" dirty="0">
                          <a:solidFill>
                            <a:schemeClr val="dk1"/>
                          </a:solidFill>
                          <a:effectLst/>
                          <a:latin typeface="+mn-lt"/>
                          <a:ea typeface="+mn-ea"/>
                          <a:cs typeface="+mn-cs"/>
                        </a:rPr>
                        <a:t>Time Series Analysis of Climatic Variables in Peninsular Spain. </a:t>
                      </a:r>
                      <a:endParaRPr lang="en-PK" sz="1600" dirty="0"/>
                    </a:p>
                  </a:txBody>
                  <a:tcPr/>
                </a:tc>
                <a:tc>
                  <a:txBody>
                    <a:bodyPr/>
                    <a:lstStyle/>
                    <a:p>
                      <a:r>
                        <a:rPr lang="en-US" sz="1600" dirty="0"/>
                        <a:t>2021</a:t>
                      </a:r>
                      <a:endParaRPr lang="en-PK" sz="1600" dirty="0"/>
                    </a:p>
                  </a:txBody>
                  <a:tcPr/>
                </a:tc>
                <a:tc>
                  <a:txBody>
                    <a:bodyPr/>
                    <a:lstStyle/>
                    <a:p>
                      <a:r>
                        <a:rPr lang="en-US" sz="1600" dirty="0"/>
                        <a:t>Prediction of weather depending on time series and patterns previously defined.</a:t>
                      </a:r>
                      <a:endParaRPr lang="en-PK" sz="1600" dirty="0"/>
                    </a:p>
                  </a:txBody>
                  <a:tcPr/>
                </a:tc>
                <a:tc>
                  <a:txBody>
                    <a:bodyPr/>
                    <a:lstStyle/>
                    <a:p>
                      <a:r>
                        <a:rPr lang="en-US" sz="1600" kern="1200" dirty="0">
                          <a:solidFill>
                            <a:schemeClr val="dk1"/>
                          </a:solidFill>
                          <a:effectLst/>
                          <a:latin typeface="+mn-lt"/>
                          <a:ea typeface="+mn-ea"/>
                          <a:cs typeface="+mn-cs"/>
                        </a:rPr>
                        <a:t>The paper represents ARIMA models that were used to reflect the changes in weather trends over the period 1940-2013.</a:t>
                      </a:r>
                      <a:endParaRPr lang="en-PK" sz="1600" dirty="0"/>
                    </a:p>
                  </a:txBody>
                  <a:tcPr/>
                </a:tc>
                <a:extLst>
                  <a:ext uri="{0D108BD9-81ED-4DB2-BD59-A6C34878D82A}">
                    <a16:rowId xmlns:a16="http://schemas.microsoft.com/office/drawing/2014/main" val="3122222986"/>
                  </a:ext>
                </a:extLst>
              </a:tr>
              <a:tr h="2468213">
                <a:tc>
                  <a:txBody>
                    <a:bodyPr/>
                    <a:lstStyle/>
                    <a:p>
                      <a:r>
                        <a:rPr lang="en-US" sz="1600" kern="1200" dirty="0">
                          <a:solidFill>
                            <a:schemeClr val="dk1"/>
                          </a:solidFill>
                          <a:effectLst/>
                          <a:latin typeface="+mn-lt"/>
                          <a:ea typeface="+mn-ea"/>
                          <a:cs typeface="+mn-cs"/>
                        </a:rPr>
                        <a:t>Climate Changes Prediction Using Simple Linear Regression.</a:t>
                      </a:r>
                      <a:endParaRPr lang="en-PK" sz="1600" dirty="0"/>
                    </a:p>
                  </a:txBody>
                  <a:tcPr/>
                </a:tc>
                <a:tc>
                  <a:txBody>
                    <a:bodyPr/>
                    <a:lstStyle/>
                    <a:p>
                      <a:r>
                        <a:rPr lang="en-US" sz="1600" dirty="0"/>
                        <a:t>2019</a:t>
                      </a:r>
                      <a:endParaRPr lang="en-PK" sz="1600" dirty="0"/>
                    </a:p>
                  </a:txBody>
                  <a:tcPr/>
                </a:tc>
                <a:tc>
                  <a:txBody>
                    <a:bodyPr/>
                    <a:lstStyle/>
                    <a:p>
                      <a:r>
                        <a:rPr lang="en-GB" sz="1600" b="0" i="0" kern="1200" dirty="0">
                          <a:solidFill>
                            <a:schemeClr val="dk1"/>
                          </a:solidFill>
                          <a:effectLst/>
                          <a:latin typeface="+mn-lt"/>
                          <a:ea typeface="+mn-ea"/>
                          <a:cs typeface="+mn-cs"/>
                        </a:rPr>
                        <a:t>The rise in global temperatures, frequent natural disasters and rising sea levels, have made the problem of understanding and predicting these global climate phenomena</a:t>
                      </a:r>
                    </a:p>
                    <a:p>
                      <a:endParaRPr lang="en-PK" sz="1600" dirty="0"/>
                    </a:p>
                  </a:txBody>
                  <a:tcPr/>
                </a:tc>
                <a:tc>
                  <a:txBody>
                    <a:bodyPr/>
                    <a:lstStyle/>
                    <a:p>
                      <a:r>
                        <a:rPr lang="en-US" sz="1600" kern="1200" dirty="0">
                          <a:solidFill>
                            <a:schemeClr val="dk1"/>
                          </a:solidFill>
                          <a:effectLst/>
                          <a:latin typeface="+mn-lt"/>
                          <a:ea typeface="+mn-ea"/>
                          <a:cs typeface="+mn-cs"/>
                        </a:rPr>
                        <a:t>The paper represents easy linear regression approach for the early prediction of rainfall to help farmers for taking suitable decisions on crop yielding. </a:t>
                      </a:r>
                      <a:endParaRPr lang="en-PK" sz="1600" dirty="0"/>
                    </a:p>
                  </a:txBody>
                  <a:tcPr/>
                </a:tc>
                <a:extLst>
                  <a:ext uri="{0D108BD9-81ED-4DB2-BD59-A6C34878D82A}">
                    <a16:rowId xmlns:a16="http://schemas.microsoft.com/office/drawing/2014/main" val="4067387776"/>
                  </a:ext>
                </a:extLst>
              </a:tr>
            </a:tbl>
          </a:graphicData>
        </a:graphic>
      </p:graphicFrame>
      <p:sp>
        <p:nvSpPr>
          <p:cNvPr id="9" name="Title 1">
            <a:extLst>
              <a:ext uri="{FF2B5EF4-FFF2-40B4-BE49-F238E27FC236}">
                <a16:creationId xmlns:a16="http://schemas.microsoft.com/office/drawing/2014/main" id="{DC4BE402-D246-48A7-BA59-5CA33DC59353}"/>
              </a:ext>
            </a:extLst>
          </p:cNvPr>
          <p:cNvSpPr>
            <a:spLocks noGrp="1"/>
          </p:cNvSpPr>
          <p:nvPr>
            <p:ph type="title"/>
          </p:nvPr>
        </p:nvSpPr>
        <p:spPr>
          <a:xfrm>
            <a:off x="887454" y="495164"/>
            <a:ext cx="10058400" cy="1450757"/>
          </a:xfrm>
        </p:spPr>
        <p:txBody>
          <a:bodyPr/>
          <a:lstStyle/>
          <a:p>
            <a:r>
              <a:rPr lang="en-US" dirty="0"/>
              <a:t>LITERATURE REVIEW</a:t>
            </a:r>
            <a:endParaRPr lang="en-PK" dirty="0"/>
          </a:p>
        </p:txBody>
      </p:sp>
    </p:spTree>
    <p:extLst>
      <p:ext uri="{BB962C8B-B14F-4D97-AF65-F5344CB8AC3E}">
        <p14:creationId xmlns:p14="http://schemas.microsoft.com/office/powerpoint/2010/main" val="144258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70AEAA-4C21-4BC1-BE5A-AEEE4E3D0802}"/>
              </a:ext>
            </a:extLst>
          </p:cNvPr>
          <p:cNvGraphicFramePr>
            <a:graphicFrameLocks noGrp="1"/>
          </p:cNvGraphicFramePr>
          <p:nvPr>
            <p:ph idx="1"/>
            <p:extLst>
              <p:ext uri="{D42A27DB-BD31-4B8C-83A1-F6EECF244321}">
                <p14:modId xmlns:p14="http://schemas.microsoft.com/office/powerpoint/2010/main" val="1052283136"/>
              </p:ext>
            </p:extLst>
          </p:nvPr>
        </p:nvGraphicFramePr>
        <p:xfrm>
          <a:off x="888933" y="2330847"/>
          <a:ext cx="10056921" cy="4213632"/>
        </p:xfrm>
        <a:graphic>
          <a:graphicData uri="http://schemas.openxmlformats.org/drawingml/2006/table">
            <a:tbl>
              <a:tblPr firstRow="1" bandRow="1">
                <a:tableStyleId>{5C22544A-7EE6-4342-B048-85BDC9FD1C3A}</a:tableStyleId>
              </a:tblPr>
              <a:tblGrid>
                <a:gridCol w="2449071">
                  <a:extLst>
                    <a:ext uri="{9D8B030D-6E8A-4147-A177-3AD203B41FA5}">
                      <a16:colId xmlns:a16="http://schemas.microsoft.com/office/drawing/2014/main" val="1080299831"/>
                    </a:ext>
                  </a:extLst>
                </a:gridCol>
                <a:gridCol w="1722268">
                  <a:extLst>
                    <a:ext uri="{9D8B030D-6E8A-4147-A177-3AD203B41FA5}">
                      <a16:colId xmlns:a16="http://schemas.microsoft.com/office/drawing/2014/main" val="1028390172"/>
                    </a:ext>
                  </a:extLst>
                </a:gridCol>
                <a:gridCol w="2636668">
                  <a:extLst>
                    <a:ext uri="{9D8B030D-6E8A-4147-A177-3AD203B41FA5}">
                      <a16:colId xmlns:a16="http://schemas.microsoft.com/office/drawing/2014/main" val="1147749334"/>
                    </a:ext>
                  </a:extLst>
                </a:gridCol>
                <a:gridCol w="3248914">
                  <a:extLst>
                    <a:ext uri="{9D8B030D-6E8A-4147-A177-3AD203B41FA5}">
                      <a16:colId xmlns:a16="http://schemas.microsoft.com/office/drawing/2014/main" val="3150355346"/>
                    </a:ext>
                  </a:extLst>
                </a:gridCol>
              </a:tblGrid>
              <a:tr h="515341">
                <a:tc>
                  <a:txBody>
                    <a:bodyPr/>
                    <a:lstStyle/>
                    <a:p>
                      <a:r>
                        <a:rPr lang="en-US" sz="1600" dirty="0"/>
                        <a:t>TITLE</a:t>
                      </a:r>
                      <a:endParaRPr lang="en-PK" sz="1600" dirty="0"/>
                    </a:p>
                  </a:txBody>
                  <a:tcPr/>
                </a:tc>
                <a:tc>
                  <a:txBody>
                    <a:bodyPr/>
                    <a:lstStyle/>
                    <a:p>
                      <a:r>
                        <a:rPr lang="en-US" sz="1600" dirty="0"/>
                        <a:t>PUBLICATION YEAR</a:t>
                      </a:r>
                      <a:endParaRPr lang="en-PK" sz="1600" dirty="0"/>
                    </a:p>
                  </a:txBody>
                  <a:tcPr/>
                </a:tc>
                <a:tc>
                  <a:txBody>
                    <a:bodyPr/>
                    <a:lstStyle/>
                    <a:p>
                      <a:r>
                        <a:rPr lang="en-US" sz="1600" dirty="0"/>
                        <a:t>PROBLEM STATEMENT</a:t>
                      </a:r>
                      <a:endParaRPr lang="en-PK" sz="1600" dirty="0"/>
                    </a:p>
                  </a:txBody>
                  <a:tcPr/>
                </a:tc>
                <a:tc>
                  <a:txBody>
                    <a:bodyPr/>
                    <a:lstStyle/>
                    <a:p>
                      <a:r>
                        <a:rPr lang="en-US" sz="1600" dirty="0"/>
                        <a:t>METHODOLOGY</a:t>
                      </a:r>
                      <a:endParaRPr lang="en-PK" sz="1600" dirty="0"/>
                    </a:p>
                  </a:txBody>
                  <a:tcPr/>
                </a:tc>
                <a:extLst>
                  <a:ext uri="{0D108BD9-81ED-4DB2-BD59-A6C34878D82A}">
                    <a16:rowId xmlns:a16="http://schemas.microsoft.com/office/drawing/2014/main" val="3694153932"/>
                  </a:ext>
                </a:extLst>
              </a:tr>
              <a:tr h="1166299">
                <a:tc>
                  <a:txBody>
                    <a:bodyPr/>
                    <a:lstStyle/>
                    <a:p>
                      <a:r>
                        <a:rPr lang="en-US" sz="1600" i="1" kern="1200" dirty="0">
                          <a:solidFill>
                            <a:schemeClr val="dk1"/>
                          </a:solidFill>
                          <a:effectLst/>
                          <a:latin typeface="+mn-lt"/>
                          <a:ea typeface="+mn-ea"/>
                          <a:cs typeface="+mn-cs"/>
                        </a:rPr>
                        <a:t>Weather Prediction System Using KNN Classification Algorithm</a:t>
                      </a:r>
                      <a:endParaRPr lang="en-PK" sz="1600" dirty="0"/>
                    </a:p>
                  </a:txBody>
                  <a:tcPr/>
                </a:tc>
                <a:tc>
                  <a:txBody>
                    <a:bodyPr/>
                    <a:lstStyle/>
                    <a:p>
                      <a:r>
                        <a:rPr lang="en-US" sz="1600" dirty="0"/>
                        <a:t>2022</a:t>
                      </a:r>
                      <a:endParaRPr lang="en-PK" sz="1600" dirty="0"/>
                    </a:p>
                  </a:txBody>
                  <a:tcPr/>
                </a:tc>
                <a:tc>
                  <a:txBody>
                    <a:bodyPr/>
                    <a:lstStyle/>
                    <a:p>
                      <a:r>
                        <a:rPr lang="en-US" sz="1600" dirty="0"/>
                        <a:t>Prediction of weather depending on time series and patterns previously defined.</a:t>
                      </a:r>
                      <a:endParaRPr lang="en-PK" sz="1600" dirty="0"/>
                    </a:p>
                  </a:txBody>
                  <a:tcPr/>
                </a:tc>
                <a:tc>
                  <a:txBody>
                    <a:bodyPr/>
                    <a:lstStyle/>
                    <a:p>
                      <a:r>
                        <a:rPr lang="en-US" sz="1600" kern="1200" dirty="0">
                          <a:solidFill>
                            <a:schemeClr val="dk1"/>
                          </a:solidFill>
                          <a:effectLst/>
                          <a:latin typeface="+mn-lt"/>
                          <a:ea typeface="+mn-ea"/>
                          <a:cs typeface="+mn-cs"/>
                        </a:rPr>
                        <a:t>The paper represents the usage KNN Models on previous dataset for weather prediction.</a:t>
                      </a:r>
                      <a:endParaRPr lang="en-PK" sz="1600" dirty="0"/>
                    </a:p>
                  </a:txBody>
                  <a:tcPr/>
                </a:tc>
                <a:extLst>
                  <a:ext uri="{0D108BD9-81ED-4DB2-BD59-A6C34878D82A}">
                    <a16:rowId xmlns:a16="http://schemas.microsoft.com/office/drawing/2014/main" val="3122222986"/>
                  </a:ext>
                </a:extLst>
              </a:tr>
              <a:tr h="2468213">
                <a:tc>
                  <a:txBody>
                    <a:bodyPr/>
                    <a:lstStyle/>
                    <a:p>
                      <a:r>
                        <a:rPr lang="en-US" sz="1600" dirty="0"/>
                        <a:t>Prediction of Sea Surface Temperature using Long Short-Term Memory</a:t>
                      </a:r>
                      <a:r>
                        <a:rPr lang="en-US" sz="1600" kern="1200" dirty="0">
                          <a:solidFill>
                            <a:schemeClr val="dk1"/>
                          </a:solidFill>
                          <a:effectLst/>
                          <a:latin typeface="+mn-lt"/>
                          <a:ea typeface="+mn-ea"/>
                          <a:cs typeface="+mn-cs"/>
                        </a:rPr>
                        <a:t>.</a:t>
                      </a:r>
                      <a:endParaRPr lang="en-PK" sz="1600" dirty="0"/>
                    </a:p>
                  </a:txBody>
                  <a:tcPr/>
                </a:tc>
                <a:tc>
                  <a:txBody>
                    <a:bodyPr/>
                    <a:lstStyle/>
                    <a:p>
                      <a:r>
                        <a:rPr lang="en-US" sz="1600" dirty="0"/>
                        <a:t>2017</a:t>
                      </a:r>
                      <a:endParaRPr lang="en-PK" sz="1600" dirty="0"/>
                    </a:p>
                  </a:txBody>
                  <a:tcPr/>
                </a:tc>
                <a:tc>
                  <a:txBody>
                    <a:bodyPr/>
                    <a:lstStyle/>
                    <a:p>
                      <a:r>
                        <a:rPr lang="en-GB" sz="1600" b="0" i="0" kern="1200" dirty="0">
                          <a:solidFill>
                            <a:schemeClr val="dk1"/>
                          </a:solidFill>
                          <a:effectLst/>
                          <a:latin typeface="+mn-lt"/>
                          <a:ea typeface="+mn-ea"/>
                          <a:cs typeface="+mn-cs"/>
                        </a:rPr>
                        <a:t>Prediction of Sea Surface Temperature.</a:t>
                      </a:r>
                    </a:p>
                    <a:p>
                      <a:endParaRPr lang="en-PK" sz="1600" dirty="0"/>
                    </a:p>
                  </a:txBody>
                  <a:tcPr/>
                </a:tc>
                <a:tc>
                  <a:txBody>
                    <a:bodyPr/>
                    <a:lstStyle/>
                    <a:p>
                      <a:r>
                        <a:rPr lang="en-US" sz="1600" kern="1200" dirty="0">
                          <a:solidFill>
                            <a:schemeClr val="dk1"/>
                          </a:solidFill>
                          <a:effectLst/>
                          <a:latin typeface="+mn-lt"/>
                          <a:ea typeface="+mn-ea"/>
                          <a:cs typeface="+mn-cs"/>
                        </a:rPr>
                        <a:t>The paper represents a proposed architecture of LSTM and fully-connected dense layer to fulfil the problem statement. </a:t>
                      </a:r>
                      <a:endParaRPr lang="en-PK" sz="1600" dirty="0"/>
                    </a:p>
                  </a:txBody>
                  <a:tcPr/>
                </a:tc>
                <a:extLst>
                  <a:ext uri="{0D108BD9-81ED-4DB2-BD59-A6C34878D82A}">
                    <a16:rowId xmlns:a16="http://schemas.microsoft.com/office/drawing/2014/main" val="4067387776"/>
                  </a:ext>
                </a:extLst>
              </a:tr>
            </a:tbl>
          </a:graphicData>
        </a:graphic>
      </p:graphicFrame>
      <p:sp>
        <p:nvSpPr>
          <p:cNvPr id="9" name="Title 1">
            <a:extLst>
              <a:ext uri="{FF2B5EF4-FFF2-40B4-BE49-F238E27FC236}">
                <a16:creationId xmlns:a16="http://schemas.microsoft.com/office/drawing/2014/main" id="{DC4BE402-D246-48A7-BA59-5CA33DC59353}"/>
              </a:ext>
            </a:extLst>
          </p:cNvPr>
          <p:cNvSpPr>
            <a:spLocks noGrp="1"/>
          </p:cNvSpPr>
          <p:nvPr>
            <p:ph type="title"/>
          </p:nvPr>
        </p:nvSpPr>
        <p:spPr>
          <a:xfrm>
            <a:off x="887454" y="495164"/>
            <a:ext cx="10058400" cy="1450757"/>
          </a:xfrm>
        </p:spPr>
        <p:txBody>
          <a:bodyPr/>
          <a:lstStyle/>
          <a:p>
            <a:r>
              <a:rPr lang="en-US" dirty="0"/>
              <a:t>LITERATURE REVIEW</a:t>
            </a:r>
            <a:endParaRPr lang="en-PK" dirty="0"/>
          </a:p>
        </p:txBody>
      </p:sp>
    </p:spTree>
    <p:extLst>
      <p:ext uri="{BB962C8B-B14F-4D97-AF65-F5344CB8AC3E}">
        <p14:creationId xmlns:p14="http://schemas.microsoft.com/office/powerpoint/2010/main" val="401816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BB48-2431-477A-A803-322758B4D813}"/>
              </a:ext>
            </a:extLst>
          </p:cNvPr>
          <p:cNvSpPr>
            <a:spLocks noGrp="1"/>
          </p:cNvSpPr>
          <p:nvPr>
            <p:ph type="title"/>
          </p:nvPr>
        </p:nvSpPr>
        <p:spPr/>
        <p:txBody>
          <a:bodyPr/>
          <a:lstStyle/>
          <a:p>
            <a:r>
              <a:rPr lang="en-US" dirty="0"/>
              <a:t>PROBLEM STATEMENT</a:t>
            </a:r>
            <a:endParaRPr lang="en-PK" dirty="0"/>
          </a:p>
        </p:txBody>
      </p:sp>
      <p:sp>
        <p:nvSpPr>
          <p:cNvPr id="3" name="Content Placeholder 2">
            <a:extLst>
              <a:ext uri="{FF2B5EF4-FFF2-40B4-BE49-F238E27FC236}">
                <a16:creationId xmlns:a16="http://schemas.microsoft.com/office/drawing/2014/main" id="{F4A10F06-E4B1-4E54-B60B-46C6FB10E003}"/>
              </a:ext>
            </a:extLst>
          </p:cNvPr>
          <p:cNvSpPr>
            <a:spLocks noGrp="1"/>
          </p:cNvSpPr>
          <p:nvPr>
            <p:ph idx="1"/>
          </p:nvPr>
        </p:nvSpPr>
        <p:spPr>
          <a:xfrm>
            <a:off x="1154954" y="2354151"/>
            <a:ext cx="8113627" cy="4023360"/>
          </a:xfrm>
        </p:spPr>
        <p:txBody>
          <a:bodyPr/>
          <a:lstStyle/>
          <a:p>
            <a:r>
              <a:rPr lang="en-US" dirty="0">
                <a:solidFill>
                  <a:schemeClr val="tx1"/>
                </a:solidFill>
                <a:ea typeface="Times New Roman" panose="02020603050405020304" pitchFamily="18" charset="0"/>
              </a:rPr>
              <a:t>During the next few decades and beyond, global warming is expected to cause further  destruction. As we know that c</a:t>
            </a:r>
            <a:r>
              <a:rPr lang="en-US" dirty="0">
                <a:solidFill>
                  <a:schemeClr val="tx1"/>
                </a:solidFill>
                <a:ea typeface="Times New Roman" panose="02020603050405020304" pitchFamily="18" charset="0"/>
                <a:cs typeface="Times New Roman" panose="02020603050405020304" pitchFamily="18" charset="0"/>
              </a:rPr>
              <a:t>limate change is causing many other aspects of Earth to change.</a:t>
            </a:r>
          </a:p>
          <a:p>
            <a:r>
              <a:rPr lang="en-US" spc="-25" dirty="0">
                <a:solidFill>
                  <a:schemeClr val="tx1"/>
                </a:solidFill>
                <a:ea typeface="Times New Roman" panose="02020603050405020304" pitchFamily="18" charset="0"/>
                <a:cs typeface="Times New Roman" panose="02020603050405020304" pitchFamily="18" charset="0"/>
              </a:rPr>
              <a:t>From shifting weather patterns that threaten food production, to rising sea levels that increase the risk of catastrophic flooding, the impacts of climate change are global in scope and unprecedented in scale</a:t>
            </a:r>
            <a:endParaRPr lang="en-US" dirty="0">
              <a:solidFill>
                <a:schemeClr val="tx1"/>
              </a:solidFill>
              <a:ea typeface="Times New Roman" panose="02020603050405020304" pitchFamily="18" charset="0"/>
              <a:cs typeface="Times New Roman" panose="02020603050405020304" pitchFamily="18" charset="0"/>
            </a:endParaRPr>
          </a:p>
          <a:p>
            <a:r>
              <a:rPr lang="en-US" spc="-25" dirty="0">
                <a:solidFill>
                  <a:schemeClr val="tx1"/>
                </a:solidFill>
                <a:ea typeface="Times New Roman" panose="02020603050405020304" pitchFamily="18" charset="0"/>
                <a:cs typeface="Times New Roman" panose="02020603050405020304" pitchFamily="18" charset="0"/>
              </a:rPr>
              <a:t>Without drastic action today, adapting to these impacts in the future will be more difficult and costly.</a:t>
            </a:r>
            <a:endParaRPr lang="en-US" dirty="0">
              <a:solidFill>
                <a:schemeClr val="tx1"/>
              </a:solidFill>
              <a:ea typeface="Times New Roman" panose="02020603050405020304" pitchFamily="18" charset="0"/>
              <a:cs typeface="Times New Roman" panose="02020603050405020304" pitchFamily="18" charset="0"/>
            </a:endParaRPr>
          </a:p>
          <a:p>
            <a:r>
              <a:rPr lang="en-US" dirty="0">
                <a:solidFill>
                  <a:schemeClr val="tx1"/>
                </a:solidFill>
                <a:ea typeface="Times New Roman" panose="02020603050405020304" pitchFamily="18" charset="0"/>
                <a:cs typeface="Times New Roman" panose="02020603050405020304" pitchFamily="18" charset="0"/>
              </a:rPr>
              <a:t>Using models, we can project how these aspects of Earth are likely to change in the future as the climate continues to vary.</a:t>
            </a:r>
            <a:endParaRPr lang="en-US" dirty="0">
              <a:solidFill>
                <a:schemeClr val="tx1"/>
              </a:solidFill>
              <a:cs typeface="Times New Roman" panose="02020603050405020304" pitchFamily="18" charset="0"/>
            </a:endParaRPr>
          </a:p>
          <a:p>
            <a:pPr marL="457200">
              <a:lnSpc>
                <a:spcPct val="200000"/>
              </a:lnSpc>
              <a:spcAft>
                <a:spcPts val="800"/>
              </a:spcAft>
            </a:pP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8353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1121</TotalTime>
  <Words>1690</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Century Gothic</vt:lpstr>
      <vt:lpstr>Times New Roman</vt:lpstr>
      <vt:lpstr>Wingdings</vt:lpstr>
      <vt:lpstr>Wingdings 3</vt:lpstr>
      <vt:lpstr>Ion Boardroom</vt:lpstr>
      <vt:lpstr>PROJECT TITLE: PREDICTIVE ANALYSIS OF CLIMATE CHANGE (PACC)</vt:lpstr>
      <vt:lpstr>CONTENTS</vt:lpstr>
      <vt:lpstr>ABSTRACT</vt:lpstr>
      <vt:lpstr>ABSTRACT (continued)</vt:lpstr>
      <vt:lpstr>INTRODUCTION</vt:lpstr>
      <vt:lpstr>LITERATURE REVIEW</vt:lpstr>
      <vt:lpstr>LITERATURE REVIEW</vt:lpstr>
      <vt:lpstr>LITERATURE REVIEW</vt:lpstr>
      <vt:lpstr>PROBLEM STATEMENT</vt:lpstr>
      <vt:lpstr>SOLUTION STATEMENT</vt:lpstr>
      <vt:lpstr>SOLUTION STATEMENT-Techniques</vt:lpstr>
      <vt:lpstr>OBJECTIVES</vt:lpstr>
      <vt:lpstr>RESEARCH QUESTIONS</vt:lpstr>
      <vt:lpstr>METHODOLOGY</vt:lpstr>
      <vt:lpstr>TOOLS &amp; TECHNOLOGY CONSIDERED</vt:lpstr>
      <vt:lpstr>RESULTS</vt:lpstr>
      <vt:lpstr>RESULTS</vt:lpstr>
      <vt:lpstr>RESULTS</vt:lpstr>
      <vt:lpstr>FUTURE WORK</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COMPARATIVE ANALYSIS OF BERT AND GPT FOR TEXT GENERATION</dc:title>
  <dc:creator>Esha Rashid</dc:creator>
  <cp:lastModifiedBy>Abdul Wasay</cp:lastModifiedBy>
  <cp:revision>19</cp:revision>
  <dcterms:created xsi:type="dcterms:W3CDTF">2022-04-19T16:38:00Z</dcterms:created>
  <dcterms:modified xsi:type="dcterms:W3CDTF">2022-06-14T21:50:00Z</dcterms:modified>
</cp:coreProperties>
</file>