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a8c74838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a8c74838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a8c748383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a8c748383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7a8c74838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7a8c74838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7aa0f64624_0_2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7aa0f64624_0_2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a8c748383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a8c748383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a8c748383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a8c748383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7a8c748383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7a8c748383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aa0f64624_0_2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aa0f64624_0_2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aa0f64624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aa0f64624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aa0f64624_0_2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aa0f64624_0_2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7a8c748383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7a8c748383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hyperlink" Target="https://docs.google.com/spreadsheets/d/1kO33QRjXVEwOyZyVbvQpJZRMdZV20-op/edit?gid=109058310#gid=109058310"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hyperlink" Target="https://www.figma.com/design/Q2OR46xsvIiGLueO8JZPSs/Sin-t%C3%ADtulo?node-id=1-902&amp;t=fTXdj2LZGFIlJt8l-0"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311708" y="135150"/>
            <a:ext cx="8520600" cy="2052600"/>
          </a:xfrm>
          <a:prstGeom prst="rect">
            <a:avLst/>
          </a:prstGeom>
        </p:spPr>
        <p:txBody>
          <a:bodyPr anchorCtr="0" anchor="b" bIns="91425" lIns="91425" spcFirstLastPara="1" rIns="91425" wrap="square" tIns="91425">
            <a:normAutofit/>
          </a:bodyPr>
          <a:lstStyle/>
          <a:p>
            <a:pPr indent="0" lvl="0" marL="0" rtl="0" algn="l">
              <a:lnSpc>
                <a:spcPct val="115000"/>
              </a:lnSpc>
              <a:spcBef>
                <a:spcPts val="1200"/>
              </a:spcBef>
              <a:spcAft>
                <a:spcPts val="0"/>
              </a:spcAft>
              <a:buClr>
                <a:schemeClr val="dk1"/>
              </a:buClr>
              <a:buSzPts val="1100"/>
              <a:buFont typeface="Arial"/>
              <a:buNone/>
            </a:pPr>
            <a:r>
              <a:rPr lang="es" sz="2600"/>
              <a:t>              Definición Proyecto APT - Fase 1</a:t>
            </a:r>
            <a:endParaRPr sz="2600"/>
          </a:p>
          <a:p>
            <a:pPr indent="0" lvl="0" marL="0" rtl="0" algn="l">
              <a:spcBef>
                <a:spcPts val="1200"/>
              </a:spcBef>
              <a:spcAft>
                <a:spcPts val="0"/>
              </a:spcAft>
              <a:buNone/>
            </a:pPr>
            <a:r>
              <a:t/>
            </a:r>
            <a:endParaRPr/>
          </a:p>
        </p:txBody>
      </p:sp>
      <p:sp>
        <p:nvSpPr>
          <p:cNvPr id="86" name="Google Shape;86;p13"/>
          <p:cNvSpPr txBox="1"/>
          <p:nvPr>
            <p:ph idx="1" type="subTitle"/>
          </p:nvPr>
        </p:nvSpPr>
        <p:spPr>
          <a:xfrm>
            <a:off x="6471900" y="1432300"/>
            <a:ext cx="2360400" cy="31932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275"/>
              <a:buFont typeface="Arial"/>
              <a:buNone/>
            </a:pPr>
            <a:r>
              <a:rPr lang="es" sz="900"/>
              <a:t>A</a:t>
            </a:r>
            <a:r>
              <a:rPr lang="es" sz="900"/>
              <a:t>signatura: </a:t>
            </a:r>
            <a:r>
              <a:rPr lang="es" sz="900"/>
              <a:t>Capstone</a:t>
            </a:r>
            <a:br>
              <a:rPr lang="es" sz="900"/>
            </a:br>
            <a:br>
              <a:rPr lang="es" sz="900"/>
            </a:br>
            <a:br>
              <a:rPr lang="es" sz="900"/>
            </a:br>
            <a:endParaRPr sz="900"/>
          </a:p>
          <a:p>
            <a:pPr indent="0" lvl="0" marL="0" rtl="0" algn="l">
              <a:lnSpc>
                <a:spcPct val="95000"/>
              </a:lnSpc>
              <a:spcBef>
                <a:spcPts val="1200"/>
              </a:spcBef>
              <a:spcAft>
                <a:spcPts val="0"/>
              </a:spcAft>
              <a:buClr>
                <a:schemeClr val="dk1"/>
              </a:buClr>
              <a:buSzPts val="275"/>
              <a:buFont typeface="Arial"/>
              <a:buNone/>
            </a:pPr>
            <a:r>
              <a:rPr lang="es" sz="900"/>
              <a:t>Nombre estudiante: Rodrigo </a:t>
            </a:r>
            <a:r>
              <a:rPr lang="es" sz="900"/>
              <a:t>Pérez</a:t>
            </a:r>
            <a:r>
              <a:rPr lang="es" sz="900"/>
              <a:t> / Camilo Alchao</a:t>
            </a:r>
            <a:endParaRPr sz="900"/>
          </a:p>
          <a:p>
            <a:pPr indent="0" lvl="0" marL="0" rtl="0" algn="l">
              <a:lnSpc>
                <a:spcPct val="95000"/>
              </a:lnSpc>
              <a:spcBef>
                <a:spcPts val="1200"/>
              </a:spcBef>
              <a:spcAft>
                <a:spcPts val="0"/>
              </a:spcAft>
              <a:buClr>
                <a:schemeClr val="dk1"/>
              </a:buClr>
              <a:buSzPts val="275"/>
              <a:buFont typeface="Arial"/>
              <a:buNone/>
            </a:pPr>
            <a:r>
              <a:rPr lang="es" sz="900"/>
              <a:t>RUT: 19.925.199-6 / 20.975.806-7</a:t>
            </a:r>
            <a:endParaRPr sz="900"/>
          </a:p>
          <a:p>
            <a:pPr indent="0" lvl="0" marL="0" rtl="0" algn="l">
              <a:lnSpc>
                <a:spcPct val="95000"/>
              </a:lnSpc>
              <a:spcBef>
                <a:spcPts val="1200"/>
              </a:spcBef>
              <a:spcAft>
                <a:spcPts val="0"/>
              </a:spcAft>
              <a:buClr>
                <a:schemeClr val="dk1"/>
              </a:buClr>
              <a:buSzPts val="275"/>
              <a:buFont typeface="Arial"/>
              <a:buNone/>
            </a:pPr>
            <a:r>
              <a:rPr lang="es" sz="900"/>
              <a:t>Carrera: Ingeniería en Informática.</a:t>
            </a:r>
            <a:endParaRPr sz="900"/>
          </a:p>
          <a:p>
            <a:pPr indent="0" lvl="0" marL="0" rtl="0" algn="l">
              <a:lnSpc>
                <a:spcPct val="95000"/>
              </a:lnSpc>
              <a:spcBef>
                <a:spcPts val="1200"/>
              </a:spcBef>
              <a:spcAft>
                <a:spcPts val="0"/>
              </a:spcAft>
              <a:buClr>
                <a:schemeClr val="dk1"/>
              </a:buClr>
              <a:buSzPts val="275"/>
              <a:buFont typeface="Arial"/>
              <a:buNone/>
            </a:pPr>
            <a:r>
              <a:rPr lang="es" sz="900"/>
              <a:t>Sede: Maipú</a:t>
            </a:r>
            <a:endParaRPr sz="900"/>
          </a:p>
          <a:p>
            <a:pPr indent="0" lvl="0" marL="0" rtl="0" algn="l">
              <a:lnSpc>
                <a:spcPct val="95000"/>
              </a:lnSpc>
              <a:spcBef>
                <a:spcPts val="1200"/>
              </a:spcBef>
              <a:spcAft>
                <a:spcPts val="0"/>
              </a:spcAft>
              <a:buClr>
                <a:schemeClr val="dk1"/>
              </a:buClr>
              <a:buSzPts val="275"/>
              <a:buFont typeface="Arial"/>
              <a:buNone/>
            </a:pPr>
            <a:br>
              <a:rPr lang="es" sz="900"/>
            </a:br>
            <a:br>
              <a:rPr lang="es" sz="900"/>
            </a:br>
            <a:br>
              <a:rPr lang="es" sz="900"/>
            </a:br>
            <a:br>
              <a:rPr lang="es" sz="900"/>
            </a:br>
            <a:endParaRPr sz="900"/>
          </a:p>
          <a:p>
            <a:pPr indent="0" lvl="0" marL="0" rtl="0" algn="l">
              <a:lnSpc>
                <a:spcPct val="95000"/>
              </a:lnSpc>
              <a:spcBef>
                <a:spcPts val="1200"/>
              </a:spcBef>
              <a:spcAft>
                <a:spcPts val="0"/>
              </a:spcAft>
              <a:buClr>
                <a:schemeClr val="dk1"/>
              </a:buClr>
              <a:buSzPts val="275"/>
              <a:buFont typeface="Arial"/>
              <a:buNone/>
            </a:pPr>
            <a:r>
              <a:rPr lang="es" sz="900"/>
              <a:t>Fecha: 4 de septiembre de 2025.</a:t>
            </a:r>
            <a:endParaRPr sz="900"/>
          </a:p>
          <a:p>
            <a:pPr indent="0" lvl="0" marL="0" rtl="0" algn="l">
              <a:lnSpc>
                <a:spcPct val="80000"/>
              </a:lnSpc>
              <a:spcBef>
                <a:spcPts val="1200"/>
              </a:spcBef>
              <a:spcAft>
                <a:spcPts val="0"/>
              </a:spcAft>
              <a:buSzPts val="275"/>
              <a:buNone/>
            </a:pPr>
            <a:r>
              <a:t/>
            </a:r>
            <a:endParaRPr sz="700"/>
          </a:p>
        </p:txBody>
      </p:sp>
      <p:pic>
        <p:nvPicPr>
          <p:cNvPr id="87" name="Google Shape;87;p13"/>
          <p:cNvPicPr preferRelativeResize="0"/>
          <p:nvPr/>
        </p:nvPicPr>
        <p:blipFill>
          <a:blip r:embed="rId3">
            <a:alphaModFix/>
          </a:blip>
          <a:stretch>
            <a:fillRect/>
          </a:stretch>
        </p:blipFill>
        <p:spPr>
          <a:xfrm>
            <a:off x="109700" y="1316500"/>
            <a:ext cx="6164624" cy="3424800"/>
          </a:xfrm>
          <a:prstGeom prst="rect">
            <a:avLst/>
          </a:prstGeom>
          <a:noFill/>
          <a:ln>
            <a:noFill/>
          </a:ln>
        </p:spPr>
      </p:pic>
      <p:pic>
        <p:nvPicPr>
          <p:cNvPr id="88" name="Google Shape;88;p13"/>
          <p:cNvPicPr preferRelativeResize="0"/>
          <p:nvPr/>
        </p:nvPicPr>
        <p:blipFill>
          <a:blip r:embed="rId4">
            <a:alphaModFix/>
          </a:blip>
          <a:stretch>
            <a:fillRect/>
          </a:stretch>
        </p:blipFill>
        <p:spPr>
          <a:xfrm>
            <a:off x="0" y="2"/>
            <a:ext cx="2152803" cy="529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200"/>
              <a:t>Factibilidad del Proyecto</a:t>
            </a:r>
            <a:endParaRPr/>
          </a:p>
        </p:txBody>
      </p:sp>
      <p:sp>
        <p:nvSpPr>
          <p:cNvPr id="154" name="Google Shape;154;p22"/>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El desarrollo del proyecto es factible dentro del marco de la asignatura, considerando que se realizará en un periodo de un semestre académico. Los recursos necesarios incluyen un computador, conexión a internet, software de desarrollo y frameworks web de libre acceso. Los posibles factores externos que pueden dificultar el desarrollo corresponden a tiempos de validación con usuarios y posibles problemas técnicos; sin embargo, estos riesgos pueden mitigarse mediante testeos y retroalimentación constante durante el proceso.</a:t>
            </a:r>
            <a:endParaRPr/>
          </a:p>
          <a:p>
            <a:pPr indent="0" lvl="0" marL="0" rtl="0" algn="l">
              <a:spcBef>
                <a:spcPts val="1200"/>
              </a:spcBef>
              <a:spcAft>
                <a:spcPts val="1200"/>
              </a:spcAft>
              <a:buNone/>
            </a:pPr>
            <a:r>
              <a:t/>
            </a:r>
            <a:endParaRPr/>
          </a:p>
        </p:txBody>
      </p:sp>
      <p:pic>
        <p:nvPicPr>
          <p:cNvPr id="155" name="Google Shape;155;p22"/>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b="1" lang="es" sz="1100"/>
              <a:t>Conclusión</a:t>
            </a:r>
            <a:endParaRPr b="1" sz="1100"/>
          </a:p>
          <a:p>
            <a:pPr indent="0" lvl="0" marL="0" rtl="0" algn="l">
              <a:spcBef>
                <a:spcPts val="1200"/>
              </a:spcBef>
              <a:spcAft>
                <a:spcPts val="0"/>
              </a:spcAft>
              <a:buNone/>
            </a:pPr>
            <a:r>
              <a:t/>
            </a:r>
            <a:endParaRPr/>
          </a:p>
        </p:txBody>
      </p:sp>
      <p:sp>
        <p:nvSpPr>
          <p:cNvPr id="161" name="Google Shape;161;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El proyecto propuesto demuestra relevancia académica y profesional, ya que aborda una necesidad real en el sector gastronómico y nos permite aplicar e integrar competencias clave en nuestra área de estudio. Al desarrollar un prototipo funcional con una metodología ágil, el proyecto nos garantiza resultados de aprendizaje prácticos que contribuyen a nuestro crecimiento profesional y la preparación para el mercado laboral.</a:t>
            </a:r>
            <a:endParaRPr/>
          </a:p>
          <a:p>
            <a:pPr indent="0" lvl="0" marL="0" rtl="0" algn="l">
              <a:spcBef>
                <a:spcPts val="1200"/>
              </a:spcBef>
              <a:spcAft>
                <a:spcPts val="1200"/>
              </a:spcAft>
              <a:buNone/>
            </a:pPr>
            <a:r>
              <a:t/>
            </a:r>
            <a:endParaRPr/>
          </a:p>
        </p:txBody>
      </p:sp>
      <p:pic>
        <p:nvPicPr>
          <p:cNvPr id="162" name="Google Shape;162;p23"/>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rPr b="1" lang="es" sz="1800"/>
              <a:t>Reflexión</a:t>
            </a:r>
            <a:r>
              <a:rPr b="1" lang="es" sz="1100"/>
              <a:t> </a:t>
            </a:r>
            <a:endParaRPr b="1" sz="1100"/>
          </a:p>
          <a:p>
            <a:pPr indent="0" lvl="0" marL="0" rtl="0" algn="ctr">
              <a:spcBef>
                <a:spcPts val="1200"/>
              </a:spcBef>
              <a:spcAft>
                <a:spcPts val="0"/>
              </a:spcAft>
              <a:buNone/>
            </a:pPr>
            <a:r>
              <a:t/>
            </a:r>
            <a:endParaRPr/>
          </a:p>
        </p:txBody>
      </p:sp>
      <p:sp>
        <p:nvSpPr>
          <p:cNvPr id="168" name="Google Shape;168;p2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85000" lnSpcReduction="20000"/>
          </a:bodyPr>
          <a:lstStyle/>
          <a:p>
            <a:pPr indent="0" lvl="0" marL="0" rtl="0" algn="l">
              <a:spcBef>
                <a:spcPts val="1200"/>
              </a:spcBef>
              <a:spcAft>
                <a:spcPts val="0"/>
              </a:spcAft>
              <a:buClr>
                <a:schemeClr val="dk1"/>
              </a:buClr>
              <a:buSzPct val="61111"/>
              <a:buFont typeface="Arial"/>
              <a:buNone/>
            </a:pPr>
            <a:r>
              <a:rPr lang="es"/>
              <a:t>Trabajar en este proyecto nos brindará la oportunidad de mejorar nuestras habilidades técnicas y de gestión de proyectos en un entorno real. Esperamos fortalecer nuestros conocimientos sobre frameworks de desarrollo web, metodologías ágiles y diseño centrado en el usuario. Además, esta experiencia contribuirá a los objetivos profesionales de cada uno a largo plazo: crear soluciones tecnológicas innovadoras que aporten valor a las organizaciones y a la sociedad.</a:t>
            </a:r>
            <a:endParaRPr/>
          </a:p>
          <a:p>
            <a:pPr indent="0" lvl="0" marL="0" rtl="0" algn="l">
              <a:spcBef>
                <a:spcPts val="1200"/>
              </a:spcBef>
              <a:spcAft>
                <a:spcPts val="1200"/>
              </a:spcAft>
              <a:buNone/>
            </a:pPr>
            <a:r>
              <a:t/>
            </a:r>
            <a:endParaRPr/>
          </a:p>
        </p:txBody>
      </p:sp>
      <p:sp>
        <p:nvSpPr>
          <p:cNvPr id="169" name="Google Shape;169;p24"/>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170" name="Google Shape;170;p24"/>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Índice</a:t>
            </a:r>
            <a:endParaRPr/>
          </a:p>
        </p:txBody>
      </p:sp>
      <p:sp>
        <p:nvSpPr>
          <p:cNvPr id="94" name="Google Shape;94;p1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s"/>
              <a:t>A continuación veremos un listado de temas a conversar para la realización del proyecto.</a:t>
            </a:r>
            <a:endParaRPr/>
          </a:p>
          <a:p>
            <a:pPr indent="-342900" lvl="0" marL="457200" rtl="0" algn="l">
              <a:spcBef>
                <a:spcPts val="1200"/>
              </a:spcBef>
              <a:spcAft>
                <a:spcPts val="0"/>
              </a:spcAft>
              <a:buSzPts val="1800"/>
              <a:buChar char="-"/>
            </a:pPr>
            <a:r>
              <a:rPr lang="es"/>
              <a:t>Introducción</a:t>
            </a:r>
            <a:endParaRPr/>
          </a:p>
          <a:p>
            <a:pPr indent="-342900" lvl="0" marL="457200" rtl="0" algn="l">
              <a:spcBef>
                <a:spcPts val="0"/>
              </a:spcBef>
              <a:spcAft>
                <a:spcPts val="0"/>
              </a:spcAft>
              <a:buSzPts val="1800"/>
              <a:buChar char="-"/>
            </a:pPr>
            <a:r>
              <a:rPr lang="es"/>
              <a:t>Descripción del proyecto</a:t>
            </a:r>
            <a:endParaRPr/>
          </a:p>
          <a:p>
            <a:pPr indent="-342900" lvl="0" marL="457200" rtl="0" algn="l">
              <a:spcBef>
                <a:spcPts val="0"/>
              </a:spcBef>
              <a:spcAft>
                <a:spcPts val="0"/>
              </a:spcAft>
              <a:buSzPts val="1800"/>
              <a:buChar char="-"/>
            </a:pPr>
            <a:r>
              <a:rPr lang="es"/>
              <a:t>Relación competencias/profesionales</a:t>
            </a:r>
            <a:endParaRPr/>
          </a:p>
          <a:p>
            <a:pPr indent="-342900" lvl="0" marL="457200" rtl="0" algn="l">
              <a:spcBef>
                <a:spcPts val="0"/>
              </a:spcBef>
              <a:spcAft>
                <a:spcPts val="0"/>
              </a:spcAft>
              <a:buSzPts val="1800"/>
              <a:buChar char="-"/>
            </a:pPr>
            <a:r>
              <a:rPr lang="es"/>
              <a:t>Requerimientos</a:t>
            </a:r>
            <a:endParaRPr/>
          </a:p>
          <a:p>
            <a:pPr indent="-342900" lvl="0" marL="457200" rtl="0" algn="l">
              <a:spcBef>
                <a:spcPts val="0"/>
              </a:spcBef>
              <a:spcAft>
                <a:spcPts val="0"/>
              </a:spcAft>
              <a:buSzPts val="1800"/>
              <a:buChar char="-"/>
            </a:pPr>
            <a:r>
              <a:rPr lang="es"/>
              <a:t>Cronograma</a:t>
            </a:r>
            <a:endParaRPr/>
          </a:p>
          <a:p>
            <a:pPr indent="-342900" lvl="0" marL="457200" rtl="0" algn="l">
              <a:spcBef>
                <a:spcPts val="0"/>
              </a:spcBef>
              <a:spcAft>
                <a:spcPts val="0"/>
              </a:spcAft>
              <a:buSzPts val="1800"/>
              <a:buChar char="-"/>
            </a:pPr>
            <a:r>
              <a:rPr lang="es"/>
              <a:t>Mock up</a:t>
            </a:r>
            <a:endParaRPr/>
          </a:p>
          <a:p>
            <a:pPr indent="-342900" lvl="0" marL="457200" rtl="0" algn="l">
              <a:spcBef>
                <a:spcPts val="0"/>
              </a:spcBef>
              <a:spcAft>
                <a:spcPts val="0"/>
              </a:spcAft>
              <a:buSzPts val="1800"/>
              <a:buChar char="-"/>
            </a:pPr>
            <a:r>
              <a:rPr lang="es"/>
              <a:t>Factibilidad</a:t>
            </a:r>
            <a:endParaRPr/>
          </a:p>
          <a:p>
            <a:pPr indent="-342900" lvl="0" marL="457200" rtl="0" algn="l">
              <a:spcBef>
                <a:spcPts val="0"/>
              </a:spcBef>
              <a:spcAft>
                <a:spcPts val="0"/>
              </a:spcAft>
              <a:buSzPts val="1800"/>
              <a:buChar char="-"/>
            </a:pPr>
            <a:r>
              <a:rPr lang="es"/>
              <a:t>Conclusión</a:t>
            </a:r>
            <a:endParaRPr/>
          </a:p>
          <a:p>
            <a:pPr indent="-342900" lvl="0" marL="457200" rtl="0" algn="l">
              <a:spcBef>
                <a:spcPts val="0"/>
              </a:spcBef>
              <a:spcAft>
                <a:spcPts val="0"/>
              </a:spcAft>
              <a:buSzPts val="1800"/>
              <a:buChar char="-"/>
            </a:pPr>
            <a:r>
              <a:rPr lang="es"/>
              <a:t>Reflexión</a:t>
            </a:r>
            <a:endParaRPr/>
          </a:p>
        </p:txBody>
      </p:sp>
      <p:pic>
        <p:nvPicPr>
          <p:cNvPr id="95" name="Google Shape;95;p14"/>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Introducción</a:t>
            </a:r>
            <a:endParaRPr/>
          </a:p>
        </p:txBody>
      </p:sp>
      <p:sp>
        <p:nvSpPr>
          <p:cNvPr id="101" name="Google Shape;101;p1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Este proyecto propone el desarrollo de un sistema de gestión web para restaurantes, enfocado en la personalización de menús, administración de mesas y optimización de procesos. Su objetivo es mejorar la eficiencia en la atención al cliente y ofrecer una aplicación práctica de competencias tecnológicas en la industria de servicios gastronómicos. El proyecto será desarrollado bajo una metodología ágil, con entregables que incluyen un prototipo funcional, informes de avance e informe final.</a:t>
            </a:r>
            <a:endParaRPr/>
          </a:p>
          <a:p>
            <a:pPr indent="0" lvl="0" marL="0" rtl="0" algn="l">
              <a:spcBef>
                <a:spcPts val="1200"/>
              </a:spcBef>
              <a:spcAft>
                <a:spcPts val="1200"/>
              </a:spcAft>
              <a:buNone/>
            </a:pPr>
            <a:r>
              <a:t/>
            </a:r>
            <a:endParaRPr/>
          </a:p>
        </p:txBody>
      </p:sp>
      <p:pic>
        <p:nvPicPr>
          <p:cNvPr id="102" name="Google Shape;102;p15"/>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200"/>
              <a:t>Descripción del Proyecto APT y Relevancia</a:t>
            </a:r>
            <a:endParaRPr/>
          </a:p>
        </p:txBody>
      </p:sp>
      <p:sp>
        <p:nvSpPr>
          <p:cNvPr id="108" name="Google Shape;10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El proyecto consiste en el desarrollo de una aplicación web orientada a restaurantes de la Región Metropolitana de Chile, que permitirá gestionar menús personalizados, administrar mesas y controlar pedidos e inventarios. La relevancia de este proyecto radica en la creciente necesidad del rubro gastronómico de optimizar recursos, reducir tiempos de atención y mejorar la experiencia del cliente mediante la digitalización de procesos.</a:t>
            </a:r>
            <a:endParaRPr/>
          </a:p>
          <a:p>
            <a:pPr indent="0" lvl="0" marL="0" rtl="0" algn="l">
              <a:spcBef>
                <a:spcPts val="1200"/>
              </a:spcBef>
              <a:spcAft>
                <a:spcPts val="1200"/>
              </a:spcAft>
              <a:buNone/>
            </a:pPr>
            <a:r>
              <a:t/>
            </a:r>
            <a:endParaRPr/>
          </a:p>
        </p:txBody>
      </p:sp>
      <p:pic>
        <p:nvPicPr>
          <p:cNvPr id="109" name="Google Shape;109;p16"/>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1200"/>
              <a:t>Relación con Competencias del Perfil de Egreso</a:t>
            </a:r>
            <a:endParaRPr/>
          </a:p>
        </p:txBody>
      </p:sp>
      <p:sp>
        <p:nvSpPr>
          <p:cNvPr id="115" name="Google Shape;115;p1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Este proyecto se vincula directamente con las competencias del perfil de egreso relacionadas al desarrollo de software, análisis de requerimientos, gestión de proyectos tecnológicos y diseño de soluciones informáticas. Aplicaremos técnicas de programación, gestión de procesos, y validación de sistemas para lograr un prototipo funcional que cumpla con los estándares de la industria.</a:t>
            </a:r>
            <a:endParaRPr/>
          </a:p>
          <a:p>
            <a:pPr indent="0" lvl="0" marL="0" rtl="0" algn="l">
              <a:spcBef>
                <a:spcPts val="1200"/>
              </a:spcBef>
              <a:spcAft>
                <a:spcPts val="1200"/>
              </a:spcAft>
              <a:buNone/>
            </a:pPr>
            <a:r>
              <a:t/>
            </a:r>
            <a:endParaRPr/>
          </a:p>
        </p:txBody>
      </p:sp>
      <p:pic>
        <p:nvPicPr>
          <p:cNvPr id="116" name="Google Shape;116;p17"/>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8"/>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2000"/>
              <a:t>Requerimientos</a:t>
            </a:r>
            <a:endParaRPr sz="12800"/>
          </a:p>
        </p:txBody>
      </p:sp>
      <p:sp>
        <p:nvSpPr>
          <p:cNvPr id="122" name="Google Shape;122;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Diseñamos una lista de requerimientos de alto nivel que nos guiarán para la creación del proyecto, estas propuestas son según los intereses del día en un restaurante.</a:t>
            </a:r>
            <a:endParaRPr/>
          </a:p>
        </p:txBody>
      </p:sp>
      <p:sp>
        <p:nvSpPr>
          <p:cNvPr id="123" name="Google Shape;123;p18"/>
          <p:cNvSpPr txBox="1"/>
          <p:nvPr/>
        </p:nvSpPr>
        <p:spPr>
          <a:xfrm>
            <a:off x="5818950" y="3813550"/>
            <a:ext cx="2078100" cy="52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100" u="sng">
                <a:solidFill>
                  <a:schemeClr val="hlink"/>
                </a:solidFill>
                <a:hlinkClick r:id="rId3"/>
              </a:rPr>
              <a:t>Requerimientos del proyecto</a:t>
            </a:r>
            <a:endParaRPr sz="1800">
              <a:solidFill>
                <a:schemeClr val="dk2"/>
              </a:solidFill>
              <a:latin typeface="Roboto"/>
              <a:ea typeface="Roboto"/>
              <a:cs typeface="Roboto"/>
              <a:sym typeface="Roboto"/>
            </a:endParaRPr>
          </a:p>
        </p:txBody>
      </p:sp>
      <p:sp>
        <p:nvSpPr>
          <p:cNvPr id="124" name="Google Shape;124;p18"/>
          <p:cNvSpPr txBox="1"/>
          <p:nvPr>
            <p:ph idx="1" type="subTitle"/>
          </p:nvPr>
        </p:nvSpPr>
        <p:spPr>
          <a:xfrm>
            <a:off x="265500" y="3074051"/>
            <a:ext cx="4045200" cy="307200"/>
          </a:xfrm>
          <a:prstGeom prst="rect">
            <a:avLst/>
          </a:prstGeom>
        </p:spPr>
        <p:txBody>
          <a:bodyPr anchorCtr="0" anchor="t" bIns="91425" lIns="91425" spcFirstLastPara="1" rIns="91425" wrap="square" tIns="91425">
            <a:normAutofit fontScale="47500" lnSpcReduction="20000"/>
          </a:bodyPr>
          <a:lstStyle/>
          <a:p>
            <a:pPr indent="0" lvl="0" marL="0" rtl="0" algn="ctr">
              <a:spcBef>
                <a:spcPts val="0"/>
              </a:spcBef>
              <a:spcAft>
                <a:spcPts val="0"/>
              </a:spcAft>
              <a:buNone/>
            </a:pPr>
            <a:r>
              <a:t/>
            </a:r>
            <a:endParaRPr/>
          </a:p>
        </p:txBody>
      </p:sp>
      <p:pic>
        <p:nvPicPr>
          <p:cNvPr id="125" name="Google Shape;125;p18"/>
          <p:cNvPicPr preferRelativeResize="0"/>
          <p:nvPr/>
        </p:nvPicPr>
        <p:blipFill>
          <a:blip r:embed="rId4">
            <a:alphaModFix/>
          </a:blip>
          <a:stretch>
            <a:fillRect/>
          </a:stretch>
        </p:blipFill>
        <p:spPr>
          <a:xfrm>
            <a:off x="6991200" y="2"/>
            <a:ext cx="2152803" cy="529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s" sz="2000"/>
              <a:t>Cronograma</a:t>
            </a:r>
            <a:endParaRPr b="1" sz="2000"/>
          </a:p>
        </p:txBody>
      </p:sp>
      <p:sp>
        <p:nvSpPr>
          <p:cNvPr id="131" name="Google Shape;131;p19"/>
          <p:cNvSpPr txBox="1"/>
          <p:nvPr>
            <p:ph idx="1" type="body"/>
          </p:nvPr>
        </p:nvSpPr>
        <p:spPr>
          <a:xfrm>
            <a:off x="311700" y="9022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 continuación mostraremos nuestro cronograma de actividades para el desarrollo de todos los puntos en fechas correspondientes.</a:t>
            </a:r>
            <a:endParaRPr/>
          </a:p>
        </p:txBody>
      </p:sp>
      <p:pic>
        <p:nvPicPr>
          <p:cNvPr id="132" name="Google Shape;132;p19"/>
          <p:cNvPicPr preferRelativeResize="0"/>
          <p:nvPr/>
        </p:nvPicPr>
        <p:blipFill>
          <a:blip r:embed="rId3">
            <a:alphaModFix/>
          </a:blip>
          <a:stretch>
            <a:fillRect/>
          </a:stretch>
        </p:blipFill>
        <p:spPr>
          <a:xfrm>
            <a:off x="6991200" y="2"/>
            <a:ext cx="2152803" cy="529800"/>
          </a:xfrm>
          <a:prstGeom prst="rect">
            <a:avLst/>
          </a:prstGeom>
          <a:noFill/>
          <a:ln>
            <a:noFill/>
          </a:ln>
        </p:spPr>
      </p:pic>
      <p:pic>
        <p:nvPicPr>
          <p:cNvPr id="133" name="Google Shape;133;p19" title="Captura de pantalla (8).png"/>
          <p:cNvPicPr preferRelativeResize="0"/>
          <p:nvPr/>
        </p:nvPicPr>
        <p:blipFill>
          <a:blip r:embed="rId4">
            <a:alphaModFix/>
          </a:blip>
          <a:stretch>
            <a:fillRect/>
          </a:stretch>
        </p:blipFill>
        <p:spPr>
          <a:xfrm>
            <a:off x="1777913" y="1609200"/>
            <a:ext cx="5588174" cy="31433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0"/>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s" sz="1200"/>
              <a:t>Mock up</a:t>
            </a:r>
            <a:endParaRPr b="1" sz="1200"/>
          </a:p>
          <a:p>
            <a:pPr indent="0" lvl="0" marL="0" rtl="0" algn="l">
              <a:spcBef>
                <a:spcPts val="0"/>
              </a:spcBef>
              <a:spcAft>
                <a:spcPts val="0"/>
              </a:spcAft>
              <a:buNone/>
            </a:pPr>
            <a:r>
              <a:t/>
            </a:r>
            <a:endParaRPr b="1" sz="1200"/>
          </a:p>
        </p:txBody>
      </p:sp>
      <p:sp>
        <p:nvSpPr>
          <p:cNvPr id="139" name="Google Shape;139;p20"/>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Se </a:t>
            </a:r>
            <a:r>
              <a:rPr lang="es"/>
              <a:t>diseñó</a:t>
            </a:r>
            <a:r>
              <a:rPr lang="es"/>
              <a:t> un modelo en Figma para la rapidez y productividad del equipo, a continuación mostramos un prototipo.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ctr">
              <a:spcBef>
                <a:spcPts val="1200"/>
              </a:spcBef>
              <a:spcAft>
                <a:spcPts val="1200"/>
              </a:spcAft>
              <a:buNone/>
            </a:pPr>
            <a:r>
              <a:rPr lang="es" u="sng">
                <a:solidFill>
                  <a:schemeClr val="hlink"/>
                </a:solidFill>
                <a:hlinkClick r:id="rId3"/>
              </a:rPr>
              <a:t>Prototipo</a:t>
            </a:r>
            <a:endParaRPr/>
          </a:p>
        </p:txBody>
      </p:sp>
      <p:sp>
        <p:nvSpPr>
          <p:cNvPr id="140" name="Google Shape;140;p20"/>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fontScale="77500"/>
          </a:bodyPr>
          <a:lstStyle/>
          <a:p>
            <a:pPr indent="0" lvl="0" marL="0" rtl="0" algn="ctr">
              <a:spcBef>
                <a:spcPts val="0"/>
              </a:spcBef>
              <a:spcAft>
                <a:spcPts val="0"/>
              </a:spcAft>
              <a:buNone/>
            </a:pPr>
            <a:r>
              <a:rPr lang="es"/>
              <a:t>Para dar vida a nuestro proyecto diseñamos diversos mockups para mostrar colores, ideas y como se piensa estructurar nuestra </a:t>
            </a:r>
            <a:r>
              <a:rPr lang="es"/>
              <a:t>página</a:t>
            </a:r>
            <a:r>
              <a:rPr lang="es"/>
              <a:t> web.</a:t>
            </a:r>
            <a:endParaRPr/>
          </a:p>
        </p:txBody>
      </p:sp>
      <p:pic>
        <p:nvPicPr>
          <p:cNvPr id="141" name="Google Shape;141;p20"/>
          <p:cNvPicPr preferRelativeResize="0"/>
          <p:nvPr/>
        </p:nvPicPr>
        <p:blipFill>
          <a:blip r:embed="rId4">
            <a:alphaModFix/>
          </a:blip>
          <a:stretch>
            <a:fillRect/>
          </a:stretch>
        </p:blipFill>
        <p:spPr>
          <a:xfrm>
            <a:off x="6991200" y="2"/>
            <a:ext cx="2152803" cy="529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100000"/>
              <a:buFont typeface="Arial"/>
              <a:buNone/>
            </a:pPr>
            <a:r>
              <a:rPr b="1" lang="es" sz="1100"/>
              <a:t>Relación con Intereses Profesionales</a:t>
            </a:r>
            <a:endParaRPr b="1" sz="1100"/>
          </a:p>
          <a:p>
            <a:pPr indent="0" lvl="0" marL="0" rtl="0" algn="l">
              <a:spcBef>
                <a:spcPts val="1200"/>
              </a:spcBef>
              <a:spcAft>
                <a:spcPts val="0"/>
              </a:spcAft>
              <a:buNone/>
            </a:pPr>
            <a:r>
              <a:t/>
            </a:r>
            <a:endParaRPr/>
          </a:p>
        </p:txBody>
      </p:sp>
      <p:sp>
        <p:nvSpPr>
          <p:cNvPr id="147" name="Google Shape;147;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s"/>
              <a:t>La propuesta del Proyecto APT se alinea con nuestros intereses profesionales en el ámbito de la tecnología aplicada a servicios. El trabajo permite fortalecer competencias en diseño e implementación de soluciones web, un área de interés que contribuye al desarrollo profesional orientado a la innovación tecnológica y la mejora de procesos en el sector servicios.</a:t>
            </a:r>
            <a:endParaRPr/>
          </a:p>
          <a:p>
            <a:pPr indent="0" lvl="0" marL="0" rtl="0" algn="l">
              <a:spcBef>
                <a:spcPts val="1200"/>
              </a:spcBef>
              <a:spcAft>
                <a:spcPts val="1200"/>
              </a:spcAft>
              <a:buNone/>
            </a:pPr>
            <a:r>
              <a:t/>
            </a:r>
            <a:endParaRPr/>
          </a:p>
        </p:txBody>
      </p:sp>
      <p:pic>
        <p:nvPicPr>
          <p:cNvPr id="148" name="Google Shape;148;p21"/>
          <p:cNvPicPr preferRelativeResize="0"/>
          <p:nvPr/>
        </p:nvPicPr>
        <p:blipFill>
          <a:blip r:embed="rId3">
            <a:alphaModFix/>
          </a:blip>
          <a:stretch>
            <a:fillRect/>
          </a:stretch>
        </p:blipFill>
        <p:spPr>
          <a:xfrm>
            <a:off x="6991200" y="2"/>
            <a:ext cx="2152803" cy="529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