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1" r:id="rId3"/>
    <p:sldId id="257" r:id="rId4"/>
    <p:sldId id="298" r:id="rId5"/>
    <p:sldId id="266" r:id="rId6"/>
    <p:sldId id="299" r:id="rId7"/>
    <p:sldId id="300" r:id="rId8"/>
    <p:sldId id="308" r:id="rId9"/>
    <p:sldId id="309" r:id="rId10"/>
    <p:sldId id="310" r:id="rId11"/>
    <p:sldId id="307" r:id="rId12"/>
    <p:sldId id="301" r:id="rId13"/>
    <p:sldId id="302" r:id="rId14"/>
    <p:sldId id="303" r:id="rId15"/>
    <p:sldId id="304" r:id="rId16"/>
    <p:sldId id="305" r:id="rId17"/>
    <p:sldId id="306" r:id="rId18"/>
    <p:sldId id="297" r:id="rId19"/>
    <p:sldId id="31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18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1699-69A6-452F-94A2-04B496C86193}" type="datetimeFigureOut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5B030-809D-4F61-94E6-0002C8946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27AE2D2-A899-4222-B9E0-2F69355B53BC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E005-3431-4CA6-99FE-DC8F94E06F88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2D6-09A4-4224-925F-508AFE4BDD81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192E-6208-4E27-A69B-DF41C22FD586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2997-9E3C-4301-9282-F0F92367602E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171-A347-4DE4-88EE-D86B84DCD9DD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5533-66AC-48FB-8D23-2B4034A4DE38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8968-96BB-4BFF-A510-AD4037A29133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D790-731F-4A61-9FC7-05D45F6D1FAF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28DF2AF-5749-46D1-9AE0-D7EC8D4C4B64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8F7E521-B9D8-4552-956E-0B4097B33FC4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0293653-15F7-4FC6-B79E-128EDD0C8141}" type="datetime1">
              <a:rPr lang="zh-TW" altLang="en-US" smtClean="0"/>
              <a:t>2015/9/2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a359680405/article/category/2799089/2" TargetMode="External"/><Relationship Id="rId2" Type="http://schemas.openxmlformats.org/officeDocument/2006/relationships/hyperlink" Target="http://pan.baidu.com/share/link?shareid=2190696726&amp;uk=338543583&amp;fid=71435750058868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place</a:t>
            </a:r>
            <a:r>
              <a:rPr lang="zh-TW" altLang="en-US" dirty="0"/>
              <a:t> 、 </a:t>
            </a:r>
            <a:r>
              <a:rPr lang="en-US" altLang="zh-TW" dirty="0" smtClean="0"/>
              <a:t>grid</a:t>
            </a:r>
            <a:r>
              <a:rPr lang="zh-TW" altLang="en-US" dirty="0" smtClean="0"/>
              <a:t>使用方式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設置組件擺放位置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3981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6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設置組件之間距離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Label(root</a:t>
            </a:r>
            <a:r>
              <a:rPr lang="en-US" altLang="zh-TW" dirty="0"/>
              <a:t>,</a:t>
            </a:r>
          </a:p>
          <a:p>
            <a:pPr marL="365760" lvl="1" indent="0">
              <a:buNone/>
            </a:pPr>
            <a:r>
              <a:rPr lang="en-US" altLang="zh-TW" dirty="0"/>
              <a:t>text = </a:t>
            </a:r>
            <a:r>
              <a:rPr lang="en-US" altLang="zh-TW" dirty="0" smtClean="0"/>
              <a:t>"pack2",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bg</a:t>
            </a:r>
            <a:r>
              <a:rPr lang="en-US" altLang="zh-TW" dirty="0"/>
              <a:t> = </a:t>
            </a:r>
            <a:r>
              <a:rPr lang="en-US" altLang="zh-TW" dirty="0" smtClean="0"/>
              <a:t>"green</a:t>
            </a:r>
            <a:r>
              <a:rPr lang="en-US" altLang="zh-TW" dirty="0" smtClean="0">
                <a:solidFill>
                  <a:srgbClr val="FF0000"/>
                </a:solidFill>
              </a:rPr>
              <a:t>"#</a:t>
            </a:r>
            <a:r>
              <a:rPr lang="zh-TW" altLang="en-US" dirty="0" smtClean="0">
                <a:solidFill>
                  <a:srgbClr val="FF0000"/>
                </a:solidFill>
              </a:rPr>
              <a:t>設定背景顏色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放置視窗的左邊 與上一個組件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方向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</a:rPr>
              <a:t>距離單位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).</a:t>
            </a:r>
            <a:r>
              <a:rPr lang="en-US" altLang="zh-TW" dirty="0" smtClean="0"/>
              <a:t>pack(side </a:t>
            </a:r>
            <a:r>
              <a:rPr lang="en-US" altLang="zh-TW" dirty="0"/>
              <a:t>= </a:t>
            </a:r>
            <a:r>
              <a:rPr lang="en-US" altLang="zh-TW" dirty="0" err="1"/>
              <a:t>LEFT,</a:t>
            </a:r>
            <a:r>
              <a:rPr lang="en-US" altLang="zh-TW" dirty="0" err="1">
                <a:solidFill>
                  <a:srgbClr val="00B050"/>
                </a:solidFill>
              </a:rPr>
              <a:t>padx</a:t>
            </a:r>
            <a:r>
              <a:rPr lang="en-US" altLang="zh-TW" dirty="0">
                <a:solidFill>
                  <a:srgbClr val="00B050"/>
                </a:solidFill>
              </a:rPr>
              <a:t> =10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設置組件之間距離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738744"/>
          </a:xfrm>
        </p:spPr>
        <p:txBody>
          <a:bodyPr>
            <a:noAutofit/>
          </a:bodyPr>
          <a:lstStyle/>
          <a:p>
            <a:r>
              <a:rPr lang="zh-TW" altLang="en-US" sz="1200" dirty="0" smtClean="0"/>
              <a:t>範例</a:t>
            </a:r>
            <a:r>
              <a:rPr lang="en-US" altLang="zh-TW" sz="1200" dirty="0" smtClean="0"/>
              <a:t>:</a:t>
            </a:r>
          </a:p>
          <a:p>
            <a:pPr marL="365760" lvl="1" indent="0">
              <a:buNone/>
            </a:pPr>
            <a:r>
              <a:rPr lang="en-US" altLang="zh-TW" sz="1000" dirty="0" smtClean="0"/>
              <a:t>from </a:t>
            </a:r>
            <a:r>
              <a:rPr lang="en-US" altLang="zh-TW" sz="1000" dirty="0" err="1"/>
              <a:t>tkinter</a:t>
            </a:r>
            <a:r>
              <a:rPr lang="en-US" altLang="zh-TW" sz="1000" dirty="0"/>
              <a:t> import </a:t>
            </a:r>
            <a:r>
              <a:rPr lang="en-US" altLang="zh-TW" sz="1000" dirty="0" smtClean="0"/>
              <a:t>*</a:t>
            </a:r>
            <a:r>
              <a:rPr lang="en-US" altLang="zh-TW" sz="1000" dirty="0">
                <a:solidFill>
                  <a:srgbClr val="FF0000"/>
                </a:solidFill>
              </a:rPr>
              <a:t>#</a:t>
            </a:r>
            <a:r>
              <a:rPr lang="zh-TW" altLang="en-US" sz="1000" dirty="0">
                <a:solidFill>
                  <a:srgbClr val="FF0000"/>
                </a:solidFill>
              </a:rPr>
              <a:t>載入函式庫</a:t>
            </a:r>
            <a:endParaRPr lang="en-US" altLang="zh-TW" sz="1000" dirty="0" smtClean="0"/>
          </a:p>
          <a:p>
            <a:pPr marL="365760" lvl="1" indent="0">
              <a:buNone/>
            </a:pPr>
            <a:r>
              <a:rPr lang="en-US" altLang="zh-TW" sz="1000" dirty="0" smtClean="0"/>
              <a:t>root = </a:t>
            </a:r>
            <a:r>
              <a:rPr lang="en-US" altLang="zh-TW" sz="1000" dirty="0" err="1" smtClean="0"/>
              <a:t>Tk</a:t>
            </a:r>
            <a:r>
              <a:rPr lang="en-US" altLang="zh-TW" sz="1000" dirty="0" smtClean="0"/>
              <a:t>()</a:t>
            </a:r>
            <a:r>
              <a:rPr lang="en-US" altLang="zh-TW" sz="1000" dirty="0">
                <a:solidFill>
                  <a:srgbClr val="FF0000"/>
                </a:solidFill>
              </a:rPr>
              <a:t> #</a:t>
            </a:r>
            <a:r>
              <a:rPr lang="zh-TW" altLang="en-US" sz="1000" dirty="0">
                <a:solidFill>
                  <a:srgbClr val="FF0000"/>
                </a:solidFill>
              </a:rPr>
              <a:t>建立一個</a:t>
            </a:r>
            <a:r>
              <a:rPr lang="zh-TW" altLang="en-US" sz="1000" dirty="0" smtClean="0">
                <a:solidFill>
                  <a:srgbClr val="FF0000"/>
                </a:solidFill>
              </a:rPr>
              <a:t>視窗</a:t>
            </a:r>
            <a:endParaRPr lang="en-US" altLang="zh-TW" sz="10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000" dirty="0" smtClean="0"/>
              <a:t>L1 = Label(root,</a:t>
            </a:r>
          </a:p>
          <a:p>
            <a:pPr marL="365760" lvl="1" indent="0">
              <a:buNone/>
            </a:pPr>
            <a:r>
              <a:rPr lang="en-US" altLang="zh-TW" sz="1000" dirty="0" smtClean="0"/>
              <a:t>text </a:t>
            </a:r>
            <a:r>
              <a:rPr lang="en-US" altLang="zh-TW" sz="1000" dirty="0"/>
              <a:t>= </a:t>
            </a:r>
            <a:r>
              <a:rPr lang="en-US" altLang="zh-TW" sz="1000" dirty="0" smtClean="0"/>
              <a:t>"pack1",</a:t>
            </a:r>
            <a:r>
              <a:rPr lang="zh-TW" altLang="en-US" sz="1000" dirty="0" smtClean="0"/>
              <a:t> </a:t>
            </a:r>
            <a:r>
              <a:rPr lang="en-US" altLang="zh-TW" sz="1000" dirty="0" smtClean="0">
                <a:solidFill>
                  <a:srgbClr val="FF0000"/>
                </a:solidFill>
              </a:rPr>
              <a:t>#</a:t>
            </a:r>
            <a:r>
              <a:rPr lang="zh-TW" altLang="en-US" sz="1000" dirty="0" smtClean="0">
                <a:solidFill>
                  <a:srgbClr val="FF0000"/>
                </a:solidFill>
              </a:rPr>
              <a:t>設定</a:t>
            </a:r>
            <a:r>
              <a:rPr lang="en-US" altLang="zh-TW" sz="1000" dirty="0" smtClean="0">
                <a:solidFill>
                  <a:srgbClr val="FF0000"/>
                </a:solidFill>
              </a:rPr>
              <a:t>Label</a:t>
            </a:r>
            <a:r>
              <a:rPr lang="zh-TW" altLang="en-US" sz="1000" dirty="0" smtClean="0">
                <a:solidFill>
                  <a:srgbClr val="FF0000"/>
                </a:solidFill>
              </a:rPr>
              <a:t>字串</a:t>
            </a:r>
            <a:endParaRPr lang="en-US" altLang="zh-TW" sz="1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000" dirty="0" err="1"/>
              <a:t>bg</a:t>
            </a:r>
            <a:r>
              <a:rPr lang="en-US" altLang="zh-TW" sz="1000" dirty="0"/>
              <a:t> = </a:t>
            </a:r>
            <a:r>
              <a:rPr lang="en-US" altLang="zh-TW" sz="1000" dirty="0" smtClean="0"/>
              <a:t>"yellow"</a:t>
            </a:r>
            <a:r>
              <a:rPr lang="en-US" altLang="zh-TW" sz="1000" dirty="0" smtClean="0">
                <a:solidFill>
                  <a:srgbClr val="FF0000"/>
                </a:solidFill>
              </a:rPr>
              <a:t>#</a:t>
            </a:r>
            <a:r>
              <a:rPr lang="zh-TW" altLang="en-US" sz="1000" dirty="0">
                <a:solidFill>
                  <a:srgbClr val="FF0000"/>
                </a:solidFill>
              </a:rPr>
              <a:t>設定</a:t>
            </a:r>
            <a:r>
              <a:rPr lang="en-US" altLang="zh-TW" sz="1000" dirty="0" smtClean="0">
                <a:solidFill>
                  <a:srgbClr val="FF0000"/>
                </a:solidFill>
              </a:rPr>
              <a:t>Label</a:t>
            </a:r>
            <a:r>
              <a:rPr lang="zh-TW" altLang="en-US" sz="1000" dirty="0" smtClean="0">
                <a:solidFill>
                  <a:srgbClr val="FF0000"/>
                </a:solidFill>
              </a:rPr>
              <a:t>背景顏色</a:t>
            </a:r>
            <a:endParaRPr lang="en-US" altLang="zh-TW" sz="1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000" dirty="0"/>
              <a:t>).pack(side = </a:t>
            </a:r>
            <a:r>
              <a:rPr lang="en-US" altLang="zh-TW" sz="1000" dirty="0" err="1"/>
              <a:t>LEFT,padx</a:t>
            </a:r>
            <a:r>
              <a:rPr lang="en-US" altLang="zh-TW" sz="1000" dirty="0"/>
              <a:t> = 0) </a:t>
            </a:r>
            <a:r>
              <a:rPr lang="en-US" altLang="zh-TW" sz="1000" dirty="0" smtClean="0">
                <a:solidFill>
                  <a:srgbClr val="FF0000"/>
                </a:solidFill>
              </a:rPr>
              <a:t>#</a:t>
            </a:r>
            <a:r>
              <a:rPr lang="zh-TW" altLang="en-US" sz="1000" dirty="0">
                <a:solidFill>
                  <a:srgbClr val="FF0000"/>
                </a:solidFill>
              </a:rPr>
              <a:t>建立</a:t>
            </a:r>
            <a:r>
              <a:rPr lang="en-US" altLang="zh-TW" sz="1000" dirty="0" smtClean="0">
                <a:solidFill>
                  <a:srgbClr val="FF0000"/>
                </a:solidFill>
              </a:rPr>
              <a:t>Label</a:t>
            </a:r>
            <a:r>
              <a:rPr lang="zh-TW" altLang="en-US" sz="1000" dirty="0" smtClean="0">
                <a:solidFill>
                  <a:srgbClr val="FF0000"/>
                </a:solidFill>
              </a:rPr>
              <a:t>且靠左擺放與前一個物件水平方向距離</a:t>
            </a:r>
            <a:r>
              <a:rPr lang="en-US" altLang="zh-TW" sz="1000" dirty="0" smtClean="0">
                <a:solidFill>
                  <a:srgbClr val="FF0000"/>
                </a:solidFill>
              </a:rPr>
              <a:t>0</a:t>
            </a:r>
            <a:r>
              <a:rPr lang="zh-TW" altLang="en-US" sz="1000" dirty="0" smtClean="0">
                <a:solidFill>
                  <a:srgbClr val="FF0000"/>
                </a:solidFill>
              </a:rPr>
              <a:t>個單位</a:t>
            </a:r>
            <a:endParaRPr lang="en-US" altLang="zh-TW" sz="1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000" dirty="0"/>
              <a:t>L2 = Label(root,</a:t>
            </a:r>
          </a:p>
          <a:p>
            <a:pPr marL="365760" lvl="1" indent="0">
              <a:buNone/>
            </a:pPr>
            <a:r>
              <a:rPr lang="en-US" altLang="zh-TW" sz="1000" dirty="0"/>
              <a:t>text = </a:t>
            </a:r>
            <a:r>
              <a:rPr lang="en-US" altLang="zh-TW" sz="1000" dirty="0" smtClean="0"/>
              <a:t>"pack2",</a:t>
            </a:r>
            <a:r>
              <a:rPr lang="zh-TW" altLang="en-US" sz="1000" dirty="0"/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#</a:t>
            </a:r>
            <a:r>
              <a:rPr lang="zh-TW" altLang="en-US" sz="1000" dirty="0">
                <a:solidFill>
                  <a:srgbClr val="FF0000"/>
                </a:solidFill>
              </a:rPr>
              <a:t>設定</a:t>
            </a:r>
            <a:r>
              <a:rPr lang="en-US" altLang="zh-TW" sz="1000" dirty="0">
                <a:solidFill>
                  <a:srgbClr val="FF0000"/>
                </a:solidFill>
              </a:rPr>
              <a:t>Label</a:t>
            </a:r>
            <a:r>
              <a:rPr lang="zh-TW" altLang="en-US" sz="1000" dirty="0">
                <a:solidFill>
                  <a:srgbClr val="FF0000"/>
                </a:solidFill>
              </a:rPr>
              <a:t>字串</a:t>
            </a:r>
            <a:endParaRPr lang="en-US" altLang="zh-TW" sz="1000" dirty="0"/>
          </a:p>
          <a:p>
            <a:pPr marL="365760" lvl="1" indent="0">
              <a:buNone/>
            </a:pPr>
            <a:r>
              <a:rPr lang="en-US" altLang="zh-TW" sz="1000" dirty="0" err="1"/>
              <a:t>bg</a:t>
            </a:r>
            <a:r>
              <a:rPr lang="en-US" altLang="zh-TW" sz="1000" dirty="0"/>
              <a:t> = </a:t>
            </a:r>
            <a:r>
              <a:rPr lang="en-US" altLang="zh-TW" sz="1000" dirty="0" smtClean="0"/>
              <a:t>"green"</a:t>
            </a:r>
            <a:r>
              <a:rPr lang="en-US" altLang="zh-TW" sz="1000" dirty="0">
                <a:solidFill>
                  <a:srgbClr val="FF0000"/>
                </a:solidFill>
              </a:rPr>
              <a:t>#</a:t>
            </a:r>
            <a:r>
              <a:rPr lang="zh-TW" altLang="en-US" sz="1000" dirty="0">
                <a:solidFill>
                  <a:srgbClr val="FF0000"/>
                </a:solidFill>
              </a:rPr>
              <a:t>設定</a:t>
            </a:r>
            <a:r>
              <a:rPr lang="en-US" altLang="zh-TW" sz="1000" dirty="0">
                <a:solidFill>
                  <a:srgbClr val="FF0000"/>
                </a:solidFill>
              </a:rPr>
              <a:t>Label</a:t>
            </a:r>
            <a:r>
              <a:rPr lang="zh-TW" altLang="en-US" sz="1000" dirty="0">
                <a:solidFill>
                  <a:srgbClr val="FF0000"/>
                </a:solidFill>
              </a:rPr>
              <a:t>背景顏色</a:t>
            </a:r>
            <a:endParaRPr lang="en-US" altLang="zh-TW" sz="1000" dirty="0"/>
          </a:p>
          <a:p>
            <a:pPr marL="365760" lvl="1" indent="0">
              <a:buNone/>
            </a:pPr>
            <a:r>
              <a:rPr lang="en-US" altLang="zh-TW" sz="1000" dirty="0"/>
              <a:t>).pack(expand = 0,side = </a:t>
            </a:r>
            <a:r>
              <a:rPr lang="en-US" altLang="zh-TW" sz="1000" dirty="0" err="1"/>
              <a:t>LEFT,padx</a:t>
            </a:r>
            <a:r>
              <a:rPr lang="en-US" altLang="zh-TW" sz="1000" dirty="0"/>
              <a:t> =10</a:t>
            </a:r>
            <a:r>
              <a:rPr lang="en-US" altLang="zh-TW" sz="1000" dirty="0" smtClean="0"/>
              <a:t>)</a:t>
            </a:r>
            <a:r>
              <a:rPr lang="en-US" altLang="zh-TW" sz="1000" dirty="0">
                <a:solidFill>
                  <a:srgbClr val="FF0000"/>
                </a:solidFill>
              </a:rPr>
              <a:t> #</a:t>
            </a:r>
            <a:r>
              <a:rPr lang="zh-TW" altLang="en-US" sz="1000" dirty="0">
                <a:solidFill>
                  <a:srgbClr val="FF0000"/>
                </a:solidFill>
              </a:rPr>
              <a:t>建立</a:t>
            </a:r>
            <a:r>
              <a:rPr lang="en-US" altLang="zh-TW" sz="1000" dirty="0">
                <a:solidFill>
                  <a:srgbClr val="FF0000"/>
                </a:solidFill>
              </a:rPr>
              <a:t>Label</a:t>
            </a:r>
            <a:r>
              <a:rPr lang="zh-TW" altLang="en-US" sz="1000" dirty="0">
                <a:solidFill>
                  <a:srgbClr val="FF0000"/>
                </a:solidFill>
              </a:rPr>
              <a:t>且靠左擺放與前一個物件水平方向</a:t>
            </a:r>
            <a:r>
              <a:rPr lang="zh-TW" altLang="en-US" sz="1000" dirty="0" smtClean="0">
                <a:solidFill>
                  <a:srgbClr val="FF0000"/>
                </a:solidFill>
              </a:rPr>
              <a:t>距離</a:t>
            </a:r>
            <a:r>
              <a:rPr lang="en-US" altLang="zh-TW" sz="1000" dirty="0" smtClean="0">
                <a:solidFill>
                  <a:srgbClr val="FF0000"/>
                </a:solidFill>
              </a:rPr>
              <a:t>10</a:t>
            </a:r>
            <a:r>
              <a:rPr lang="zh-TW" altLang="en-US" sz="1000" dirty="0">
                <a:solidFill>
                  <a:srgbClr val="FF0000"/>
                </a:solidFill>
              </a:rPr>
              <a:t>個單位</a:t>
            </a:r>
            <a:endParaRPr lang="en-US" altLang="zh-TW" sz="1000" dirty="0"/>
          </a:p>
          <a:p>
            <a:pPr marL="365760" lvl="1" indent="0">
              <a:buNone/>
            </a:pPr>
            <a:r>
              <a:rPr lang="en-US" altLang="zh-TW" sz="1000" dirty="0"/>
              <a:t>L3 = Label(root,</a:t>
            </a:r>
          </a:p>
          <a:p>
            <a:pPr marL="365760" lvl="1" indent="0">
              <a:buNone/>
            </a:pPr>
            <a:r>
              <a:rPr lang="en-US" altLang="zh-TW" sz="1000" dirty="0"/>
              <a:t>text = </a:t>
            </a:r>
            <a:r>
              <a:rPr lang="en-US" altLang="zh-TW" sz="1000" dirty="0" smtClean="0"/>
              <a:t>"pack3",</a:t>
            </a:r>
            <a:r>
              <a:rPr lang="en-US" altLang="zh-TW" sz="1000" dirty="0">
                <a:solidFill>
                  <a:srgbClr val="FF0000"/>
                </a:solidFill>
              </a:rPr>
              <a:t> #</a:t>
            </a:r>
            <a:r>
              <a:rPr lang="zh-TW" altLang="en-US" sz="1000" dirty="0">
                <a:solidFill>
                  <a:srgbClr val="FF0000"/>
                </a:solidFill>
              </a:rPr>
              <a:t>設定</a:t>
            </a:r>
            <a:r>
              <a:rPr lang="en-US" altLang="zh-TW" sz="1000" dirty="0">
                <a:solidFill>
                  <a:srgbClr val="FF0000"/>
                </a:solidFill>
              </a:rPr>
              <a:t>Label</a:t>
            </a:r>
            <a:r>
              <a:rPr lang="zh-TW" altLang="en-US" sz="1000" dirty="0">
                <a:solidFill>
                  <a:srgbClr val="FF0000"/>
                </a:solidFill>
              </a:rPr>
              <a:t>字串</a:t>
            </a:r>
            <a:endParaRPr lang="en-US" altLang="zh-TW" sz="1000" dirty="0"/>
          </a:p>
          <a:p>
            <a:pPr marL="365760" lvl="1" indent="0">
              <a:buNone/>
            </a:pPr>
            <a:r>
              <a:rPr lang="en-US" altLang="zh-TW" sz="1000" dirty="0" err="1"/>
              <a:t>bg</a:t>
            </a:r>
            <a:r>
              <a:rPr lang="en-US" altLang="zh-TW" sz="1000" dirty="0"/>
              <a:t> = </a:t>
            </a:r>
            <a:r>
              <a:rPr lang="en-US" altLang="zh-TW" sz="1000" dirty="0" smtClean="0"/>
              <a:t>"red"</a:t>
            </a:r>
            <a:r>
              <a:rPr lang="en-US" altLang="zh-TW" sz="1000" dirty="0">
                <a:solidFill>
                  <a:srgbClr val="FF0000"/>
                </a:solidFill>
              </a:rPr>
              <a:t>#</a:t>
            </a:r>
            <a:r>
              <a:rPr lang="zh-TW" altLang="en-US" sz="1000" dirty="0">
                <a:solidFill>
                  <a:srgbClr val="FF0000"/>
                </a:solidFill>
              </a:rPr>
              <a:t>設定</a:t>
            </a:r>
            <a:r>
              <a:rPr lang="en-US" altLang="zh-TW" sz="1000" dirty="0">
                <a:solidFill>
                  <a:srgbClr val="FF0000"/>
                </a:solidFill>
              </a:rPr>
              <a:t>Label</a:t>
            </a:r>
            <a:r>
              <a:rPr lang="zh-TW" altLang="en-US" sz="1000" dirty="0">
                <a:solidFill>
                  <a:srgbClr val="FF0000"/>
                </a:solidFill>
              </a:rPr>
              <a:t>背景顏色</a:t>
            </a:r>
            <a:endParaRPr lang="en-US" altLang="zh-TW" sz="1000" dirty="0"/>
          </a:p>
          <a:p>
            <a:pPr marL="365760" lvl="1" indent="0">
              <a:buNone/>
            </a:pPr>
            <a:r>
              <a:rPr lang="en-US" altLang="zh-TW" sz="1000" dirty="0"/>
              <a:t>).pack(side = </a:t>
            </a:r>
            <a:r>
              <a:rPr lang="en-US" altLang="zh-TW" sz="1000" dirty="0" err="1"/>
              <a:t>BOTTOM,padx</a:t>
            </a:r>
            <a:r>
              <a:rPr lang="en-US" altLang="zh-TW" sz="1000" dirty="0"/>
              <a:t> = 30</a:t>
            </a:r>
            <a:r>
              <a:rPr lang="en-US" altLang="zh-TW" sz="1000" dirty="0" smtClean="0"/>
              <a:t>)</a:t>
            </a:r>
            <a:r>
              <a:rPr lang="en-US" altLang="zh-TW" sz="1000" dirty="0">
                <a:solidFill>
                  <a:srgbClr val="FF0000"/>
                </a:solidFill>
              </a:rPr>
              <a:t> #</a:t>
            </a:r>
            <a:r>
              <a:rPr lang="zh-TW" altLang="en-US" sz="1000" dirty="0">
                <a:solidFill>
                  <a:srgbClr val="FF0000"/>
                </a:solidFill>
              </a:rPr>
              <a:t>建立</a:t>
            </a:r>
            <a:r>
              <a:rPr lang="en-US" altLang="zh-TW" sz="1000" dirty="0">
                <a:solidFill>
                  <a:srgbClr val="FF0000"/>
                </a:solidFill>
              </a:rPr>
              <a:t>Label</a:t>
            </a:r>
            <a:r>
              <a:rPr lang="zh-TW" altLang="en-US" sz="1000" dirty="0">
                <a:solidFill>
                  <a:srgbClr val="FF0000"/>
                </a:solidFill>
              </a:rPr>
              <a:t>且</a:t>
            </a:r>
            <a:r>
              <a:rPr lang="zh-TW" altLang="en-US" sz="1000" dirty="0" smtClean="0">
                <a:solidFill>
                  <a:srgbClr val="FF0000"/>
                </a:solidFill>
              </a:rPr>
              <a:t>靠下擺放</a:t>
            </a:r>
            <a:r>
              <a:rPr lang="zh-TW" altLang="en-US" sz="1000" dirty="0">
                <a:solidFill>
                  <a:srgbClr val="FF0000"/>
                </a:solidFill>
              </a:rPr>
              <a:t>與前一個物件水平方向</a:t>
            </a:r>
            <a:r>
              <a:rPr lang="zh-TW" altLang="en-US" sz="1000" dirty="0" smtClean="0">
                <a:solidFill>
                  <a:srgbClr val="FF0000"/>
                </a:solidFill>
              </a:rPr>
              <a:t>距離</a:t>
            </a:r>
            <a:r>
              <a:rPr lang="en-US" altLang="zh-TW" sz="1000" dirty="0" smtClean="0">
                <a:solidFill>
                  <a:srgbClr val="FF0000"/>
                </a:solidFill>
              </a:rPr>
              <a:t>30</a:t>
            </a:r>
            <a:r>
              <a:rPr lang="zh-TW" altLang="en-US" sz="1000" dirty="0">
                <a:solidFill>
                  <a:srgbClr val="FF0000"/>
                </a:solidFill>
              </a:rPr>
              <a:t>個單位</a:t>
            </a:r>
            <a:endParaRPr lang="en-US" altLang="zh-TW" sz="1000" dirty="0"/>
          </a:p>
          <a:p>
            <a:pPr marL="365760" lvl="1" indent="0">
              <a:buNone/>
            </a:pPr>
            <a:r>
              <a:rPr lang="en-US" altLang="zh-TW" sz="1000" dirty="0"/>
              <a:t>L4 = Label(root,</a:t>
            </a:r>
          </a:p>
          <a:p>
            <a:pPr marL="365760" lvl="1" indent="0">
              <a:buNone/>
            </a:pPr>
            <a:r>
              <a:rPr lang="en-US" altLang="zh-TW" sz="1000" dirty="0"/>
              <a:t>text = </a:t>
            </a:r>
            <a:r>
              <a:rPr lang="en-US" altLang="zh-TW" sz="1000" dirty="0" smtClean="0"/>
              <a:t>"pack4",</a:t>
            </a:r>
            <a:r>
              <a:rPr lang="en-US" altLang="zh-TW" sz="1000" dirty="0">
                <a:solidFill>
                  <a:srgbClr val="FF0000"/>
                </a:solidFill>
              </a:rPr>
              <a:t> #</a:t>
            </a:r>
            <a:r>
              <a:rPr lang="zh-TW" altLang="en-US" sz="1000" dirty="0">
                <a:solidFill>
                  <a:srgbClr val="FF0000"/>
                </a:solidFill>
              </a:rPr>
              <a:t>設定</a:t>
            </a:r>
            <a:r>
              <a:rPr lang="en-US" altLang="zh-TW" sz="1000" dirty="0">
                <a:solidFill>
                  <a:srgbClr val="FF0000"/>
                </a:solidFill>
              </a:rPr>
              <a:t>Label</a:t>
            </a:r>
            <a:r>
              <a:rPr lang="zh-TW" altLang="en-US" sz="1000" dirty="0">
                <a:solidFill>
                  <a:srgbClr val="FF0000"/>
                </a:solidFill>
              </a:rPr>
              <a:t>字串</a:t>
            </a:r>
            <a:endParaRPr lang="en-US" altLang="zh-TW" sz="1000" dirty="0"/>
          </a:p>
          <a:p>
            <a:pPr marL="365760" lvl="1" indent="0">
              <a:buNone/>
            </a:pPr>
            <a:r>
              <a:rPr lang="en-US" altLang="zh-TW" sz="1000" dirty="0" err="1"/>
              <a:t>bg</a:t>
            </a:r>
            <a:r>
              <a:rPr lang="en-US" altLang="zh-TW" sz="1000" dirty="0"/>
              <a:t> = </a:t>
            </a:r>
            <a:r>
              <a:rPr lang="en-US" altLang="zh-TW" sz="1000" dirty="0" smtClean="0"/>
              <a:t>"white"</a:t>
            </a:r>
            <a:r>
              <a:rPr lang="en-US" altLang="zh-TW" sz="1000" dirty="0">
                <a:solidFill>
                  <a:srgbClr val="FF0000"/>
                </a:solidFill>
              </a:rPr>
              <a:t>#</a:t>
            </a:r>
            <a:r>
              <a:rPr lang="zh-TW" altLang="en-US" sz="1000" dirty="0">
                <a:solidFill>
                  <a:srgbClr val="FF0000"/>
                </a:solidFill>
              </a:rPr>
              <a:t>設定</a:t>
            </a:r>
            <a:r>
              <a:rPr lang="en-US" altLang="zh-TW" sz="1000" dirty="0">
                <a:solidFill>
                  <a:srgbClr val="FF0000"/>
                </a:solidFill>
              </a:rPr>
              <a:t>Label</a:t>
            </a:r>
            <a:r>
              <a:rPr lang="zh-TW" altLang="en-US" sz="1000" dirty="0">
                <a:solidFill>
                  <a:srgbClr val="FF0000"/>
                </a:solidFill>
              </a:rPr>
              <a:t>背景顏色</a:t>
            </a:r>
            <a:endParaRPr lang="en-US" altLang="zh-TW" sz="1000" dirty="0"/>
          </a:p>
          <a:p>
            <a:pPr marL="365760" lvl="1" indent="0">
              <a:buNone/>
            </a:pPr>
            <a:r>
              <a:rPr lang="en-US" altLang="zh-TW" sz="1000" dirty="0"/>
              <a:t>).pack(side = </a:t>
            </a:r>
            <a:r>
              <a:rPr lang="en-US" altLang="zh-TW" sz="1000" dirty="0" err="1"/>
              <a:t>BOTTOM,pady</a:t>
            </a:r>
            <a:r>
              <a:rPr lang="en-US" altLang="zh-TW" sz="1000" dirty="0"/>
              <a:t> = 30</a:t>
            </a:r>
            <a:r>
              <a:rPr lang="en-US" altLang="zh-TW" sz="1000" dirty="0" smtClean="0"/>
              <a:t>)</a:t>
            </a:r>
            <a:r>
              <a:rPr lang="en-US" altLang="zh-TW" sz="1000" dirty="0">
                <a:solidFill>
                  <a:srgbClr val="FF0000"/>
                </a:solidFill>
              </a:rPr>
              <a:t> #</a:t>
            </a:r>
            <a:r>
              <a:rPr lang="zh-TW" altLang="en-US" sz="1000" dirty="0">
                <a:solidFill>
                  <a:srgbClr val="FF0000"/>
                </a:solidFill>
              </a:rPr>
              <a:t>建立</a:t>
            </a:r>
            <a:r>
              <a:rPr lang="en-US" altLang="zh-TW" sz="1000" dirty="0">
                <a:solidFill>
                  <a:srgbClr val="FF0000"/>
                </a:solidFill>
              </a:rPr>
              <a:t>Label</a:t>
            </a:r>
            <a:r>
              <a:rPr lang="zh-TW" altLang="en-US" sz="1000" dirty="0">
                <a:solidFill>
                  <a:srgbClr val="FF0000"/>
                </a:solidFill>
              </a:rPr>
              <a:t>且靠下擺放與前一個</a:t>
            </a:r>
            <a:r>
              <a:rPr lang="zh-TW" altLang="en-US" sz="1000" dirty="0" smtClean="0">
                <a:solidFill>
                  <a:srgbClr val="FF0000"/>
                </a:solidFill>
              </a:rPr>
              <a:t>物件垂直方向</a:t>
            </a:r>
            <a:r>
              <a:rPr lang="zh-TW" altLang="en-US" sz="1000" dirty="0">
                <a:solidFill>
                  <a:srgbClr val="FF0000"/>
                </a:solidFill>
              </a:rPr>
              <a:t>距離</a:t>
            </a:r>
            <a:r>
              <a:rPr lang="en-US" altLang="zh-TW" sz="1000" dirty="0">
                <a:solidFill>
                  <a:srgbClr val="FF0000"/>
                </a:solidFill>
              </a:rPr>
              <a:t>30</a:t>
            </a:r>
            <a:r>
              <a:rPr lang="zh-TW" altLang="en-US" sz="1000" dirty="0">
                <a:solidFill>
                  <a:srgbClr val="FF0000"/>
                </a:solidFill>
              </a:rPr>
              <a:t>個</a:t>
            </a:r>
            <a:r>
              <a:rPr lang="zh-TW" altLang="en-US" sz="1000" dirty="0" smtClean="0">
                <a:solidFill>
                  <a:srgbClr val="FF0000"/>
                </a:solidFill>
              </a:rPr>
              <a:t>單位</a:t>
            </a:r>
            <a:endParaRPr lang="en-US" altLang="zh-TW" sz="1000" dirty="0"/>
          </a:p>
          <a:p>
            <a:pPr marL="365760" lvl="1" indent="0">
              <a:buNone/>
            </a:pPr>
            <a:r>
              <a:rPr lang="en-US" altLang="zh-TW" sz="1000" dirty="0" err="1"/>
              <a:t>root.mainloop</a:t>
            </a:r>
            <a:r>
              <a:rPr lang="en-US" altLang="zh-TW" sz="1000" dirty="0" smtClean="0"/>
              <a:t>()</a:t>
            </a:r>
            <a:r>
              <a:rPr lang="en-US" altLang="zh-TW" sz="1000" dirty="0" smtClean="0">
                <a:solidFill>
                  <a:srgbClr val="FF0000"/>
                </a:solidFill>
              </a:rPr>
              <a:t>#</a:t>
            </a:r>
            <a:r>
              <a:rPr lang="zh-TW" altLang="en-US" sz="1000" dirty="0" smtClean="0">
                <a:solidFill>
                  <a:srgbClr val="FF0000"/>
                </a:solidFill>
              </a:rPr>
              <a:t>循環執行</a:t>
            </a:r>
            <a:endParaRPr lang="en-US" altLang="zh-TW" sz="1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74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設置組件之間距離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96952"/>
            <a:ext cx="22764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3547708" y="4077072"/>
            <a:ext cx="216024" cy="0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03417" y="3861048"/>
            <a:ext cx="396575" cy="0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788024" y="3861048"/>
            <a:ext cx="0" cy="288032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084916" y="4567168"/>
            <a:ext cx="20185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水平方向差</a:t>
            </a:r>
            <a:r>
              <a:rPr lang="en-US" altLang="zh-TW" dirty="0"/>
              <a:t>10</a:t>
            </a:r>
            <a:r>
              <a:rPr lang="zh-TW" altLang="en-US" dirty="0"/>
              <a:t>單位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419872" y="2564904"/>
            <a:ext cx="20185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水平方向</a:t>
            </a:r>
            <a:r>
              <a:rPr lang="zh-TW" altLang="en-US" dirty="0" smtClean="0"/>
              <a:t>差</a:t>
            </a:r>
            <a:r>
              <a:rPr lang="en-US" altLang="zh-TW" dirty="0" smtClean="0"/>
              <a:t>30</a:t>
            </a:r>
            <a:r>
              <a:rPr lang="zh-TW" altLang="en-US" dirty="0"/>
              <a:t>單位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580112" y="3820398"/>
            <a:ext cx="20185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垂直方向差</a:t>
            </a:r>
            <a:r>
              <a:rPr lang="en-US" altLang="zh-TW" dirty="0"/>
              <a:t>3</a:t>
            </a:r>
            <a:r>
              <a:rPr lang="en-US" altLang="zh-TW" dirty="0" smtClean="0"/>
              <a:t>0</a:t>
            </a:r>
            <a:r>
              <a:rPr lang="zh-TW" altLang="en-US" dirty="0"/>
              <a:t>單位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655720" y="4189730"/>
            <a:ext cx="0" cy="2835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301704" y="2996952"/>
            <a:ext cx="0" cy="6034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860032" y="4077072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9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設置絕對座標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18055"/>
          </a:xfrm>
        </p:spPr>
        <p:txBody>
          <a:bodyPr>
            <a:normAutofit fontScale="70000" lnSpcReduction="20000"/>
          </a:bodyPr>
          <a:lstStyle/>
          <a:p>
            <a:pPr marL="274320" lvl="1"/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274320" lvl="2" indent="0">
              <a:buNone/>
            </a:pPr>
            <a:r>
              <a:rPr lang="en-US" altLang="zh-TW" dirty="0" smtClean="0"/>
              <a:t>Label(</a:t>
            </a:r>
          </a:p>
          <a:p>
            <a:pPr marL="274320" lvl="2" indent="0">
              <a:buNone/>
            </a:pPr>
            <a:r>
              <a:rPr lang="en-US" altLang="zh-TW" dirty="0" smtClean="0"/>
              <a:t>root,</a:t>
            </a:r>
          </a:p>
          <a:p>
            <a:pPr marL="274320" lvl="2" indent="0">
              <a:buNone/>
            </a:pPr>
            <a:r>
              <a:rPr lang="en-US" altLang="zh-TW" dirty="0" smtClean="0"/>
              <a:t>text = "Label1",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設定字串</a:t>
            </a:r>
          </a:p>
          <a:p>
            <a:pPr marL="274320" lvl="2" indent="0">
              <a:buNone/>
            </a:pPr>
            <a:r>
              <a:rPr lang="en-US" altLang="zh-TW" dirty="0" smtClean="0"/>
              <a:t>).</a:t>
            </a:r>
            <a:r>
              <a:rPr lang="en-US" altLang="zh-TW" dirty="0">
                <a:solidFill>
                  <a:srgbClr val="00B050"/>
                </a:solidFill>
              </a:rPr>
              <a:t>place(x = 0,y=0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</a:rPr>
              <a:t>座標位置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274320" lvl="2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274320" lvl="1"/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274320" lvl="2" indent="0">
              <a:buNone/>
            </a:pPr>
            <a:r>
              <a:rPr lang="en-US" altLang="zh-TW" dirty="0" smtClean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</a:t>
            </a:r>
            <a:r>
              <a:rPr lang="zh-TW" altLang="en-US" dirty="0" smtClean="0">
                <a:solidFill>
                  <a:srgbClr val="FF0000"/>
                </a:solidFill>
              </a:rPr>
              <a:t>庫</a:t>
            </a:r>
            <a:endParaRPr lang="en-US" altLang="zh-TW" dirty="0"/>
          </a:p>
          <a:p>
            <a:pPr marL="274320" lvl="2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建立一個</a:t>
            </a:r>
            <a:r>
              <a:rPr lang="zh-TW" altLang="en-US" dirty="0" smtClean="0">
                <a:solidFill>
                  <a:srgbClr val="FF0000"/>
                </a:solidFill>
              </a:rPr>
              <a:t>視窗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root.geometry</a:t>
            </a:r>
            <a:r>
              <a:rPr lang="en-US" altLang="zh-TW" dirty="0"/>
              <a:t>("400x300")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設定視窗大小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for i in range(5</a:t>
            </a:r>
            <a:r>
              <a:rPr lang="en-US" altLang="zh-TW" dirty="0" smtClean="0"/>
              <a:t>):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透過</a:t>
            </a:r>
            <a:r>
              <a:rPr lang="en-US" altLang="zh-TW" dirty="0" smtClean="0">
                <a:solidFill>
                  <a:srgbClr val="FF0000"/>
                </a:solidFill>
              </a:rPr>
              <a:t>for</a:t>
            </a:r>
            <a:r>
              <a:rPr lang="zh-TW" altLang="en-US" dirty="0" smtClean="0">
                <a:solidFill>
                  <a:srgbClr val="FF0000"/>
                </a:solidFill>
              </a:rPr>
              <a:t>迴圈建立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Label</a:t>
            </a:r>
          </a:p>
          <a:p>
            <a:pPr marL="365760" lvl="1" indent="0">
              <a:buNone/>
            </a:pPr>
            <a:r>
              <a:rPr lang="en-US" altLang="zh-TW" dirty="0"/>
              <a:t>    Label(</a:t>
            </a:r>
          </a:p>
          <a:p>
            <a:pPr marL="365760" lvl="1" indent="0">
              <a:buNone/>
            </a:pPr>
            <a:r>
              <a:rPr lang="en-US" altLang="zh-TW" dirty="0"/>
              <a:t>    root,</a:t>
            </a:r>
          </a:p>
          <a:p>
            <a:pPr marL="365760" lvl="1" indent="0">
              <a:buNone/>
            </a:pPr>
            <a:r>
              <a:rPr lang="en-US" altLang="zh-TW" dirty="0"/>
              <a:t>    text = </a:t>
            </a:r>
            <a:r>
              <a:rPr lang="en-US" altLang="zh-TW" dirty="0" smtClean="0"/>
              <a:t>"Label" </a:t>
            </a:r>
            <a:r>
              <a:rPr lang="en-US" altLang="zh-TW" dirty="0"/>
              <a:t>+ </a:t>
            </a:r>
            <a:r>
              <a:rPr lang="en-US" altLang="zh-TW" dirty="0" err="1"/>
              <a:t>str</a:t>
            </a:r>
            <a:r>
              <a:rPr lang="en-US" altLang="zh-TW" dirty="0"/>
              <a:t>(i</a:t>
            </a:r>
            <a:r>
              <a:rPr lang="en-US" altLang="zh-TW" dirty="0" smtClean="0"/>
              <a:t>),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).place(x = 80* </a:t>
            </a:r>
            <a:r>
              <a:rPr lang="en-US" altLang="zh-TW" dirty="0" smtClean="0"/>
              <a:t>i)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</a:rPr>
              <a:t>水平位置，如果沒有設定，會自動幫你擺放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循環執行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85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設置絕對座標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15869"/>
            <a:ext cx="3502893" cy="289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64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row </a:t>
            </a:r>
            <a:r>
              <a:rPr lang="zh-TW" altLang="en-US" dirty="0"/>
              <a:t>和</a:t>
            </a:r>
            <a:r>
              <a:rPr lang="en-US" altLang="zh-TW" dirty="0"/>
              <a:t>column </a:t>
            </a:r>
            <a:r>
              <a:rPr lang="zh-TW" altLang="en-US" dirty="0" smtClean="0"/>
              <a:t>擺放組件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046047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Label(</a:t>
            </a:r>
            <a:r>
              <a:rPr lang="en-US" altLang="zh-TW" dirty="0" err="1"/>
              <a:t>root,text</a:t>
            </a:r>
            <a:r>
              <a:rPr lang="en-US" altLang="zh-TW" dirty="0"/>
              <a:t> = "Label0")</a:t>
            </a:r>
            <a:r>
              <a:rPr lang="en-US" altLang="zh-TW" dirty="0" smtClean="0"/>
              <a:t>.</a:t>
            </a:r>
            <a:r>
              <a:rPr lang="en-US" altLang="zh-TW" dirty="0">
                <a:solidFill>
                  <a:srgbClr val="00B050"/>
                </a:solidFill>
              </a:rPr>
              <a:t>grid(row = 0,column = </a:t>
            </a:r>
            <a:r>
              <a:rPr lang="en-US" altLang="zh-TW" dirty="0" smtClean="0">
                <a:solidFill>
                  <a:srgbClr val="00B050"/>
                </a:solidFill>
              </a:rPr>
              <a:t>0)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設定擺放</a:t>
            </a:r>
            <a:r>
              <a:rPr lang="zh-TW" altLang="en-US" dirty="0" smtClean="0">
                <a:solidFill>
                  <a:srgbClr val="FF0000"/>
                </a:solidFill>
              </a:rPr>
              <a:t>位置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  <a:endParaRPr lang="en-US" altLang="zh-TW" dirty="0"/>
          </a:p>
          <a:p>
            <a:pPr marL="320040" lvl="2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建立一個</a:t>
            </a:r>
            <a:r>
              <a:rPr lang="zh-TW" altLang="en-US" dirty="0" smtClean="0">
                <a:solidFill>
                  <a:srgbClr val="FF0000"/>
                </a:solidFill>
              </a:rPr>
              <a:t>視窗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lb0 = Label(</a:t>
            </a:r>
            <a:r>
              <a:rPr lang="en-US" altLang="zh-TW" dirty="0" err="1"/>
              <a:t>root,text</a:t>
            </a:r>
            <a:r>
              <a:rPr lang="en-US" altLang="zh-TW" dirty="0"/>
              <a:t> = </a:t>
            </a:r>
            <a:r>
              <a:rPr lang="en-US" altLang="zh-TW" dirty="0" smtClean="0"/>
              <a:t>"</a:t>
            </a:r>
            <a:r>
              <a:rPr lang="en-US" altLang="zh-TW" dirty="0"/>
              <a:t>Label0")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lb1 = Label(</a:t>
            </a:r>
            <a:r>
              <a:rPr lang="en-US" altLang="zh-TW" dirty="0" err="1"/>
              <a:t>root,text</a:t>
            </a:r>
            <a:r>
              <a:rPr lang="en-US" altLang="zh-TW" dirty="0"/>
              <a:t> = </a:t>
            </a:r>
            <a:r>
              <a:rPr lang="en-US" altLang="zh-TW" dirty="0" smtClean="0"/>
              <a:t>"Label1</a:t>
            </a:r>
            <a:r>
              <a:rPr lang="en-US" altLang="zh-TW" dirty="0"/>
              <a:t>")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lb2 = Label(</a:t>
            </a:r>
            <a:r>
              <a:rPr lang="en-US" altLang="zh-TW" dirty="0" err="1"/>
              <a:t>root,text</a:t>
            </a:r>
            <a:r>
              <a:rPr lang="en-US" altLang="zh-TW" dirty="0"/>
              <a:t> = </a:t>
            </a:r>
            <a:r>
              <a:rPr lang="en-US" altLang="zh-TW" dirty="0" smtClean="0"/>
              <a:t>"Label2")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lb0.grid()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沒有設定</a:t>
            </a:r>
            <a:r>
              <a:rPr lang="en-US" altLang="zh-TW" dirty="0" smtClean="0">
                <a:solidFill>
                  <a:srgbClr val="FF0000"/>
                </a:solidFill>
              </a:rPr>
              <a:t>row,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column</a:t>
            </a:r>
            <a:r>
              <a:rPr lang="zh-TW" altLang="en-US" dirty="0" smtClean="0">
                <a:solidFill>
                  <a:srgbClr val="FF0000"/>
                </a:solidFill>
              </a:rPr>
              <a:t>會從</a:t>
            </a:r>
            <a:r>
              <a:rPr lang="en-US" altLang="zh-TW" dirty="0" smtClean="0">
                <a:solidFill>
                  <a:srgbClr val="FF0000"/>
                </a:solidFill>
              </a:rPr>
              <a:t>row </a:t>
            </a:r>
            <a:r>
              <a:rPr lang="en-US" altLang="zh-TW" dirty="0">
                <a:solidFill>
                  <a:srgbClr val="FF0000"/>
                </a:solidFill>
              </a:rPr>
              <a:t>= 0,column </a:t>
            </a:r>
            <a:r>
              <a:rPr lang="en-US" altLang="zh-TW" dirty="0" smtClean="0">
                <a:solidFill>
                  <a:srgbClr val="FF0000"/>
                </a:solidFill>
              </a:rPr>
              <a:t>= 0</a:t>
            </a:r>
            <a:r>
              <a:rPr lang="zh-TW" altLang="en-US" dirty="0" smtClean="0">
                <a:solidFill>
                  <a:srgbClr val="FF0000"/>
                </a:solidFill>
              </a:rPr>
              <a:t>開始擺放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lb1.grid(row </a:t>
            </a:r>
            <a:r>
              <a:rPr lang="en-US" altLang="zh-TW" dirty="0"/>
              <a:t>= 0,column = 1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設定擺放位置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lb2.grid(row = 1,column = 0)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設定擺放位置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循環執行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3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row </a:t>
            </a:r>
            <a:r>
              <a:rPr lang="zh-TW" altLang="en-US" dirty="0"/>
              <a:t>和</a:t>
            </a:r>
            <a:r>
              <a:rPr lang="en-US" altLang="zh-TW" dirty="0"/>
              <a:t>column </a:t>
            </a:r>
            <a:r>
              <a:rPr lang="zh-TW" altLang="en-US" dirty="0"/>
              <a:t>擺放組件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77" y="3933056"/>
            <a:ext cx="15430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256712" y="5125835"/>
            <a:ext cx="19287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row = </a:t>
            </a:r>
            <a:r>
              <a:rPr lang="en-US" altLang="zh-TW" dirty="0" smtClean="0"/>
              <a:t>1,column </a:t>
            </a:r>
            <a:r>
              <a:rPr lang="en-US" altLang="zh-TW" dirty="0"/>
              <a:t>= 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671928" y="3327687"/>
            <a:ext cx="19287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row = 0,column = 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43536" y="3152917"/>
            <a:ext cx="19287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row = 0,column = 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25777" y="4267474"/>
            <a:ext cx="625574" cy="2360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51351" y="4267474"/>
            <a:ext cx="625574" cy="2360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06312" y="4537892"/>
            <a:ext cx="625574" cy="2360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3655704" y="3573017"/>
            <a:ext cx="144016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5090485" y="3861049"/>
            <a:ext cx="581443" cy="5244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144878" y="4837931"/>
            <a:ext cx="510826" cy="2364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0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pan.baidu.com/share/link?shareid=2190696726&amp;uk=338543583&amp;fid=714357500588689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blog.csdn.net/a359680405/article/category/2799089/2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Label</a:t>
            </a:r>
            <a:r>
              <a:rPr lang="zh-TW" altLang="en-US" dirty="0"/>
              <a:t>，</a:t>
            </a:r>
            <a:r>
              <a:rPr lang="zh-TW" altLang="en-US" dirty="0" smtClean="0"/>
              <a:t>擺放的方式如下圖所示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提示</a:t>
            </a:r>
            <a:r>
              <a:rPr lang="en-US" altLang="zh-TW" dirty="0" smtClean="0"/>
              <a:t>:</a:t>
            </a:r>
            <a:r>
              <a:rPr lang="en-US" altLang="zh-TW" sz="1600" dirty="0" smtClean="0"/>
              <a:t>Label(</a:t>
            </a:r>
            <a:r>
              <a:rPr lang="en-US" altLang="zh-TW" sz="1600" dirty="0" err="1" smtClean="0"/>
              <a:t>root,text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"Label0</a:t>
            </a:r>
            <a:r>
              <a:rPr lang="en-US" altLang="zh-TW" sz="1600" dirty="0" smtClean="0"/>
              <a:t>").</a:t>
            </a:r>
            <a:r>
              <a:rPr lang="en-US" altLang="zh-TW" sz="1600" dirty="0"/>
              <a:t>grid(row = 0,column = 0)</a:t>
            </a:r>
            <a:endParaRPr lang="zh-TW" altLang="en-US" sz="1600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1257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97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本章節介紹</a:t>
            </a:r>
            <a:r>
              <a:rPr lang="en-US" altLang="zh-TW" dirty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創建</a:t>
            </a:r>
            <a:r>
              <a:rPr lang="zh-TW" altLang="en-US" dirty="0"/>
              <a:t>空的</a:t>
            </a:r>
            <a:r>
              <a:rPr lang="zh-TW" altLang="en-US" dirty="0" smtClean="0"/>
              <a:t>視窗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透過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迴圈建立多個組件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/>
              <a:t>pack()</a:t>
            </a:r>
            <a:r>
              <a:rPr lang="zh-TW" altLang="en-US" dirty="0"/>
              <a:t>建立與擺放</a:t>
            </a:r>
            <a:r>
              <a:rPr lang="zh-TW" altLang="en-US" dirty="0" smtClean="0"/>
              <a:t>組件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place()</a:t>
            </a:r>
            <a:r>
              <a:rPr lang="zh-TW" altLang="en-US" dirty="0"/>
              <a:t>建立與擺放</a:t>
            </a:r>
            <a:r>
              <a:rPr lang="zh-TW" altLang="en-US" dirty="0" smtClean="0"/>
              <a:t>組件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grid()</a:t>
            </a:r>
            <a:r>
              <a:rPr lang="zh-TW" altLang="en-US" dirty="0"/>
              <a:t>建立與擺放組件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85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創建空的視窗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建立一個視窗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 smtClean="0"/>
              <a:t>root.title</a:t>
            </a:r>
            <a:r>
              <a:rPr lang="en-US" altLang="zh-TW" dirty="0"/>
              <a:t>("</a:t>
            </a:r>
            <a:r>
              <a:rPr lang="zh-TW" altLang="en-US" dirty="0"/>
              <a:t>新視窗</a:t>
            </a:r>
            <a:r>
              <a:rPr lang="en-US" altLang="zh-TW" dirty="0"/>
              <a:t>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設定視窗名稱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endParaRPr lang="en-US" altLang="zh-TW" dirty="0" smtClean="0"/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509120"/>
            <a:ext cx="1563871" cy="175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0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設定視窗大小與出現位置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3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3" indent="0">
              <a:buNone/>
            </a:pPr>
            <a:r>
              <a:rPr lang="en-US" altLang="zh-TW" sz="1900" dirty="0">
                <a:solidFill>
                  <a:srgbClr val="FF0000"/>
                </a:solidFill>
              </a:rPr>
              <a:t>#</a:t>
            </a:r>
            <a:r>
              <a:rPr lang="en-US" altLang="zh-TW" sz="1900" dirty="0" err="1">
                <a:solidFill>
                  <a:srgbClr val="FF0000"/>
                </a:solidFill>
              </a:rPr>
              <a:t>root.geometry</a:t>
            </a:r>
            <a:r>
              <a:rPr lang="en-US" altLang="zh-TW" sz="1900" dirty="0" smtClean="0">
                <a:solidFill>
                  <a:srgbClr val="FF0000"/>
                </a:solidFill>
              </a:rPr>
              <a:t>("</a:t>
            </a:r>
            <a:r>
              <a:rPr lang="zh-TW" altLang="en-US" sz="1900" dirty="0" smtClean="0">
                <a:solidFill>
                  <a:srgbClr val="FF0000"/>
                </a:solidFill>
              </a:rPr>
              <a:t>長度</a:t>
            </a:r>
            <a:r>
              <a:rPr lang="en-US" altLang="zh-TW" sz="1900" dirty="0">
                <a:solidFill>
                  <a:srgbClr val="FF0000"/>
                </a:solidFill>
              </a:rPr>
              <a:t>x</a:t>
            </a:r>
            <a:r>
              <a:rPr lang="zh-TW" altLang="en-US" sz="1900" dirty="0">
                <a:solidFill>
                  <a:srgbClr val="FF0000"/>
                </a:solidFill>
              </a:rPr>
              <a:t>寬度</a:t>
            </a:r>
            <a:r>
              <a:rPr lang="en-US" altLang="zh-TW" sz="1900" dirty="0">
                <a:solidFill>
                  <a:srgbClr val="FF0000"/>
                </a:solidFill>
              </a:rPr>
              <a:t>+</a:t>
            </a:r>
            <a:r>
              <a:rPr lang="zh-TW" altLang="en-US" sz="1900" dirty="0">
                <a:solidFill>
                  <a:srgbClr val="FF0000"/>
                </a:solidFill>
              </a:rPr>
              <a:t>視窗放置的水平座標</a:t>
            </a:r>
            <a:r>
              <a:rPr lang="en-US" altLang="zh-TW" sz="1900" dirty="0">
                <a:solidFill>
                  <a:srgbClr val="FF0000"/>
                </a:solidFill>
              </a:rPr>
              <a:t>+</a:t>
            </a:r>
            <a:r>
              <a:rPr lang="zh-TW" altLang="en-US" sz="1900" dirty="0">
                <a:solidFill>
                  <a:srgbClr val="FF0000"/>
                </a:solidFill>
              </a:rPr>
              <a:t>視窗放置的垂直</a:t>
            </a:r>
            <a:r>
              <a:rPr lang="zh-TW" altLang="en-US" sz="1900" dirty="0" smtClean="0">
                <a:solidFill>
                  <a:srgbClr val="FF0000"/>
                </a:solidFill>
              </a:rPr>
              <a:t>座標</a:t>
            </a:r>
            <a:r>
              <a:rPr lang="en-US" altLang="zh-TW" sz="1900" dirty="0" smtClean="0">
                <a:solidFill>
                  <a:srgbClr val="FF0000"/>
                </a:solidFill>
              </a:rPr>
              <a:t>")</a:t>
            </a:r>
            <a:endParaRPr lang="en-US" altLang="zh-TW" sz="1900" dirty="0" smtClean="0"/>
          </a:p>
          <a:p>
            <a:pPr marL="320040" lvl="2" indent="0">
              <a:buNone/>
            </a:pPr>
            <a:r>
              <a:rPr lang="en-US" altLang="zh-TW" sz="1900" dirty="0" err="1"/>
              <a:t>root.geometry</a:t>
            </a:r>
            <a:r>
              <a:rPr lang="en-US" altLang="zh-TW" sz="1900" dirty="0"/>
              <a:t>("450x300+0+0")</a:t>
            </a: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900" dirty="0" smtClean="0"/>
              <a:t>from </a:t>
            </a:r>
            <a:r>
              <a:rPr lang="en-US" altLang="zh-TW" sz="1900" dirty="0" err="1" smtClean="0"/>
              <a:t>tkinter</a:t>
            </a:r>
            <a:r>
              <a:rPr lang="en-US" altLang="zh-TW" sz="1900" dirty="0" smtClean="0"/>
              <a:t> import *</a:t>
            </a: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載入函式庫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smtClean="0"/>
              <a:t>root = </a:t>
            </a:r>
            <a:r>
              <a:rPr lang="en-US" altLang="zh-TW" sz="1900" dirty="0" err="1" smtClean="0"/>
              <a:t>Tk</a:t>
            </a:r>
            <a:r>
              <a:rPr lang="en-US" altLang="zh-TW" sz="1900" dirty="0" smtClean="0"/>
              <a:t>()</a:t>
            </a: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建立一個視窗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err="1" smtClean="0"/>
              <a:t>root.title</a:t>
            </a:r>
            <a:r>
              <a:rPr lang="en-US" altLang="zh-TW" sz="1900" dirty="0" smtClean="0"/>
              <a:t>("</a:t>
            </a:r>
            <a:r>
              <a:rPr lang="zh-TW" altLang="en-US" sz="1900" dirty="0" smtClean="0"/>
              <a:t>新視窗</a:t>
            </a:r>
            <a:r>
              <a:rPr lang="en-US" altLang="zh-TW" sz="1900" dirty="0" smtClean="0"/>
              <a:t>")</a:t>
            </a: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設定視窗名稱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274320" lvl="2" indent="0">
              <a:buNone/>
            </a:pP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en-US" altLang="zh-TW" sz="1900" dirty="0" err="1" smtClean="0">
                <a:solidFill>
                  <a:srgbClr val="FF0000"/>
                </a:solidFill>
              </a:rPr>
              <a:t>root.geometry</a:t>
            </a:r>
            <a:r>
              <a:rPr lang="en-US" altLang="zh-TW" sz="1900" dirty="0" smtClean="0">
                <a:solidFill>
                  <a:srgbClr val="FF0000"/>
                </a:solidFill>
              </a:rPr>
              <a:t>("</a:t>
            </a:r>
            <a:r>
              <a:rPr lang="zh-TW" altLang="en-US" sz="1900" dirty="0" smtClean="0">
                <a:solidFill>
                  <a:srgbClr val="FF0000"/>
                </a:solidFill>
              </a:rPr>
              <a:t>長度</a:t>
            </a:r>
            <a:r>
              <a:rPr lang="en-US" altLang="zh-TW" sz="1900" dirty="0">
                <a:solidFill>
                  <a:srgbClr val="FF0000"/>
                </a:solidFill>
              </a:rPr>
              <a:t>x</a:t>
            </a:r>
            <a:r>
              <a:rPr lang="zh-TW" altLang="en-US" sz="1900" dirty="0">
                <a:solidFill>
                  <a:srgbClr val="FF0000"/>
                </a:solidFill>
              </a:rPr>
              <a:t>寬度</a:t>
            </a:r>
            <a:r>
              <a:rPr lang="en-US" altLang="zh-TW" sz="1900" dirty="0" smtClean="0">
                <a:solidFill>
                  <a:srgbClr val="FF0000"/>
                </a:solidFill>
              </a:rPr>
              <a:t>+</a:t>
            </a:r>
            <a:r>
              <a:rPr lang="zh-TW" altLang="en-US" sz="1900" dirty="0">
                <a:solidFill>
                  <a:srgbClr val="FF0000"/>
                </a:solidFill>
              </a:rPr>
              <a:t>視窗放置的</a:t>
            </a:r>
            <a:r>
              <a:rPr lang="zh-TW" altLang="en-US" sz="1900" dirty="0" smtClean="0">
                <a:solidFill>
                  <a:srgbClr val="FF0000"/>
                </a:solidFill>
              </a:rPr>
              <a:t>水平</a:t>
            </a:r>
            <a:r>
              <a:rPr lang="zh-TW" altLang="en-US" sz="1900" dirty="0">
                <a:solidFill>
                  <a:srgbClr val="FF0000"/>
                </a:solidFill>
              </a:rPr>
              <a:t>座標</a:t>
            </a:r>
            <a:r>
              <a:rPr lang="en-US" altLang="zh-TW" sz="1900" dirty="0" smtClean="0">
                <a:solidFill>
                  <a:srgbClr val="FF0000"/>
                </a:solidFill>
              </a:rPr>
              <a:t>+</a:t>
            </a:r>
            <a:r>
              <a:rPr lang="zh-TW" altLang="en-US" sz="1900" dirty="0">
                <a:solidFill>
                  <a:srgbClr val="FF0000"/>
                </a:solidFill>
              </a:rPr>
              <a:t>視窗放置的</a:t>
            </a:r>
            <a:r>
              <a:rPr lang="zh-TW" altLang="en-US" sz="1900" dirty="0" smtClean="0">
                <a:solidFill>
                  <a:srgbClr val="FF0000"/>
                </a:solidFill>
              </a:rPr>
              <a:t>垂直座標</a:t>
            </a:r>
            <a:r>
              <a:rPr lang="en-US" altLang="zh-TW" sz="1900" dirty="0" smtClean="0">
                <a:solidFill>
                  <a:srgbClr val="FF0000"/>
                </a:solidFill>
              </a:rPr>
              <a:t>")</a:t>
            </a:r>
          </a:p>
          <a:p>
            <a:pPr marL="274320" lvl="2" indent="0">
              <a:buNone/>
            </a:pP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視窗出現在螢幕左上方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err="1" smtClean="0"/>
              <a:t>root.geometry</a:t>
            </a:r>
            <a:r>
              <a:rPr lang="en-US" altLang="zh-TW" sz="1900" dirty="0" smtClean="0"/>
              <a:t>("450x300+0+0")</a:t>
            </a:r>
          </a:p>
          <a:p>
            <a:pPr marL="365760" lvl="1" indent="0">
              <a:buNone/>
            </a:pPr>
            <a:r>
              <a:rPr lang="en-US" altLang="zh-TW" sz="1900" dirty="0" err="1" smtClean="0"/>
              <a:t>root.mainloop</a:t>
            </a:r>
            <a:r>
              <a:rPr lang="en-US" altLang="zh-TW" sz="1900" dirty="0" smtClean="0"/>
              <a:t>()</a:t>
            </a: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執行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9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設定視窗大小與出現位置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11" y="3140968"/>
            <a:ext cx="3346600" cy="242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0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建立多個組件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800" dirty="0" smtClean="0"/>
              <a:t>from </a:t>
            </a:r>
            <a:r>
              <a:rPr lang="en-US" altLang="zh-TW" sz="1800" dirty="0" err="1"/>
              <a:t>tkinter</a:t>
            </a:r>
            <a:r>
              <a:rPr lang="en-US" altLang="zh-TW" sz="1800" dirty="0"/>
              <a:t> import </a:t>
            </a:r>
            <a:r>
              <a:rPr lang="en-US" altLang="zh-TW" sz="1800" dirty="0" smtClean="0"/>
              <a:t>*</a:t>
            </a:r>
            <a:r>
              <a:rPr lang="en-US" altLang="zh-TW" sz="1800" dirty="0">
                <a:solidFill>
                  <a:srgbClr val="FF0000"/>
                </a:solidFill>
              </a:rPr>
              <a:t>#</a:t>
            </a:r>
            <a:r>
              <a:rPr lang="zh-TW" altLang="en-US" sz="1800" dirty="0">
                <a:solidFill>
                  <a:srgbClr val="FF0000"/>
                </a:solidFill>
              </a:rPr>
              <a:t>載入函式庫</a:t>
            </a:r>
            <a:endParaRPr lang="en-US" altLang="zh-TW" sz="1800" dirty="0"/>
          </a:p>
          <a:p>
            <a:pPr marL="365760" lvl="1" indent="0">
              <a:buNone/>
            </a:pPr>
            <a:r>
              <a:rPr lang="en-US" altLang="zh-TW" sz="1800" dirty="0"/>
              <a:t>root = </a:t>
            </a:r>
            <a:r>
              <a:rPr lang="en-US" altLang="zh-TW" sz="1800" dirty="0" err="1"/>
              <a:t>Tk</a:t>
            </a:r>
            <a:r>
              <a:rPr lang="en-US" altLang="zh-TW" sz="1800" dirty="0" smtClean="0"/>
              <a:t>()</a:t>
            </a:r>
            <a:r>
              <a:rPr lang="en-US" altLang="zh-TW" sz="1800" dirty="0">
                <a:solidFill>
                  <a:srgbClr val="FF0000"/>
                </a:solidFill>
              </a:rPr>
              <a:t> #</a:t>
            </a:r>
            <a:r>
              <a:rPr lang="zh-TW" altLang="en-US" sz="1800" dirty="0">
                <a:solidFill>
                  <a:srgbClr val="FF0000"/>
                </a:solidFill>
              </a:rPr>
              <a:t>建立一個</a:t>
            </a:r>
            <a:r>
              <a:rPr lang="zh-TW" altLang="en-US" sz="1800" dirty="0" smtClean="0">
                <a:solidFill>
                  <a:srgbClr val="FF0000"/>
                </a:solidFill>
              </a:rPr>
              <a:t>視窗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marL="365760" lvl="4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#</a:t>
            </a:r>
            <a:r>
              <a:rPr lang="en-US" altLang="zh-TW" sz="1800" dirty="0" err="1">
                <a:solidFill>
                  <a:srgbClr val="FF0000"/>
                </a:solidFill>
              </a:rPr>
              <a:t>root.geometry</a:t>
            </a:r>
            <a:r>
              <a:rPr lang="en-US" altLang="zh-TW" sz="1800" dirty="0">
                <a:solidFill>
                  <a:srgbClr val="FF0000"/>
                </a:solidFill>
              </a:rPr>
              <a:t>("</a:t>
            </a:r>
            <a:r>
              <a:rPr lang="zh-TW" altLang="en-US" sz="1800" dirty="0">
                <a:solidFill>
                  <a:srgbClr val="FF0000"/>
                </a:solidFill>
              </a:rPr>
              <a:t>長度</a:t>
            </a:r>
            <a:r>
              <a:rPr lang="en-US" altLang="zh-TW" sz="1800" dirty="0">
                <a:solidFill>
                  <a:srgbClr val="FF0000"/>
                </a:solidFill>
              </a:rPr>
              <a:t>x</a:t>
            </a:r>
            <a:r>
              <a:rPr lang="zh-TW" altLang="en-US" sz="1800" dirty="0">
                <a:solidFill>
                  <a:srgbClr val="FF0000"/>
                </a:solidFill>
              </a:rPr>
              <a:t>寬度</a:t>
            </a:r>
            <a:r>
              <a:rPr lang="en-US" altLang="zh-TW" sz="1800" dirty="0">
                <a:solidFill>
                  <a:srgbClr val="FF0000"/>
                </a:solidFill>
              </a:rPr>
              <a:t>+</a:t>
            </a:r>
            <a:r>
              <a:rPr lang="zh-TW" altLang="en-US" sz="1800" dirty="0">
                <a:solidFill>
                  <a:srgbClr val="FF0000"/>
                </a:solidFill>
              </a:rPr>
              <a:t>視窗放置的水平座標</a:t>
            </a:r>
            <a:r>
              <a:rPr lang="en-US" altLang="zh-TW" sz="1800" dirty="0">
                <a:solidFill>
                  <a:srgbClr val="FF0000"/>
                </a:solidFill>
              </a:rPr>
              <a:t>+</a:t>
            </a:r>
            <a:r>
              <a:rPr lang="zh-TW" altLang="en-US" sz="1800" dirty="0">
                <a:solidFill>
                  <a:srgbClr val="FF0000"/>
                </a:solidFill>
              </a:rPr>
              <a:t>視窗放置的垂直座標</a:t>
            </a:r>
            <a:r>
              <a:rPr lang="en-US" altLang="zh-TW" sz="1800" dirty="0" smtClean="0">
                <a:solidFill>
                  <a:srgbClr val="FF0000"/>
                </a:solidFill>
              </a:rPr>
              <a:t>")</a:t>
            </a:r>
            <a:endParaRPr lang="en-US" altLang="zh-TW" sz="1800" dirty="0"/>
          </a:p>
          <a:p>
            <a:pPr marL="365760" lvl="1" indent="0">
              <a:buNone/>
            </a:pPr>
            <a:r>
              <a:rPr lang="en-US" altLang="zh-TW" sz="1800" dirty="0">
                <a:solidFill>
                  <a:srgbClr val="FFC000"/>
                </a:solidFill>
              </a:rPr>
              <a:t>#</a:t>
            </a:r>
            <a:r>
              <a:rPr lang="en-US" altLang="zh-TW" sz="1800" dirty="0" err="1">
                <a:solidFill>
                  <a:srgbClr val="FFC000"/>
                </a:solidFill>
              </a:rPr>
              <a:t>root.geometry</a:t>
            </a:r>
            <a:r>
              <a:rPr lang="en-US" altLang="zh-TW" sz="1800" dirty="0" smtClean="0">
                <a:solidFill>
                  <a:srgbClr val="FFC000"/>
                </a:solidFill>
              </a:rPr>
              <a:t>("80x80+0+0")</a:t>
            </a:r>
          </a:p>
          <a:p>
            <a:pPr marL="365760" lvl="1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#for</a:t>
            </a:r>
            <a:r>
              <a:rPr lang="zh-TW" altLang="en-US" sz="1800" dirty="0" smtClean="0">
                <a:solidFill>
                  <a:srgbClr val="FF0000"/>
                </a:solidFill>
              </a:rPr>
              <a:t>迴圈搭配</a:t>
            </a:r>
            <a:r>
              <a:rPr lang="en-US" altLang="zh-TW" sz="1800" dirty="0" smtClean="0">
                <a:solidFill>
                  <a:srgbClr val="FF0000"/>
                </a:solidFill>
              </a:rPr>
              <a:t>pack()</a:t>
            </a:r>
            <a:r>
              <a:rPr lang="zh-TW" altLang="en-US" sz="1800" dirty="0" smtClean="0">
                <a:solidFill>
                  <a:srgbClr val="FF0000"/>
                </a:solidFill>
              </a:rPr>
              <a:t>建立多個</a:t>
            </a:r>
            <a:r>
              <a:rPr lang="en-US" altLang="zh-TW" sz="1800" dirty="0" smtClean="0">
                <a:solidFill>
                  <a:srgbClr val="FF0000"/>
                </a:solidFill>
              </a:rPr>
              <a:t>Label</a:t>
            </a:r>
          </a:p>
          <a:p>
            <a:pPr marL="365760" lvl="1" indent="0">
              <a:buNone/>
            </a:pPr>
            <a:r>
              <a:rPr lang="en-US" altLang="zh-TW" sz="1800" dirty="0" smtClean="0"/>
              <a:t>for </a:t>
            </a:r>
            <a:r>
              <a:rPr lang="en-US" altLang="zh-TW" sz="1800" dirty="0"/>
              <a:t>i in range(5):</a:t>
            </a:r>
          </a:p>
          <a:p>
            <a:pPr marL="365760" lvl="1" indent="0">
              <a:buNone/>
            </a:pPr>
            <a:r>
              <a:rPr lang="en-US" altLang="zh-TW" sz="1800" dirty="0"/>
              <a:t>    Label(</a:t>
            </a:r>
            <a:r>
              <a:rPr lang="en-US" altLang="zh-TW" sz="1800" dirty="0" err="1"/>
              <a:t>root,text</a:t>
            </a:r>
            <a:r>
              <a:rPr lang="en-US" altLang="zh-TW" sz="1800" dirty="0"/>
              <a:t> = </a:t>
            </a:r>
            <a:r>
              <a:rPr lang="en-US" altLang="zh-TW" sz="1800" dirty="0" smtClean="0"/>
              <a:t>"pack" </a:t>
            </a:r>
            <a:r>
              <a:rPr lang="en-US" altLang="zh-TW" sz="1800" dirty="0"/>
              <a:t>+ 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(i)).pack()</a:t>
            </a:r>
          </a:p>
          <a:p>
            <a:pPr marL="274320" lvl="2" indent="0">
              <a:buNone/>
            </a:pPr>
            <a:r>
              <a:rPr lang="en-US" altLang="zh-TW" sz="1800" dirty="0" err="1"/>
              <a:t>root.mainloop</a:t>
            </a:r>
            <a:r>
              <a:rPr lang="en-US" altLang="zh-TW" sz="1800" dirty="0" smtClean="0"/>
              <a:t>()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循環執行</a:t>
            </a:r>
            <a:endParaRPr lang="zh-TW" alt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15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建立多個組件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sz="1800" dirty="0" smtClean="0"/>
              <a:t>限制視窗大小的預設狀態</a:t>
            </a:r>
            <a:r>
              <a:rPr lang="en-US" altLang="zh-TW" sz="1800" dirty="0" smtClean="0"/>
              <a:t> (</a:t>
            </a:r>
            <a:r>
              <a:rPr lang="en-US" altLang="zh-TW" sz="1800" dirty="0" err="1" smtClean="0"/>
              <a:t>root.geometry</a:t>
            </a:r>
            <a:r>
              <a:rPr lang="en-US" altLang="zh-TW" sz="1800" dirty="0"/>
              <a:t>("80x80+0+0</a:t>
            </a:r>
            <a:r>
              <a:rPr lang="en-US" altLang="zh-TW" sz="1800" dirty="0" smtClean="0"/>
              <a:t>"))</a:t>
            </a:r>
            <a:r>
              <a:rPr lang="en-US" altLang="zh-TW" sz="1800" dirty="0"/>
              <a:t> :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l"/>
            </a:pPr>
            <a:endParaRPr lang="en-US" altLang="zh-TW" sz="2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l"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l"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l"/>
            </a:pPr>
            <a:endParaRPr lang="en-US" altLang="zh-TW" sz="2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TW" altLang="en-US" sz="1800" dirty="0" smtClean="0"/>
              <a:t>沒有限制視窗大小的預設狀態</a:t>
            </a:r>
            <a:r>
              <a:rPr lang="en-US" altLang="zh-TW" sz="1800" dirty="0" smtClean="0"/>
              <a:t>:</a:t>
            </a:r>
            <a:endParaRPr lang="en-US" altLang="zh-TW" sz="1800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17" y="5301208"/>
            <a:ext cx="1131334" cy="118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6" y="3356992"/>
            <a:ext cx="1169761" cy="90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73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以下範例以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為例，介紹</a:t>
            </a:r>
            <a:r>
              <a:rPr lang="en-US" altLang="zh-TW" dirty="0" smtClean="0"/>
              <a:t>pack()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place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/>
              <a:t>與</a:t>
            </a:r>
            <a:r>
              <a:rPr lang="zh-TW" altLang="en-US" dirty="0" smtClean="0"/>
              <a:t> </a:t>
            </a:r>
            <a:r>
              <a:rPr lang="en-US" altLang="zh-TW" dirty="0" smtClean="0"/>
              <a:t>grid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的使用方式，這三種方法可使用於建立組件與設置組件擺放的位置。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3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設置</a:t>
            </a:r>
            <a:r>
              <a:rPr lang="zh-TW" altLang="en-US" dirty="0"/>
              <a:t>組件</a:t>
            </a:r>
            <a:r>
              <a:rPr lang="zh-TW" altLang="en-US" dirty="0" smtClean="0"/>
              <a:t>擺放位置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Label(</a:t>
            </a:r>
            <a:r>
              <a:rPr lang="en-US" altLang="zh-TW" dirty="0" err="1"/>
              <a:t>root,text</a:t>
            </a:r>
            <a:r>
              <a:rPr lang="en-US" altLang="zh-TW" dirty="0"/>
              <a:t> = "</a:t>
            </a:r>
            <a:r>
              <a:rPr lang="en-US" altLang="zh-TW" dirty="0" smtClean="0"/>
              <a:t>pack1").</a:t>
            </a:r>
            <a:r>
              <a:rPr lang="en-US" altLang="zh-TW" dirty="0" smtClean="0">
                <a:solidFill>
                  <a:srgbClr val="00B050"/>
                </a:solidFill>
              </a:rPr>
              <a:t>pack(side=RIGHT)</a:t>
            </a:r>
          </a:p>
          <a:p>
            <a:pPr marL="365760" lvl="1" indent="0">
              <a:buNone/>
            </a:pP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 err="1">
                <a:solidFill>
                  <a:srgbClr val="FF0000"/>
                </a:solidFill>
              </a:rPr>
              <a:t>root.geometry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長度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寬度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視窗放置的水平座標</a:t>
            </a:r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</a:rPr>
              <a:t>視窗</a:t>
            </a:r>
            <a:r>
              <a:rPr lang="zh-TW" altLang="en-US" dirty="0">
                <a:solidFill>
                  <a:srgbClr val="FF0000"/>
                </a:solidFill>
              </a:rPr>
              <a:t>放置的垂直座標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  <a:p>
            <a:pPr marL="365760" lvl="1" indent="0">
              <a:buNone/>
            </a:pPr>
            <a:r>
              <a:rPr lang="en-US" altLang="zh-TW" dirty="0" err="1"/>
              <a:t>root.geometry</a:t>
            </a:r>
            <a:r>
              <a:rPr lang="en-US" altLang="zh-TW" dirty="0"/>
              <a:t>("400x80+0+0")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#for</a:t>
            </a:r>
            <a:r>
              <a:rPr lang="zh-TW" altLang="en-US" dirty="0">
                <a:solidFill>
                  <a:srgbClr val="FF0000"/>
                </a:solidFill>
              </a:rPr>
              <a:t>迴圈搭配</a:t>
            </a:r>
            <a:r>
              <a:rPr lang="en-US" altLang="zh-TW" dirty="0">
                <a:solidFill>
                  <a:srgbClr val="FF0000"/>
                </a:solidFill>
              </a:rPr>
              <a:t>pack()</a:t>
            </a:r>
            <a:r>
              <a:rPr lang="zh-TW" altLang="en-US" dirty="0">
                <a:solidFill>
                  <a:srgbClr val="FF0000"/>
                </a:solidFill>
              </a:rPr>
              <a:t>建立多個</a:t>
            </a:r>
            <a:r>
              <a:rPr lang="en-US" altLang="zh-TW" dirty="0">
                <a:solidFill>
                  <a:srgbClr val="FF0000"/>
                </a:solidFill>
              </a:rPr>
              <a:t>Label</a:t>
            </a:r>
          </a:p>
          <a:p>
            <a:pPr marL="365760" lvl="1" indent="0">
              <a:buNone/>
            </a:pPr>
            <a:r>
              <a:rPr lang="en-US" altLang="zh-TW" dirty="0" err="1"/>
              <a:t>loc</a:t>
            </a:r>
            <a:r>
              <a:rPr lang="en-US" altLang="zh-TW" dirty="0"/>
              <a:t>=[RIGHT,BOTTOM,LEFT,TOP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</a:rPr>
              <a:t>擺設的位置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for i in range(4):</a:t>
            </a:r>
          </a:p>
          <a:p>
            <a:pPr marL="365760" lvl="1" indent="0">
              <a:buNone/>
            </a:pPr>
            <a:r>
              <a:rPr lang="en-US" altLang="zh-TW" dirty="0"/>
              <a:t>    Label(</a:t>
            </a:r>
            <a:r>
              <a:rPr lang="en-US" altLang="zh-TW" dirty="0" err="1"/>
              <a:t>root,text</a:t>
            </a:r>
            <a:r>
              <a:rPr lang="en-US" altLang="zh-TW" dirty="0"/>
              <a:t> = "pack" + </a:t>
            </a:r>
            <a:r>
              <a:rPr lang="en-US" altLang="zh-TW" dirty="0" err="1"/>
              <a:t>str</a:t>
            </a:r>
            <a:r>
              <a:rPr lang="en-US" altLang="zh-TW" dirty="0"/>
              <a:t>(i)).pack(side=</a:t>
            </a:r>
            <a:r>
              <a:rPr lang="en-US" altLang="zh-TW" dirty="0" err="1"/>
              <a:t>loc</a:t>
            </a:r>
            <a:r>
              <a:rPr lang="en-US" altLang="zh-TW" dirty="0"/>
              <a:t>[i])</a:t>
            </a: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循環執行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305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569</TotalTime>
  <Words>999</Words>
  <Application>Microsoft Office PowerPoint</Application>
  <PresentationFormat>如螢幕大小 (4:3)</PresentationFormat>
  <Paragraphs>170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圖釘</vt:lpstr>
      <vt:lpstr>pack、place 、 grid使用方式</vt:lpstr>
      <vt:lpstr>學習目標</vt:lpstr>
      <vt:lpstr>創建空的視窗</vt:lpstr>
      <vt:lpstr>設定視窗大小與出現位置</vt:lpstr>
      <vt:lpstr>設定視窗大小與出現位置</vt:lpstr>
      <vt:lpstr>建立多個組件</vt:lpstr>
      <vt:lpstr>建立多個組件</vt:lpstr>
      <vt:lpstr>PowerPoint 簡報</vt:lpstr>
      <vt:lpstr>設置組件擺放位置</vt:lpstr>
      <vt:lpstr>設置組件擺放位置</vt:lpstr>
      <vt:lpstr>設置組件之間距離</vt:lpstr>
      <vt:lpstr>設置組件之間距離</vt:lpstr>
      <vt:lpstr>設置組件之間距離</vt:lpstr>
      <vt:lpstr>設置絕對座標</vt:lpstr>
      <vt:lpstr>設置絕對座標</vt:lpstr>
      <vt:lpstr>使用row 和column 擺放組件</vt:lpstr>
      <vt:lpstr>使用row 和column 擺放組件</vt:lpstr>
      <vt:lpstr>資料來源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weng1</dc:creator>
  <cp:lastModifiedBy>weng1</cp:lastModifiedBy>
  <cp:revision>237</cp:revision>
  <dcterms:created xsi:type="dcterms:W3CDTF">2015-08-18T06:38:18Z</dcterms:created>
  <dcterms:modified xsi:type="dcterms:W3CDTF">2015-09-02T06:57:23Z</dcterms:modified>
</cp:coreProperties>
</file>