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69" r:id="rId3"/>
    <p:sldId id="285" r:id="rId4"/>
    <p:sldId id="298" r:id="rId5"/>
    <p:sldId id="299" r:id="rId6"/>
    <p:sldId id="300" r:id="rId7"/>
    <p:sldId id="296" r:id="rId8"/>
    <p:sldId id="295" r:id="rId9"/>
    <p:sldId id="302" r:id="rId10"/>
    <p:sldId id="303" r:id="rId11"/>
    <p:sldId id="305" r:id="rId12"/>
    <p:sldId id="301" r:id="rId13"/>
    <p:sldId id="308" r:id="rId14"/>
    <p:sldId id="307" r:id="rId15"/>
    <p:sldId id="306" r:id="rId16"/>
    <p:sldId id="309" r:id="rId17"/>
    <p:sldId id="310" r:id="rId18"/>
    <p:sldId id="264" r:id="rId19"/>
    <p:sldId id="294" r:id="rId20"/>
    <p:sldId id="297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CC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37D47-1A5E-40AC-8E9E-75F3B0C55C69}" type="datetimeFigureOut">
              <a:rPr lang="zh-TW" altLang="en-US" smtClean="0"/>
              <a:pPr/>
              <a:t>2018/3/28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211E7-1A69-42E2-B520-BC346FFC4F0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4201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59CC965E-B9DB-4A67-97E4-9252428D829C}" type="datetime1">
              <a:rPr lang="zh-TW" altLang="en-US" smtClean="0"/>
              <a:pPr/>
              <a:t>2018/3/28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43BF4364-13DB-4B84-B596-2F49C46539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1C0D-F575-4965-BB58-035379BAE6C6}" type="datetime1">
              <a:rPr lang="zh-TW" altLang="en-US" smtClean="0"/>
              <a:pPr/>
              <a:t>2018/3/28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59E35-694A-4995-BA38-4D87112B885E}" type="datetime1">
              <a:rPr lang="zh-TW" altLang="en-US" smtClean="0"/>
              <a:pPr/>
              <a:t>2018/3/28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10955-B30E-4319-A76D-304AF4F5C859}" type="datetime1">
              <a:rPr lang="zh-TW" altLang="en-US" smtClean="0"/>
              <a:pPr/>
              <a:t>2018/3/28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C8DC-6A4C-4DF4-8C1B-2C7B13B855B3}" type="datetime1">
              <a:rPr lang="zh-TW" altLang="en-US" smtClean="0"/>
              <a:pPr/>
              <a:t>2018/3/28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4271C-4435-456E-937F-19C89BC2A124}" type="datetime1">
              <a:rPr lang="zh-TW" altLang="en-US" smtClean="0"/>
              <a:pPr/>
              <a:t>2018/3/28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5072-796A-4836-A271-7274EFB1A580}" type="datetime1">
              <a:rPr lang="zh-TW" altLang="en-US" smtClean="0"/>
              <a:pPr/>
              <a:t>2018/3/28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7BA8-9F02-443C-9B13-2DFABD4E927C}" type="datetime1">
              <a:rPr lang="zh-TW" altLang="en-US" smtClean="0"/>
              <a:pPr/>
              <a:t>2018/3/28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48DD5-E7D6-4A90-BCF5-2CD8129008D8}" type="datetime1">
              <a:rPr lang="zh-TW" altLang="en-US" smtClean="0"/>
              <a:pPr/>
              <a:t>2018/3/28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62284F27-13E1-4222-8F3E-C637554D128A}" type="datetime1">
              <a:rPr lang="zh-TW" altLang="en-US" smtClean="0"/>
              <a:pPr/>
              <a:t>2018/3/28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43BF4364-13DB-4B84-B596-2F49C46539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6EC056EF-A9CA-4AA1-AEEE-5A8EB09F7A9E}" type="datetime1">
              <a:rPr lang="zh-TW" altLang="en-US" smtClean="0"/>
              <a:pPr/>
              <a:t>2018/3/28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43BF4364-13DB-4B84-B596-2F49C46539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225AF3E5-7132-4F1E-9AD4-B4CC43F1B21D}" type="datetime1">
              <a:rPr lang="zh-TW" altLang="en-US" smtClean="0"/>
              <a:pPr/>
              <a:t>2018/3/28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43BF4364-13DB-4B84-B596-2F49C46539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effbot.org/tkinterbook/frame.htm" TargetMode="External"/><Relationship Id="rId2" Type="http://schemas.openxmlformats.org/officeDocument/2006/relationships/hyperlink" Target="https://docs.python.org/3/library/tk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1</a:t>
            </a:fld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Frame </a:t>
            </a:r>
            <a:r>
              <a:rPr lang="zh-TW" altLang="en-US" dirty="0" smtClean="0"/>
              <a:t>組件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14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55576" y="1628800"/>
            <a:ext cx="5940754" cy="37548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/>
              <a:t>from </a:t>
            </a:r>
            <a:r>
              <a:rPr lang="en-US" altLang="zh-TW" sz="1400" dirty="0" err="1"/>
              <a:t>tkinter</a:t>
            </a:r>
            <a:r>
              <a:rPr lang="en-US" altLang="zh-TW" sz="1400" dirty="0"/>
              <a:t> import *#</a:t>
            </a:r>
            <a:r>
              <a:rPr lang="zh-TW" altLang="en-US" sz="1400" dirty="0"/>
              <a:t>載入視窗程式函式庫</a:t>
            </a:r>
          </a:p>
          <a:p>
            <a:r>
              <a:rPr lang="en-US" altLang="zh-TW" sz="1400" dirty="0" smtClean="0"/>
              <a:t>root </a:t>
            </a:r>
            <a:r>
              <a:rPr lang="en-US" altLang="zh-TW" sz="1400" dirty="0"/>
              <a:t>= </a:t>
            </a:r>
            <a:r>
              <a:rPr lang="en-US" altLang="zh-TW" sz="1400" dirty="0" err="1"/>
              <a:t>Tk</a:t>
            </a:r>
            <a:r>
              <a:rPr lang="en-US" altLang="zh-TW" sz="1400" dirty="0"/>
              <a:t>()#</a:t>
            </a:r>
            <a:r>
              <a:rPr lang="zh-TW" altLang="en-US" sz="1400" dirty="0"/>
              <a:t>建立視窗</a:t>
            </a:r>
          </a:p>
          <a:p>
            <a:r>
              <a:rPr lang="en-US" altLang="zh-TW" sz="1400" dirty="0"/>
              <a:t>MAXWIDTH = 150</a:t>
            </a:r>
          </a:p>
          <a:p>
            <a:r>
              <a:rPr lang="en-US" altLang="zh-TW" sz="1400" dirty="0"/>
              <a:t>MAXHEIGHT = 150</a:t>
            </a:r>
          </a:p>
          <a:p>
            <a:r>
              <a:rPr lang="en-US" altLang="zh-TW" sz="1400" dirty="0" smtClean="0"/>
              <a:t>f </a:t>
            </a:r>
            <a:r>
              <a:rPr lang="en-US" altLang="zh-TW" sz="1400" dirty="0"/>
              <a:t>= Frame(root, height=MAXHEIGHT, </a:t>
            </a:r>
            <a:r>
              <a:rPr lang="en-US" altLang="zh-TW" sz="1400" dirty="0" smtClean="0"/>
              <a:t>width=MAXWIDTH, </a:t>
            </a:r>
            <a:r>
              <a:rPr lang="en-US" altLang="zh-TW" sz="1400" dirty="0" err="1" smtClean="0"/>
              <a:t>bg</a:t>
            </a:r>
            <a:r>
              <a:rPr lang="en-US" altLang="zh-TW" sz="1400" dirty="0"/>
              <a:t>="red")</a:t>
            </a:r>
          </a:p>
          <a:p>
            <a:r>
              <a:rPr lang="en-US" altLang="zh-TW" sz="1400" dirty="0" err="1" smtClean="0"/>
              <a:t>f.grid</a:t>
            </a:r>
            <a:r>
              <a:rPr lang="en-US" altLang="zh-TW" sz="1400" dirty="0" smtClean="0"/>
              <a:t>(row </a:t>
            </a:r>
            <a:r>
              <a:rPr lang="en-US" altLang="zh-TW" sz="1400" dirty="0"/>
              <a:t>= 0, column = 0)</a:t>
            </a:r>
          </a:p>
          <a:p>
            <a:r>
              <a:rPr lang="en-US" altLang="zh-TW" sz="1400" dirty="0"/>
              <a:t>b = Button(f, state="normal")</a:t>
            </a:r>
          </a:p>
          <a:p>
            <a:r>
              <a:rPr lang="en-US" altLang="zh-TW" sz="1400" dirty="0" err="1"/>
              <a:t>b.pack</a:t>
            </a:r>
            <a:r>
              <a:rPr lang="en-US" altLang="zh-TW" sz="1400" dirty="0"/>
              <a:t>()</a:t>
            </a:r>
          </a:p>
          <a:p>
            <a:r>
              <a:rPr lang="en-US" altLang="zh-TW" sz="1400" dirty="0" smtClean="0"/>
              <a:t>f </a:t>
            </a:r>
            <a:r>
              <a:rPr lang="en-US" altLang="zh-TW" sz="1400" dirty="0"/>
              <a:t>= Frame(root, height=MAXHEIGHT, </a:t>
            </a:r>
            <a:r>
              <a:rPr lang="en-US" altLang="zh-TW" sz="1400" dirty="0" smtClean="0"/>
              <a:t>width=MAXWIDTH, </a:t>
            </a:r>
            <a:r>
              <a:rPr lang="en-US" altLang="zh-TW" sz="1400" dirty="0" err="1" smtClean="0"/>
              <a:t>bg</a:t>
            </a:r>
            <a:r>
              <a:rPr lang="en-US" altLang="zh-TW" sz="1400" dirty="0"/>
              <a:t>="green")</a:t>
            </a:r>
          </a:p>
          <a:p>
            <a:r>
              <a:rPr lang="en-US" altLang="zh-TW" sz="1400" dirty="0" err="1" smtClean="0"/>
              <a:t>f.grid</a:t>
            </a:r>
            <a:r>
              <a:rPr lang="en-US" altLang="zh-TW" sz="1400" dirty="0" smtClean="0"/>
              <a:t>(row </a:t>
            </a:r>
            <a:r>
              <a:rPr lang="en-US" altLang="zh-TW" sz="1400" dirty="0"/>
              <a:t>= 0, column = 1)</a:t>
            </a:r>
          </a:p>
          <a:p>
            <a:r>
              <a:rPr lang="en-US" altLang="zh-TW" sz="1400" dirty="0"/>
              <a:t>b = Button(f, state="normal")</a:t>
            </a:r>
          </a:p>
          <a:p>
            <a:r>
              <a:rPr lang="en-US" altLang="zh-TW" sz="1400" dirty="0" err="1"/>
              <a:t>b.pack</a:t>
            </a:r>
            <a:r>
              <a:rPr lang="en-US" altLang="zh-TW" sz="1400" dirty="0"/>
              <a:t>()</a:t>
            </a:r>
          </a:p>
          <a:p>
            <a:r>
              <a:rPr lang="en-US" altLang="zh-TW" sz="1400" dirty="0" smtClean="0"/>
              <a:t>f </a:t>
            </a:r>
            <a:r>
              <a:rPr lang="en-US" altLang="zh-TW" sz="1400" dirty="0"/>
              <a:t>= Frame(root, height=MAXHEIGHT, </a:t>
            </a:r>
            <a:r>
              <a:rPr lang="en-US" altLang="zh-TW" sz="1400" dirty="0" smtClean="0"/>
              <a:t>width=MAXWIDTH, </a:t>
            </a:r>
            <a:r>
              <a:rPr lang="en-US" altLang="zh-TW" sz="1400" dirty="0" err="1" smtClean="0"/>
              <a:t>bg</a:t>
            </a:r>
            <a:r>
              <a:rPr lang="en-US" altLang="zh-TW" sz="1400" dirty="0"/>
              <a:t>="blue")</a:t>
            </a:r>
          </a:p>
          <a:p>
            <a:r>
              <a:rPr lang="en-US" altLang="zh-TW" sz="1400" dirty="0" err="1" smtClean="0"/>
              <a:t>f.grid</a:t>
            </a:r>
            <a:r>
              <a:rPr lang="en-US" altLang="zh-TW" sz="1400" dirty="0" smtClean="0"/>
              <a:t>(row </a:t>
            </a:r>
            <a:r>
              <a:rPr lang="en-US" altLang="zh-TW" sz="1400" dirty="0"/>
              <a:t>= 0, column = 2)</a:t>
            </a:r>
          </a:p>
          <a:p>
            <a:r>
              <a:rPr lang="en-US" altLang="zh-TW" sz="1400" dirty="0"/>
              <a:t>b = Button(f, state="normal")</a:t>
            </a:r>
          </a:p>
          <a:p>
            <a:r>
              <a:rPr lang="en-US" altLang="zh-TW" sz="1400" dirty="0" err="1"/>
              <a:t>b.pack</a:t>
            </a:r>
            <a:r>
              <a:rPr lang="en-US" altLang="zh-TW" sz="1400" dirty="0"/>
              <a:t>()</a:t>
            </a:r>
          </a:p>
          <a:p>
            <a:r>
              <a:rPr lang="en-US" altLang="zh-TW" sz="1400" dirty="0" err="1" smtClean="0"/>
              <a:t>root.mainloop</a:t>
            </a:r>
            <a:r>
              <a:rPr lang="en-US" altLang="zh-TW" sz="1400" dirty="0"/>
              <a:t>()</a:t>
            </a:r>
            <a:endParaRPr lang="en-US" altLang="zh-TW" sz="1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80" y="1162075"/>
            <a:ext cx="27813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388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55576" y="1628800"/>
            <a:ext cx="5940754" cy="44012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/>
              <a:t>from </a:t>
            </a:r>
            <a:r>
              <a:rPr lang="en-US" altLang="zh-TW" sz="1400" dirty="0" err="1"/>
              <a:t>tkinter</a:t>
            </a:r>
            <a:r>
              <a:rPr lang="en-US" altLang="zh-TW" sz="1400" dirty="0"/>
              <a:t> import *#</a:t>
            </a:r>
            <a:r>
              <a:rPr lang="zh-TW" altLang="en-US" sz="1400" dirty="0"/>
              <a:t>載入視窗程式函式庫</a:t>
            </a:r>
          </a:p>
          <a:p>
            <a:r>
              <a:rPr lang="en-US" altLang="zh-TW" sz="1400" dirty="0" smtClean="0"/>
              <a:t>root </a:t>
            </a:r>
            <a:r>
              <a:rPr lang="en-US" altLang="zh-TW" sz="1400" dirty="0"/>
              <a:t>= </a:t>
            </a:r>
            <a:r>
              <a:rPr lang="en-US" altLang="zh-TW" sz="1400" dirty="0" err="1"/>
              <a:t>Tk</a:t>
            </a:r>
            <a:r>
              <a:rPr lang="en-US" altLang="zh-TW" sz="1400" dirty="0"/>
              <a:t>()#</a:t>
            </a:r>
            <a:r>
              <a:rPr lang="zh-TW" altLang="en-US" sz="1400" dirty="0"/>
              <a:t>建立視窗</a:t>
            </a:r>
          </a:p>
          <a:p>
            <a:r>
              <a:rPr lang="en-US" altLang="zh-TW" sz="1400" dirty="0"/>
              <a:t>MAXWIDTH = 150</a:t>
            </a:r>
          </a:p>
          <a:p>
            <a:r>
              <a:rPr lang="en-US" altLang="zh-TW" sz="1400" dirty="0"/>
              <a:t>MAXHEIGHT = 150</a:t>
            </a:r>
          </a:p>
          <a:p>
            <a:r>
              <a:rPr lang="en-US" altLang="zh-TW" sz="1400" dirty="0" smtClean="0"/>
              <a:t>f </a:t>
            </a:r>
            <a:r>
              <a:rPr lang="en-US" altLang="zh-TW" sz="1400" dirty="0"/>
              <a:t>= Frame(root, height=MAXHEIGHT, width=MAXWIDTH, </a:t>
            </a:r>
            <a:r>
              <a:rPr lang="en-US" altLang="zh-TW" sz="1400" dirty="0" err="1"/>
              <a:t>bg</a:t>
            </a:r>
            <a:r>
              <a:rPr lang="en-US" altLang="zh-TW" sz="1400" dirty="0"/>
              <a:t>="red")</a:t>
            </a:r>
          </a:p>
          <a:p>
            <a:r>
              <a:rPr lang="en-US" altLang="zh-TW" sz="1400" dirty="0" err="1" smtClean="0">
                <a:solidFill>
                  <a:srgbClr val="0000FF"/>
                </a:solidFill>
              </a:rPr>
              <a:t>f.pack_propagate</a:t>
            </a:r>
            <a:r>
              <a:rPr lang="en-US" altLang="zh-TW" sz="1400" dirty="0" smtClean="0">
                <a:solidFill>
                  <a:srgbClr val="0000FF"/>
                </a:solidFill>
              </a:rPr>
              <a:t>(0</a:t>
            </a:r>
            <a:r>
              <a:rPr lang="en-US" altLang="zh-TW" sz="1400" dirty="0">
                <a:solidFill>
                  <a:srgbClr val="0000FF"/>
                </a:solidFill>
              </a:rPr>
              <a:t>)</a:t>
            </a:r>
          </a:p>
          <a:p>
            <a:r>
              <a:rPr lang="en-US" altLang="zh-TW" sz="1400" dirty="0" err="1"/>
              <a:t>f.grid</a:t>
            </a:r>
            <a:r>
              <a:rPr lang="en-US" altLang="zh-TW" sz="1400" dirty="0"/>
              <a:t>(row = 0, column = 0)</a:t>
            </a:r>
          </a:p>
          <a:p>
            <a:r>
              <a:rPr lang="en-US" altLang="zh-TW" sz="1400" dirty="0"/>
              <a:t>b = Button(f, state="normal")</a:t>
            </a:r>
          </a:p>
          <a:p>
            <a:r>
              <a:rPr lang="en-US" altLang="zh-TW" sz="1400" dirty="0" err="1"/>
              <a:t>b.pack</a:t>
            </a:r>
            <a:r>
              <a:rPr lang="en-US" altLang="zh-TW" sz="1400" dirty="0"/>
              <a:t>()</a:t>
            </a:r>
          </a:p>
          <a:p>
            <a:r>
              <a:rPr lang="en-US" altLang="zh-TW" sz="1400" dirty="0" smtClean="0"/>
              <a:t>f </a:t>
            </a:r>
            <a:r>
              <a:rPr lang="en-US" altLang="zh-TW" sz="1400" dirty="0"/>
              <a:t>= Frame(root, height=MAXHEIGHT, width=MAXWIDTH, </a:t>
            </a:r>
            <a:r>
              <a:rPr lang="en-US" altLang="zh-TW" sz="1400" dirty="0" err="1" smtClean="0"/>
              <a:t>bg</a:t>
            </a:r>
            <a:r>
              <a:rPr lang="en-US" altLang="zh-TW" sz="1400" dirty="0" smtClean="0"/>
              <a:t>=</a:t>
            </a:r>
            <a:r>
              <a:rPr lang="en-US" altLang="zh-TW" sz="1400" dirty="0"/>
              <a:t>"</a:t>
            </a:r>
            <a:r>
              <a:rPr lang="en-US" altLang="zh-TW" sz="1400" dirty="0" smtClean="0"/>
              <a:t>green</a:t>
            </a:r>
            <a:r>
              <a:rPr lang="en-US" altLang="zh-TW" sz="1400" dirty="0"/>
              <a:t>"</a:t>
            </a:r>
            <a:r>
              <a:rPr lang="en-US" altLang="zh-TW" sz="1400" dirty="0" smtClean="0"/>
              <a:t>)</a:t>
            </a:r>
            <a:endParaRPr lang="en-US" altLang="zh-TW" sz="1400" dirty="0"/>
          </a:p>
          <a:p>
            <a:r>
              <a:rPr lang="en-US" altLang="zh-TW" sz="1400" dirty="0" err="1" smtClean="0">
                <a:solidFill>
                  <a:srgbClr val="0000FF"/>
                </a:solidFill>
              </a:rPr>
              <a:t>f.pack_propagate</a:t>
            </a:r>
            <a:r>
              <a:rPr lang="en-US" altLang="zh-TW" sz="1400" dirty="0" smtClean="0">
                <a:solidFill>
                  <a:srgbClr val="0000FF"/>
                </a:solidFill>
              </a:rPr>
              <a:t>(0</a:t>
            </a:r>
            <a:r>
              <a:rPr lang="en-US" altLang="zh-TW" sz="1400" dirty="0">
                <a:solidFill>
                  <a:srgbClr val="0000FF"/>
                </a:solidFill>
              </a:rPr>
              <a:t>)</a:t>
            </a:r>
          </a:p>
          <a:p>
            <a:r>
              <a:rPr lang="en-US" altLang="zh-TW" sz="1400" dirty="0" err="1" smtClean="0"/>
              <a:t>f.grid</a:t>
            </a:r>
            <a:r>
              <a:rPr lang="en-US" altLang="zh-TW" sz="1400" dirty="0" smtClean="0"/>
              <a:t>(row </a:t>
            </a:r>
            <a:r>
              <a:rPr lang="en-US" altLang="zh-TW" sz="1400" dirty="0"/>
              <a:t>= 0, column = 1)</a:t>
            </a:r>
          </a:p>
          <a:p>
            <a:r>
              <a:rPr lang="en-US" altLang="zh-TW" sz="1400" dirty="0"/>
              <a:t>b = Button(f, state="normal")</a:t>
            </a:r>
          </a:p>
          <a:p>
            <a:r>
              <a:rPr lang="en-US" altLang="zh-TW" sz="1400" dirty="0" err="1"/>
              <a:t>b.pack</a:t>
            </a:r>
            <a:r>
              <a:rPr lang="en-US" altLang="zh-TW" sz="1400" dirty="0"/>
              <a:t>()</a:t>
            </a:r>
          </a:p>
          <a:p>
            <a:r>
              <a:rPr lang="en-US" altLang="zh-TW" sz="1400" dirty="0" smtClean="0"/>
              <a:t>f </a:t>
            </a:r>
            <a:r>
              <a:rPr lang="en-US" altLang="zh-TW" sz="1400" dirty="0"/>
              <a:t>= Frame(root, height=MAXHEIGHT, width=MAXWIDTH, </a:t>
            </a:r>
            <a:r>
              <a:rPr lang="en-US" altLang="zh-TW" sz="1400" dirty="0" err="1" smtClean="0"/>
              <a:t>bg</a:t>
            </a:r>
            <a:r>
              <a:rPr lang="en-US" altLang="zh-TW" sz="1400" dirty="0" smtClean="0"/>
              <a:t>=</a:t>
            </a:r>
            <a:r>
              <a:rPr lang="en-US" altLang="zh-TW" sz="1400" dirty="0"/>
              <a:t>"</a:t>
            </a:r>
            <a:r>
              <a:rPr lang="en-US" altLang="zh-TW" sz="1400" dirty="0" smtClean="0"/>
              <a:t>blue</a:t>
            </a:r>
            <a:r>
              <a:rPr lang="en-US" altLang="zh-TW" sz="1400" dirty="0"/>
              <a:t>"</a:t>
            </a:r>
            <a:r>
              <a:rPr lang="en-US" altLang="zh-TW" sz="1400" dirty="0" smtClean="0"/>
              <a:t>)</a:t>
            </a:r>
            <a:endParaRPr lang="en-US" altLang="zh-TW" sz="1400" dirty="0"/>
          </a:p>
          <a:p>
            <a:r>
              <a:rPr lang="en-US" altLang="zh-TW" sz="1400" dirty="0" err="1" smtClean="0">
                <a:solidFill>
                  <a:srgbClr val="0000FF"/>
                </a:solidFill>
              </a:rPr>
              <a:t>f.pack_propagate</a:t>
            </a:r>
            <a:r>
              <a:rPr lang="en-US" altLang="zh-TW" sz="1400" dirty="0" smtClean="0">
                <a:solidFill>
                  <a:srgbClr val="0000FF"/>
                </a:solidFill>
              </a:rPr>
              <a:t>(0</a:t>
            </a:r>
            <a:r>
              <a:rPr lang="en-US" altLang="zh-TW" sz="1400" dirty="0">
                <a:solidFill>
                  <a:srgbClr val="0000FF"/>
                </a:solidFill>
              </a:rPr>
              <a:t>)</a:t>
            </a:r>
          </a:p>
          <a:p>
            <a:r>
              <a:rPr lang="en-US" altLang="zh-TW" sz="1400" dirty="0" err="1" smtClean="0"/>
              <a:t>f.grid</a:t>
            </a:r>
            <a:r>
              <a:rPr lang="en-US" altLang="zh-TW" sz="1400" dirty="0" smtClean="0"/>
              <a:t>(row </a:t>
            </a:r>
            <a:r>
              <a:rPr lang="en-US" altLang="zh-TW" sz="1400" dirty="0"/>
              <a:t>= 0, column = 2)</a:t>
            </a:r>
          </a:p>
          <a:p>
            <a:r>
              <a:rPr lang="en-US" altLang="zh-TW" sz="1400" dirty="0"/>
              <a:t>b = Button(f, state="normal")</a:t>
            </a:r>
          </a:p>
          <a:p>
            <a:r>
              <a:rPr lang="en-US" altLang="zh-TW" sz="1400" dirty="0" err="1"/>
              <a:t>b.pack</a:t>
            </a:r>
            <a:r>
              <a:rPr lang="en-US" altLang="zh-TW" sz="1400" dirty="0"/>
              <a:t>()</a:t>
            </a:r>
          </a:p>
          <a:p>
            <a:r>
              <a:rPr lang="en-US" altLang="zh-TW" sz="1400" dirty="0" err="1" smtClean="0"/>
              <a:t>root.mainloop</a:t>
            </a:r>
            <a:r>
              <a:rPr lang="en-US" altLang="zh-TW" sz="1400" dirty="0"/>
              <a:t>()</a:t>
            </a:r>
            <a:endParaRPr lang="en-US" altLang="zh-TW" sz="14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930401"/>
            <a:ext cx="3455541" cy="1396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643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fill</a:t>
            </a:r>
          </a:p>
          <a:p>
            <a:pPr lvl="1"/>
            <a:r>
              <a:rPr lang="zh-TW" altLang="en-US" dirty="0" smtClean="0"/>
              <a:t>填滿分配給元件的水平或垂直方向空間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X</a:t>
            </a:r>
            <a:r>
              <a:rPr lang="zh-TW" altLang="en-US" dirty="0" smtClean="0"/>
              <a:t>：水平</a:t>
            </a:r>
            <a:r>
              <a:rPr lang="zh-TW" altLang="en-US" dirty="0"/>
              <a:t>空間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Y</a:t>
            </a:r>
            <a:r>
              <a:rPr lang="zh-TW" altLang="en-US" dirty="0" smtClean="0"/>
              <a:t>：垂直</a:t>
            </a:r>
            <a:r>
              <a:rPr lang="zh-TW" altLang="en-US" dirty="0"/>
              <a:t>空間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BOTH</a:t>
            </a:r>
            <a:r>
              <a:rPr lang="zh-TW" altLang="en-US" dirty="0" smtClean="0"/>
              <a:t>：水平及垂直空間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83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55576" y="2549222"/>
            <a:ext cx="5940754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/>
              <a:t>from </a:t>
            </a:r>
            <a:r>
              <a:rPr lang="en-US" altLang="zh-TW" sz="1400" dirty="0" err="1"/>
              <a:t>tkinter</a:t>
            </a:r>
            <a:r>
              <a:rPr lang="en-US" altLang="zh-TW" sz="1400" dirty="0"/>
              <a:t> import *#</a:t>
            </a:r>
            <a:r>
              <a:rPr lang="zh-TW" altLang="en-US" sz="1400" dirty="0"/>
              <a:t>載入視窗程式函式庫</a:t>
            </a:r>
          </a:p>
          <a:p>
            <a:r>
              <a:rPr lang="en-US" altLang="zh-TW" sz="1400" dirty="0"/>
              <a:t>root = </a:t>
            </a:r>
            <a:r>
              <a:rPr lang="en-US" altLang="zh-TW" sz="1400" dirty="0" err="1"/>
              <a:t>Tk</a:t>
            </a:r>
            <a:r>
              <a:rPr lang="en-US" altLang="zh-TW" sz="1400" dirty="0"/>
              <a:t>()#</a:t>
            </a:r>
            <a:r>
              <a:rPr lang="zh-TW" altLang="en-US" sz="1400" dirty="0"/>
              <a:t>建立視窗</a:t>
            </a:r>
          </a:p>
          <a:p>
            <a:r>
              <a:rPr lang="en-US" altLang="zh-TW" sz="1400" dirty="0" err="1"/>
              <a:t>root.geometry</a:t>
            </a:r>
            <a:r>
              <a:rPr lang="en-US" altLang="zh-TW" sz="1400" dirty="0"/>
              <a:t>('200x200+200+200')</a:t>
            </a:r>
          </a:p>
          <a:p>
            <a:endParaRPr lang="en-US" altLang="zh-TW" sz="1400" dirty="0"/>
          </a:p>
          <a:p>
            <a:r>
              <a:rPr lang="en-US" altLang="zh-TW" sz="1400" dirty="0" smtClean="0"/>
              <a:t>Button(root</a:t>
            </a:r>
            <a:r>
              <a:rPr lang="en-US" altLang="zh-TW" sz="1400" dirty="0"/>
              <a:t>, text='Label', </a:t>
            </a:r>
            <a:r>
              <a:rPr lang="en-US" altLang="zh-TW" sz="1400" dirty="0" err="1"/>
              <a:t>bg</a:t>
            </a:r>
            <a:r>
              <a:rPr lang="en-US" altLang="zh-TW" sz="1400" dirty="0"/>
              <a:t>='green')</a:t>
            </a:r>
            <a:r>
              <a:rPr lang="en-US" altLang="zh-TW" sz="1400" dirty="0">
                <a:solidFill>
                  <a:srgbClr val="0000FF"/>
                </a:solidFill>
              </a:rPr>
              <a:t>.pack(</a:t>
            </a:r>
            <a:r>
              <a:rPr lang="en-US" altLang="zh-TW" sz="1400" b="1" dirty="0">
                <a:solidFill>
                  <a:srgbClr val="FF0000"/>
                </a:solidFill>
              </a:rPr>
              <a:t>fill=BOTH</a:t>
            </a:r>
            <a:r>
              <a:rPr lang="en-US" altLang="zh-TW" sz="1400" dirty="0">
                <a:solidFill>
                  <a:srgbClr val="0000FF"/>
                </a:solidFill>
              </a:rPr>
              <a:t>)</a:t>
            </a:r>
          </a:p>
          <a:p>
            <a:r>
              <a:rPr lang="en-US" altLang="zh-TW" sz="1400" dirty="0" smtClean="0"/>
              <a:t>Button(root</a:t>
            </a:r>
            <a:r>
              <a:rPr lang="en-US" altLang="zh-TW" sz="1400" dirty="0"/>
              <a:t>, text='Label2', </a:t>
            </a:r>
            <a:r>
              <a:rPr lang="en-US" altLang="zh-TW" sz="1400" dirty="0" err="1"/>
              <a:t>bg</a:t>
            </a:r>
            <a:r>
              <a:rPr lang="en-US" altLang="zh-TW" sz="1400" dirty="0"/>
              <a:t>='red')</a:t>
            </a:r>
            <a:r>
              <a:rPr lang="en-US" altLang="zh-TW" sz="1400" dirty="0">
                <a:solidFill>
                  <a:srgbClr val="0000FF"/>
                </a:solidFill>
              </a:rPr>
              <a:t>.pack()</a:t>
            </a:r>
          </a:p>
          <a:p>
            <a:endParaRPr lang="en-US" altLang="zh-TW" sz="1400" dirty="0"/>
          </a:p>
          <a:p>
            <a:r>
              <a:rPr lang="en-US" altLang="zh-TW" sz="1400" dirty="0" err="1"/>
              <a:t>root.mainloop</a:t>
            </a:r>
            <a:r>
              <a:rPr lang="en-US" altLang="zh-TW" sz="1400" dirty="0"/>
              <a:t>()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917" y="2458874"/>
            <a:ext cx="1683372" cy="1846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755576" y="620688"/>
            <a:ext cx="5940754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/>
              <a:t>from </a:t>
            </a:r>
            <a:r>
              <a:rPr lang="en-US" altLang="zh-TW" sz="1400" dirty="0" err="1"/>
              <a:t>tkinter</a:t>
            </a:r>
            <a:r>
              <a:rPr lang="en-US" altLang="zh-TW" sz="1400" dirty="0"/>
              <a:t> import *#</a:t>
            </a:r>
            <a:r>
              <a:rPr lang="zh-TW" altLang="en-US" sz="1400" dirty="0"/>
              <a:t>載入視窗程式函式庫</a:t>
            </a:r>
          </a:p>
          <a:p>
            <a:r>
              <a:rPr lang="en-US" altLang="zh-TW" sz="1400" dirty="0"/>
              <a:t>root = </a:t>
            </a:r>
            <a:r>
              <a:rPr lang="en-US" altLang="zh-TW" sz="1400" dirty="0" err="1"/>
              <a:t>Tk</a:t>
            </a:r>
            <a:r>
              <a:rPr lang="en-US" altLang="zh-TW" sz="1400" dirty="0"/>
              <a:t>()#</a:t>
            </a:r>
            <a:r>
              <a:rPr lang="zh-TW" altLang="en-US" sz="1400" dirty="0"/>
              <a:t>建立視窗</a:t>
            </a:r>
          </a:p>
          <a:p>
            <a:r>
              <a:rPr lang="en-US" altLang="zh-TW" sz="1400" dirty="0" err="1"/>
              <a:t>root.geometry</a:t>
            </a:r>
            <a:r>
              <a:rPr lang="en-US" altLang="zh-TW" sz="1400" dirty="0"/>
              <a:t>('200x200+200+200')</a:t>
            </a:r>
          </a:p>
          <a:p>
            <a:endParaRPr lang="en-US" altLang="zh-TW" sz="1400" dirty="0"/>
          </a:p>
          <a:p>
            <a:r>
              <a:rPr lang="en-US" altLang="zh-TW" sz="1400" dirty="0" smtClean="0"/>
              <a:t>Button(root</a:t>
            </a:r>
            <a:r>
              <a:rPr lang="en-US" altLang="zh-TW" sz="1400" dirty="0"/>
              <a:t>, text='Label', </a:t>
            </a:r>
            <a:r>
              <a:rPr lang="en-US" altLang="zh-TW" sz="1400" dirty="0" err="1"/>
              <a:t>bg</a:t>
            </a:r>
            <a:r>
              <a:rPr lang="en-US" altLang="zh-TW" sz="1400" dirty="0"/>
              <a:t>='green')</a:t>
            </a:r>
            <a:r>
              <a:rPr lang="en-US" altLang="zh-TW" sz="1400" dirty="0">
                <a:solidFill>
                  <a:srgbClr val="0000FF"/>
                </a:solidFill>
              </a:rPr>
              <a:t>.pack</a:t>
            </a:r>
            <a:r>
              <a:rPr lang="en-US" altLang="zh-TW" sz="1400" dirty="0" smtClean="0">
                <a:solidFill>
                  <a:srgbClr val="0000FF"/>
                </a:solidFill>
              </a:rPr>
              <a:t>()</a:t>
            </a:r>
            <a:endParaRPr lang="en-US" altLang="zh-TW" sz="1400" dirty="0">
              <a:solidFill>
                <a:srgbClr val="0000FF"/>
              </a:solidFill>
            </a:endParaRPr>
          </a:p>
          <a:p>
            <a:r>
              <a:rPr lang="en-US" altLang="zh-TW" sz="1400" dirty="0" smtClean="0"/>
              <a:t>Button(root</a:t>
            </a:r>
            <a:r>
              <a:rPr lang="en-US" altLang="zh-TW" sz="1400" dirty="0"/>
              <a:t>, text='Label2', </a:t>
            </a:r>
            <a:r>
              <a:rPr lang="en-US" altLang="zh-TW" sz="1400" dirty="0" err="1"/>
              <a:t>bg</a:t>
            </a:r>
            <a:r>
              <a:rPr lang="en-US" altLang="zh-TW" sz="1400" dirty="0"/>
              <a:t>='red')</a:t>
            </a:r>
            <a:r>
              <a:rPr lang="en-US" altLang="zh-TW" sz="1400" dirty="0">
                <a:solidFill>
                  <a:srgbClr val="0000FF"/>
                </a:solidFill>
              </a:rPr>
              <a:t>.pack()</a:t>
            </a:r>
          </a:p>
          <a:p>
            <a:endParaRPr lang="en-US" altLang="zh-TW" sz="1400" dirty="0"/>
          </a:p>
          <a:p>
            <a:r>
              <a:rPr lang="en-US" altLang="zh-TW" sz="1400" dirty="0" err="1"/>
              <a:t>root.mainloop</a:t>
            </a:r>
            <a:r>
              <a:rPr lang="en-US" altLang="zh-TW" sz="1400" dirty="0"/>
              <a:t>()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917" y="583164"/>
            <a:ext cx="1655387" cy="1803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775881" y="4437112"/>
            <a:ext cx="5940754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/>
              <a:t>from </a:t>
            </a:r>
            <a:r>
              <a:rPr lang="en-US" altLang="zh-TW" sz="1400" dirty="0" err="1"/>
              <a:t>tkinter</a:t>
            </a:r>
            <a:r>
              <a:rPr lang="en-US" altLang="zh-TW" sz="1400" dirty="0"/>
              <a:t> import *#</a:t>
            </a:r>
            <a:r>
              <a:rPr lang="zh-TW" altLang="en-US" sz="1400" dirty="0"/>
              <a:t>載入視窗程式函式庫</a:t>
            </a:r>
          </a:p>
          <a:p>
            <a:r>
              <a:rPr lang="en-US" altLang="zh-TW" sz="1400" dirty="0"/>
              <a:t>root = </a:t>
            </a:r>
            <a:r>
              <a:rPr lang="en-US" altLang="zh-TW" sz="1400" dirty="0" err="1"/>
              <a:t>Tk</a:t>
            </a:r>
            <a:r>
              <a:rPr lang="en-US" altLang="zh-TW" sz="1400" dirty="0"/>
              <a:t>()#</a:t>
            </a:r>
            <a:r>
              <a:rPr lang="zh-TW" altLang="en-US" sz="1400" dirty="0"/>
              <a:t>建立視窗</a:t>
            </a:r>
          </a:p>
          <a:p>
            <a:r>
              <a:rPr lang="en-US" altLang="zh-TW" sz="1400" dirty="0" err="1"/>
              <a:t>root.geometry</a:t>
            </a:r>
            <a:r>
              <a:rPr lang="en-US" altLang="zh-TW" sz="1400" dirty="0"/>
              <a:t>('200x200+200+200')</a:t>
            </a:r>
          </a:p>
          <a:p>
            <a:endParaRPr lang="en-US" altLang="zh-TW" sz="1400" dirty="0"/>
          </a:p>
          <a:p>
            <a:r>
              <a:rPr lang="en-US" altLang="zh-TW" sz="1400" dirty="0" smtClean="0"/>
              <a:t>Button(root</a:t>
            </a:r>
            <a:r>
              <a:rPr lang="en-US" altLang="zh-TW" sz="1400" dirty="0"/>
              <a:t>, text='Label', </a:t>
            </a:r>
            <a:r>
              <a:rPr lang="en-US" altLang="zh-TW" sz="1400" dirty="0" err="1"/>
              <a:t>bg</a:t>
            </a:r>
            <a:r>
              <a:rPr lang="en-US" altLang="zh-TW" sz="1400" dirty="0"/>
              <a:t>='green')</a:t>
            </a:r>
            <a:r>
              <a:rPr lang="en-US" altLang="zh-TW" sz="1400" dirty="0">
                <a:solidFill>
                  <a:srgbClr val="0000FF"/>
                </a:solidFill>
              </a:rPr>
              <a:t>.pack(</a:t>
            </a:r>
            <a:r>
              <a:rPr lang="en-US" altLang="zh-TW" sz="1400" b="1" dirty="0">
                <a:solidFill>
                  <a:srgbClr val="FF0000"/>
                </a:solidFill>
              </a:rPr>
              <a:t>fill=BOTH</a:t>
            </a:r>
            <a:r>
              <a:rPr lang="en-US" altLang="zh-TW" sz="1400" dirty="0">
                <a:solidFill>
                  <a:srgbClr val="0000FF"/>
                </a:solidFill>
              </a:rPr>
              <a:t>)</a:t>
            </a:r>
          </a:p>
          <a:p>
            <a:r>
              <a:rPr lang="en-US" altLang="zh-TW" sz="1400" dirty="0" smtClean="0"/>
              <a:t>Button(root</a:t>
            </a:r>
            <a:r>
              <a:rPr lang="en-US" altLang="zh-TW" sz="1400" dirty="0"/>
              <a:t>, text='Label2', </a:t>
            </a:r>
            <a:r>
              <a:rPr lang="en-US" altLang="zh-TW" sz="1400" dirty="0" err="1"/>
              <a:t>bg</a:t>
            </a:r>
            <a:r>
              <a:rPr lang="en-US" altLang="zh-TW" sz="1400" dirty="0"/>
              <a:t>='red')</a:t>
            </a:r>
            <a:r>
              <a:rPr lang="en-US" altLang="zh-TW" sz="1400" dirty="0">
                <a:solidFill>
                  <a:srgbClr val="0000FF"/>
                </a:solidFill>
              </a:rPr>
              <a:t>.</a:t>
            </a:r>
            <a:r>
              <a:rPr lang="en-US" altLang="zh-TW" sz="1400" dirty="0" smtClean="0">
                <a:solidFill>
                  <a:srgbClr val="0000FF"/>
                </a:solidFill>
              </a:rPr>
              <a:t>pack(</a:t>
            </a:r>
            <a:r>
              <a:rPr lang="en-US" altLang="zh-TW" sz="1400" b="1" dirty="0">
                <a:solidFill>
                  <a:srgbClr val="FF0000"/>
                </a:solidFill>
              </a:rPr>
              <a:t>fill=BOTH</a:t>
            </a:r>
            <a:r>
              <a:rPr lang="en-US" altLang="zh-TW" sz="1400" dirty="0" smtClean="0">
                <a:solidFill>
                  <a:srgbClr val="0000FF"/>
                </a:solidFill>
              </a:rPr>
              <a:t>)</a:t>
            </a:r>
            <a:endParaRPr lang="en-US" altLang="zh-TW" sz="1400" dirty="0">
              <a:solidFill>
                <a:srgbClr val="0000FF"/>
              </a:solidFill>
            </a:endParaRPr>
          </a:p>
          <a:p>
            <a:endParaRPr lang="en-US" altLang="zh-TW" sz="1400" dirty="0"/>
          </a:p>
          <a:p>
            <a:r>
              <a:rPr lang="en-US" altLang="zh-TW" sz="1400" dirty="0" err="1"/>
              <a:t>root.mainloop</a:t>
            </a:r>
            <a:r>
              <a:rPr lang="en-US" altLang="zh-TW" sz="1400" dirty="0"/>
              <a:t>()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917" y="4401633"/>
            <a:ext cx="1687401" cy="189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5648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fill and expand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63040" y="1628800"/>
            <a:ext cx="6196405" cy="3603812"/>
          </a:xfrm>
        </p:spPr>
        <p:txBody>
          <a:bodyPr/>
          <a:lstStyle/>
          <a:p>
            <a:r>
              <a:rPr lang="en-US" altLang="zh-TW" dirty="0" smtClean="0"/>
              <a:t>expand</a:t>
            </a:r>
          </a:p>
          <a:p>
            <a:pPr lvl="1"/>
            <a:r>
              <a:rPr lang="zh-TW" altLang="en-US" dirty="0" smtClean="0"/>
              <a:t>分配多餘的空間給元件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399564" y="2456367"/>
            <a:ext cx="5940754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/>
              <a:t>from </a:t>
            </a:r>
            <a:r>
              <a:rPr lang="en-US" altLang="zh-TW" sz="1400" dirty="0" err="1"/>
              <a:t>tkinter</a:t>
            </a:r>
            <a:r>
              <a:rPr lang="en-US" altLang="zh-TW" sz="1400" dirty="0"/>
              <a:t> import *#</a:t>
            </a:r>
            <a:r>
              <a:rPr lang="zh-TW" altLang="en-US" sz="1400" dirty="0"/>
              <a:t>載入視窗程式函式庫</a:t>
            </a:r>
          </a:p>
          <a:p>
            <a:r>
              <a:rPr lang="en-US" altLang="zh-TW" sz="1400" dirty="0"/>
              <a:t>root = </a:t>
            </a:r>
            <a:r>
              <a:rPr lang="en-US" altLang="zh-TW" sz="1400" dirty="0" err="1"/>
              <a:t>Tk</a:t>
            </a:r>
            <a:r>
              <a:rPr lang="en-US" altLang="zh-TW" sz="1400" dirty="0"/>
              <a:t>()#</a:t>
            </a:r>
            <a:r>
              <a:rPr lang="zh-TW" altLang="en-US" sz="1400" dirty="0"/>
              <a:t>建立視窗</a:t>
            </a:r>
          </a:p>
          <a:p>
            <a:r>
              <a:rPr lang="en-US" altLang="zh-TW" sz="1400" dirty="0" err="1"/>
              <a:t>root.geometry</a:t>
            </a:r>
            <a:r>
              <a:rPr lang="en-US" altLang="zh-TW" sz="1400" dirty="0"/>
              <a:t>('200x200+200+200')</a:t>
            </a:r>
          </a:p>
          <a:p>
            <a:endParaRPr lang="en-US" altLang="zh-TW" sz="1400" dirty="0"/>
          </a:p>
          <a:p>
            <a:r>
              <a:rPr lang="en-US" altLang="zh-TW" sz="1400" dirty="0" smtClean="0"/>
              <a:t>Button(root</a:t>
            </a:r>
            <a:r>
              <a:rPr lang="en-US" altLang="zh-TW" sz="1400" dirty="0"/>
              <a:t>, text='Label', </a:t>
            </a:r>
            <a:r>
              <a:rPr lang="en-US" altLang="zh-TW" sz="1400" dirty="0" err="1"/>
              <a:t>bg</a:t>
            </a:r>
            <a:r>
              <a:rPr lang="en-US" altLang="zh-TW" sz="1400" dirty="0"/>
              <a:t>='green')</a:t>
            </a:r>
            <a:r>
              <a:rPr lang="en-US" altLang="zh-TW" sz="1400" dirty="0">
                <a:solidFill>
                  <a:srgbClr val="0000FF"/>
                </a:solidFill>
              </a:rPr>
              <a:t>.pack(fill=BOTH)</a:t>
            </a:r>
          </a:p>
          <a:p>
            <a:r>
              <a:rPr lang="en-US" altLang="zh-TW" sz="1400" dirty="0" smtClean="0"/>
              <a:t>Button(root</a:t>
            </a:r>
            <a:r>
              <a:rPr lang="en-US" altLang="zh-TW" sz="1400" dirty="0"/>
              <a:t>, text='Label2', </a:t>
            </a:r>
            <a:r>
              <a:rPr lang="en-US" altLang="zh-TW" sz="1400" dirty="0" err="1"/>
              <a:t>bg</a:t>
            </a:r>
            <a:r>
              <a:rPr lang="en-US" altLang="zh-TW" sz="1400" dirty="0"/>
              <a:t>='red')</a:t>
            </a:r>
            <a:r>
              <a:rPr lang="en-US" altLang="zh-TW" sz="1400" dirty="0">
                <a:solidFill>
                  <a:srgbClr val="0000FF"/>
                </a:solidFill>
              </a:rPr>
              <a:t>.</a:t>
            </a:r>
            <a:r>
              <a:rPr lang="en-US" altLang="zh-TW" sz="1400" dirty="0" smtClean="0">
                <a:solidFill>
                  <a:srgbClr val="0000FF"/>
                </a:solidFill>
              </a:rPr>
              <a:t>pack(</a:t>
            </a:r>
            <a:r>
              <a:rPr lang="en-US" altLang="zh-TW" sz="1400" dirty="0">
                <a:solidFill>
                  <a:srgbClr val="0000FF"/>
                </a:solidFill>
              </a:rPr>
              <a:t>fill=BOTH</a:t>
            </a:r>
            <a:r>
              <a:rPr lang="en-US" altLang="zh-TW" sz="1400" dirty="0" smtClean="0">
                <a:solidFill>
                  <a:srgbClr val="0000FF"/>
                </a:solidFill>
              </a:rPr>
              <a:t>)</a:t>
            </a:r>
            <a:endParaRPr lang="en-US" altLang="zh-TW" sz="1400" dirty="0">
              <a:solidFill>
                <a:srgbClr val="0000FF"/>
              </a:solidFill>
            </a:endParaRPr>
          </a:p>
          <a:p>
            <a:endParaRPr lang="en-US" altLang="zh-TW" sz="1400" dirty="0"/>
          </a:p>
          <a:p>
            <a:r>
              <a:rPr lang="en-US" altLang="zh-TW" sz="1400" dirty="0" err="1"/>
              <a:t>root.mainloop</a:t>
            </a:r>
            <a:r>
              <a:rPr lang="en-US" altLang="zh-TW" sz="1400" dirty="0"/>
              <a:t>()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600" y="2420888"/>
            <a:ext cx="1687401" cy="189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6516216" y="352006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0000FF"/>
                </a:solidFill>
              </a:rPr>
              <a:t>多餘的空間</a:t>
            </a:r>
            <a:endParaRPr lang="zh-TW" altLang="en-US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91939" y="4400583"/>
            <a:ext cx="5940754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/>
              <a:t>from </a:t>
            </a:r>
            <a:r>
              <a:rPr lang="en-US" altLang="zh-TW" sz="1400" dirty="0" err="1"/>
              <a:t>tkinter</a:t>
            </a:r>
            <a:r>
              <a:rPr lang="en-US" altLang="zh-TW" sz="1400" dirty="0"/>
              <a:t> import *#</a:t>
            </a:r>
            <a:r>
              <a:rPr lang="zh-TW" altLang="en-US" sz="1400" dirty="0"/>
              <a:t>載入視窗程式函式庫</a:t>
            </a:r>
          </a:p>
          <a:p>
            <a:r>
              <a:rPr lang="en-US" altLang="zh-TW" sz="1400" dirty="0"/>
              <a:t>root = </a:t>
            </a:r>
            <a:r>
              <a:rPr lang="en-US" altLang="zh-TW" sz="1400" dirty="0" err="1"/>
              <a:t>Tk</a:t>
            </a:r>
            <a:r>
              <a:rPr lang="en-US" altLang="zh-TW" sz="1400" dirty="0"/>
              <a:t>()#</a:t>
            </a:r>
            <a:r>
              <a:rPr lang="zh-TW" altLang="en-US" sz="1400" dirty="0"/>
              <a:t>建立視窗</a:t>
            </a:r>
          </a:p>
          <a:p>
            <a:r>
              <a:rPr lang="en-US" altLang="zh-TW" sz="1400" dirty="0" err="1"/>
              <a:t>root.geometry</a:t>
            </a:r>
            <a:r>
              <a:rPr lang="en-US" altLang="zh-TW" sz="1400" dirty="0"/>
              <a:t>('200x200+200+200')</a:t>
            </a:r>
          </a:p>
          <a:p>
            <a:endParaRPr lang="en-US" altLang="zh-TW" sz="1400" dirty="0"/>
          </a:p>
          <a:p>
            <a:r>
              <a:rPr lang="en-US" altLang="zh-TW" sz="1400" dirty="0" smtClean="0"/>
              <a:t>Button(root</a:t>
            </a:r>
            <a:r>
              <a:rPr lang="en-US" altLang="zh-TW" sz="1400" dirty="0"/>
              <a:t>, text</a:t>
            </a:r>
            <a:r>
              <a:rPr lang="en-US" altLang="zh-TW" sz="1400" dirty="0" smtClean="0"/>
              <a:t>=‘Label’, </a:t>
            </a:r>
            <a:r>
              <a:rPr lang="en-US" altLang="zh-TW" sz="1400" dirty="0" err="1"/>
              <a:t>bg</a:t>
            </a:r>
            <a:r>
              <a:rPr lang="en-US" altLang="zh-TW" sz="1400" dirty="0" smtClean="0"/>
              <a:t>=‘green')</a:t>
            </a:r>
            <a:r>
              <a:rPr lang="en-US" altLang="zh-TW" sz="1400" dirty="0" smtClean="0">
                <a:solidFill>
                  <a:srgbClr val="0000FF"/>
                </a:solidFill>
              </a:rPr>
              <a:t>.</a:t>
            </a:r>
            <a:r>
              <a:rPr lang="en-US" altLang="zh-TW" sz="1400" dirty="0">
                <a:solidFill>
                  <a:srgbClr val="0000FF"/>
                </a:solidFill>
              </a:rPr>
              <a:t>pack(</a:t>
            </a:r>
            <a:r>
              <a:rPr lang="en-US" altLang="zh-TW" sz="1400" b="1" dirty="0">
                <a:solidFill>
                  <a:srgbClr val="FF0000"/>
                </a:solidFill>
              </a:rPr>
              <a:t>expand=1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,</a:t>
            </a:r>
            <a:r>
              <a:rPr lang="zh-TW" altLang="en-US" sz="1400" dirty="0" smtClean="0">
                <a:solidFill>
                  <a:srgbClr val="0000FF"/>
                </a:solidFill>
              </a:rPr>
              <a:t> </a:t>
            </a:r>
            <a:r>
              <a:rPr lang="en-US" altLang="zh-TW" sz="1400" dirty="0" smtClean="0">
                <a:solidFill>
                  <a:srgbClr val="0000FF"/>
                </a:solidFill>
              </a:rPr>
              <a:t>fill=BOTH</a:t>
            </a:r>
            <a:r>
              <a:rPr lang="en-US" altLang="zh-TW" sz="1400" dirty="0">
                <a:solidFill>
                  <a:srgbClr val="0000FF"/>
                </a:solidFill>
              </a:rPr>
              <a:t>)</a:t>
            </a:r>
          </a:p>
          <a:p>
            <a:r>
              <a:rPr lang="en-US" altLang="zh-TW" sz="1400" dirty="0" smtClean="0"/>
              <a:t>Button(root</a:t>
            </a:r>
            <a:r>
              <a:rPr lang="en-US" altLang="zh-TW" sz="1400" dirty="0"/>
              <a:t>, text='Label2', </a:t>
            </a:r>
            <a:r>
              <a:rPr lang="en-US" altLang="zh-TW" sz="1400" dirty="0" err="1"/>
              <a:t>bg</a:t>
            </a:r>
            <a:r>
              <a:rPr lang="en-US" altLang="zh-TW" sz="1400" dirty="0"/>
              <a:t>='red')</a:t>
            </a:r>
            <a:r>
              <a:rPr lang="en-US" altLang="zh-TW" sz="1400" dirty="0">
                <a:solidFill>
                  <a:srgbClr val="0000FF"/>
                </a:solidFill>
              </a:rPr>
              <a:t>.</a:t>
            </a:r>
            <a:r>
              <a:rPr lang="en-US" altLang="zh-TW" sz="1400" dirty="0" smtClean="0">
                <a:solidFill>
                  <a:srgbClr val="0000FF"/>
                </a:solidFill>
              </a:rPr>
              <a:t>pack(</a:t>
            </a:r>
            <a:r>
              <a:rPr lang="en-US" altLang="zh-TW" sz="1400" dirty="0">
                <a:solidFill>
                  <a:srgbClr val="0000FF"/>
                </a:solidFill>
              </a:rPr>
              <a:t>fill=BOTH</a:t>
            </a:r>
            <a:r>
              <a:rPr lang="en-US" altLang="zh-TW" sz="1400" dirty="0" smtClean="0">
                <a:solidFill>
                  <a:srgbClr val="0000FF"/>
                </a:solidFill>
              </a:rPr>
              <a:t>)</a:t>
            </a:r>
            <a:endParaRPr lang="en-US" altLang="zh-TW" sz="1400" dirty="0">
              <a:solidFill>
                <a:srgbClr val="0000FF"/>
              </a:solidFill>
            </a:endParaRPr>
          </a:p>
          <a:p>
            <a:endParaRPr lang="en-US" altLang="zh-TW" sz="1400" dirty="0"/>
          </a:p>
          <a:p>
            <a:r>
              <a:rPr lang="en-US" altLang="zh-TW" sz="1400" dirty="0" err="1"/>
              <a:t>root.mainloop</a:t>
            </a:r>
            <a:r>
              <a:rPr lang="en-US" altLang="zh-TW" sz="1400" dirty="0"/>
              <a:t>()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598" y="4319875"/>
            <a:ext cx="1687401" cy="1839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103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391939" y="620688"/>
            <a:ext cx="5940754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/>
              <a:t>from </a:t>
            </a:r>
            <a:r>
              <a:rPr lang="en-US" altLang="zh-TW" sz="1400" dirty="0" err="1"/>
              <a:t>tkinter</a:t>
            </a:r>
            <a:r>
              <a:rPr lang="en-US" altLang="zh-TW" sz="1400" dirty="0"/>
              <a:t> import *#</a:t>
            </a:r>
            <a:r>
              <a:rPr lang="zh-TW" altLang="en-US" sz="1400" dirty="0"/>
              <a:t>載入視窗程式函式庫</a:t>
            </a:r>
          </a:p>
          <a:p>
            <a:r>
              <a:rPr lang="en-US" altLang="zh-TW" sz="1400" dirty="0"/>
              <a:t>root = </a:t>
            </a:r>
            <a:r>
              <a:rPr lang="en-US" altLang="zh-TW" sz="1400" dirty="0" err="1"/>
              <a:t>Tk</a:t>
            </a:r>
            <a:r>
              <a:rPr lang="en-US" altLang="zh-TW" sz="1400" dirty="0"/>
              <a:t>()#</a:t>
            </a:r>
            <a:r>
              <a:rPr lang="zh-TW" altLang="en-US" sz="1400" dirty="0"/>
              <a:t>建立視窗</a:t>
            </a:r>
          </a:p>
          <a:p>
            <a:r>
              <a:rPr lang="en-US" altLang="zh-TW" sz="1400" dirty="0" err="1"/>
              <a:t>root.geometry</a:t>
            </a:r>
            <a:r>
              <a:rPr lang="en-US" altLang="zh-TW" sz="1400" dirty="0"/>
              <a:t>('200x200+200+200')</a:t>
            </a:r>
          </a:p>
          <a:p>
            <a:endParaRPr lang="en-US" altLang="zh-TW" sz="1400" dirty="0"/>
          </a:p>
          <a:p>
            <a:r>
              <a:rPr lang="en-US" altLang="zh-TW" sz="1400" dirty="0" smtClean="0"/>
              <a:t>Button(root</a:t>
            </a:r>
            <a:r>
              <a:rPr lang="en-US" altLang="zh-TW" sz="1400" dirty="0"/>
              <a:t>, text</a:t>
            </a:r>
            <a:r>
              <a:rPr lang="en-US" altLang="zh-TW" sz="1400" dirty="0" smtClean="0"/>
              <a:t>=‘Label’, </a:t>
            </a:r>
            <a:r>
              <a:rPr lang="en-US" altLang="zh-TW" sz="1400" dirty="0" err="1"/>
              <a:t>bg</a:t>
            </a:r>
            <a:r>
              <a:rPr lang="en-US" altLang="zh-TW" sz="1400" dirty="0" smtClean="0"/>
              <a:t>=‘green')</a:t>
            </a:r>
            <a:r>
              <a:rPr lang="en-US" altLang="zh-TW" sz="1400" dirty="0" smtClean="0">
                <a:solidFill>
                  <a:srgbClr val="0000FF"/>
                </a:solidFill>
              </a:rPr>
              <a:t>.</a:t>
            </a:r>
            <a:r>
              <a:rPr lang="en-US" altLang="zh-TW" sz="1400" dirty="0">
                <a:solidFill>
                  <a:srgbClr val="0000FF"/>
                </a:solidFill>
              </a:rPr>
              <a:t>pack(expand=1</a:t>
            </a:r>
            <a:r>
              <a:rPr lang="en-US" altLang="zh-TW" sz="1400" dirty="0" smtClean="0">
                <a:solidFill>
                  <a:srgbClr val="0000FF"/>
                </a:solidFill>
              </a:rPr>
              <a:t>,</a:t>
            </a:r>
            <a:r>
              <a:rPr lang="zh-TW" altLang="en-US" sz="1400" dirty="0" smtClean="0">
                <a:solidFill>
                  <a:srgbClr val="0000FF"/>
                </a:solidFill>
              </a:rPr>
              <a:t> </a:t>
            </a:r>
            <a:r>
              <a:rPr lang="en-US" altLang="zh-TW" sz="1400" dirty="0" smtClean="0">
                <a:solidFill>
                  <a:srgbClr val="0000FF"/>
                </a:solidFill>
              </a:rPr>
              <a:t>fill=BOTH</a:t>
            </a:r>
            <a:r>
              <a:rPr lang="en-US" altLang="zh-TW" sz="1400" dirty="0">
                <a:solidFill>
                  <a:srgbClr val="0000FF"/>
                </a:solidFill>
              </a:rPr>
              <a:t>)</a:t>
            </a:r>
          </a:p>
          <a:p>
            <a:r>
              <a:rPr lang="en-US" altLang="zh-TW" sz="1400" dirty="0" smtClean="0"/>
              <a:t>Button(root</a:t>
            </a:r>
            <a:r>
              <a:rPr lang="en-US" altLang="zh-TW" sz="1400" dirty="0"/>
              <a:t>, text='Label2', </a:t>
            </a:r>
            <a:r>
              <a:rPr lang="en-US" altLang="zh-TW" sz="1400" dirty="0" err="1"/>
              <a:t>bg</a:t>
            </a:r>
            <a:r>
              <a:rPr lang="en-US" altLang="zh-TW" sz="1400" dirty="0"/>
              <a:t>='red')</a:t>
            </a:r>
            <a:r>
              <a:rPr lang="en-US" altLang="zh-TW" sz="1400" dirty="0">
                <a:solidFill>
                  <a:srgbClr val="0000FF"/>
                </a:solidFill>
              </a:rPr>
              <a:t>.</a:t>
            </a:r>
            <a:r>
              <a:rPr lang="en-US" altLang="zh-TW" sz="1400" dirty="0" smtClean="0">
                <a:solidFill>
                  <a:srgbClr val="0000FF"/>
                </a:solidFill>
              </a:rPr>
              <a:t>pack(</a:t>
            </a:r>
            <a:r>
              <a:rPr lang="en-US" altLang="zh-TW" sz="1400" dirty="0">
                <a:solidFill>
                  <a:srgbClr val="0000FF"/>
                </a:solidFill>
              </a:rPr>
              <a:t>fill=BOTH</a:t>
            </a:r>
            <a:r>
              <a:rPr lang="en-US" altLang="zh-TW" sz="1400" dirty="0" smtClean="0">
                <a:solidFill>
                  <a:srgbClr val="0000FF"/>
                </a:solidFill>
              </a:rPr>
              <a:t>)</a:t>
            </a:r>
            <a:endParaRPr lang="en-US" altLang="zh-TW" sz="1400" dirty="0">
              <a:solidFill>
                <a:srgbClr val="0000FF"/>
              </a:solidFill>
            </a:endParaRPr>
          </a:p>
          <a:p>
            <a:endParaRPr lang="en-US" altLang="zh-TW" sz="1400" dirty="0"/>
          </a:p>
          <a:p>
            <a:r>
              <a:rPr lang="en-US" altLang="zh-TW" sz="1400" dirty="0" err="1"/>
              <a:t>root.mainloop</a:t>
            </a:r>
            <a:r>
              <a:rPr lang="en-US" altLang="zh-TW" sz="1400" dirty="0"/>
              <a:t>()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598" y="539980"/>
            <a:ext cx="1687401" cy="1839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1384316" y="2573604"/>
            <a:ext cx="5940754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/>
              <a:t>from </a:t>
            </a:r>
            <a:r>
              <a:rPr lang="en-US" altLang="zh-TW" sz="1400" dirty="0" err="1"/>
              <a:t>tkinter</a:t>
            </a:r>
            <a:r>
              <a:rPr lang="en-US" altLang="zh-TW" sz="1400" dirty="0"/>
              <a:t> import *#</a:t>
            </a:r>
            <a:r>
              <a:rPr lang="zh-TW" altLang="en-US" sz="1400" dirty="0"/>
              <a:t>載入視窗程式函式庫</a:t>
            </a:r>
          </a:p>
          <a:p>
            <a:r>
              <a:rPr lang="en-US" altLang="zh-TW" sz="1400" dirty="0"/>
              <a:t>root = </a:t>
            </a:r>
            <a:r>
              <a:rPr lang="en-US" altLang="zh-TW" sz="1400" dirty="0" err="1"/>
              <a:t>Tk</a:t>
            </a:r>
            <a:r>
              <a:rPr lang="en-US" altLang="zh-TW" sz="1400" dirty="0"/>
              <a:t>()#</a:t>
            </a:r>
            <a:r>
              <a:rPr lang="zh-TW" altLang="en-US" sz="1400" dirty="0"/>
              <a:t>建立視窗</a:t>
            </a:r>
          </a:p>
          <a:p>
            <a:r>
              <a:rPr lang="en-US" altLang="zh-TW" sz="1400" dirty="0" err="1"/>
              <a:t>root.geometry</a:t>
            </a:r>
            <a:r>
              <a:rPr lang="en-US" altLang="zh-TW" sz="1400" dirty="0"/>
              <a:t>('200x200+200+200')</a:t>
            </a:r>
          </a:p>
          <a:p>
            <a:endParaRPr lang="en-US" altLang="zh-TW" sz="1400" dirty="0"/>
          </a:p>
          <a:p>
            <a:r>
              <a:rPr lang="en-US" altLang="zh-TW" sz="1400" dirty="0" smtClean="0"/>
              <a:t>Button(root</a:t>
            </a:r>
            <a:r>
              <a:rPr lang="en-US" altLang="zh-TW" sz="1400" dirty="0"/>
              <a:t>, text</a:t>
            </a:r>
            <a:r>
              <a:rPr lang="en-US" altLang="zh-TW" sz="1400" dirty="0" smtClean="0"/>
              <a:t>=‘Label’, </a:t>
            </a:r>
            <a:r>
              <a:rPr lang="en-US" altLang="zh-TW" sz="1400" dirty="0" err="1"/>
              <a:t>bg</a:t>
            </a:r>
            <a:r>
              <a:rPr lang="en-US" altLang="zh-TW" sz="1400" dirty="0" smtClean="0"/>
              <a:t>=‘green')</a:t>
            </a:r>
            <a:r>
              <a:rPr lang="en-US" altLang="zh-TW" sz="1400" dirty="0" smtClean="0">
                <a:solidFill>
                  <a:srgbClr val="0000FF"/>
                </a:solidFill>
              </a:rPr>
              <a:t>.</a:t>
            </a:r>
            <a:r>
              <a:rPr lang="en-US" altLang="zh-TW" sz="1400" dirty="0">
                <a:solidFill>
                  <a:srgbClr val="0000FF"/>
                </a:solidFill>
              </a:rPr>
              <a:t>pack(expand=1</a:t>
            </a:r>
            <a:r>
              <a:rPr lang="en-US" altLang="zh-TW" sz="1400" dirty="0" smtClean="0">
                <a:solidFill>
                  <a:srgbClr val="0000FF"/>
                </a:solidFill>
              </a:rPr>
              <a:t>,</a:t>
            </a:r>
            <a:r>
              <a:rPr lang="zh-TW" altLang="en-US" sz="1400" dirty="0" smtClean="0">
                <a:solidFill>
                  <a:srgbClr val="0000FF"/>
                </a:solidFill>
              </a:rPr>
              <a:t> </a:t>
            </a:r>
            <a:r>
              <a:rPr lang="en-US" altLang="zh-TW" sz="1400" dirty="0" smtClean="0">
                <a:solidFill>
                  <a:srgbClr val="0000FF"/>
                </a:solidFill>
              </a:rPr>
              <a:t>fill=BOTH</a:t>
            </a:r>
            <a:r>
              <a:rPr lang="en-US" altLang="zh-TW" sz="1400" dirty="0">
                <a:solidFill>
                  <a:srgbClr val="0000FF"/>
                </a:solidFill>
              </a:rPr>
              <a:t>)</a:t>
            </a:r>
          </a:p>
          <a:p>
            <a:r>
              <a:rPr lang="en-US" altLang="zh-TW" sz="1400" dirty="0" smtClean="0"/>
              <a:t>Button(root</a:t>
            </a:r>
            <a:r>
              <a:rPr lang="en-US" altLang="zh-TW" sz="1400" dirty="0"/>
              <a:t>, text='Label2', </a:t>
            </a:r>
            <a:r>
              <a:rPr lang="en-US" altLang="zh-TW" sz="1400" dirty="0" err="1"/>
              <a:t>bg</a:t>
            </a:r>
            <a:r>
              <a:rPr lang="en-US" altLang="zh-TW" sz="1400" dirty="0"/>
              <a:t>='red')</a:t>
            </a:r>
            <a:r>
              <a:rPr lang="en-US" altLang="zh-TW" sz="1400" dirty="0">
                <a:solidFill>
                  <a:srgbClr val="0000FF"/>
                </a:solidFill>
              </a:rPr>
              <a:t>.</a:t>
            </a:r>
            <a:r>
              <a:rPr lang="en-US" altLang="zh-TW" sz="1400" dirty="0" smtClean="0">
                <a:solidFill>
                  <a:srgbClr val="0000FF"/>
                </a:solidFill>
              </a:rPr>
              <a:t>pack(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expand=</a:t>
            </a:r>
            <a:r>
              <a:rPr lang="en-US" altLang="zh-TW" sz="1400" b="1" dirty="0">
                <a:solidFill>
                  <a:srgbClr val="FF0000"/>
                </a:solidFill>
              </a:rPr>
              <a:t>1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,</a:t>
            </a:r>
            <a:r>
              <a:rPr lang="en-US" altLang="zh-TW" sz="1400" dirty="0" smtClean="0">
                <a:solidFill>
                  <a:srgbClr val="0000FF"/>
                </a:solidFill>
              </a:rPr>
              <a:t>fill=BOTH)</a:t>
            </a:r>
            <a:endParaRPr lang="en-US" altLang="zh-TW" sz="1400" dirty="0">
              <a:solidFill>
                <a:srgbClr val="0000FF"/>
              </a:solidFill>
            </a:endParaRPr>
          </a:p>
          <a:p>
            <a:endParaRPr lang="en-US" altLang="zh-TW" sz="1400" dirty="0"/>
          </a:p>
          <a:p>
            <a:r>
              <a:rPr lang="en-US" altLang="zh-TW" sz="1400" dirty="0" err="1"/>
              <a:t>root.mainloop</a:t>
            </a:r>
            <a:r>
              <a:rPr lang="en-US" altLang="zh-TW" sz="1400" dirty="0"/>
              <a:t>()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976" y="2492896"/>
            <a:ext cx="1687400" cy="1861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637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55576" y="1628800"/>
            <a:ext cx="5940754" cy="44012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/>
              <a:t>from </a:t>
            </a:r>
            <a:r>
              <a:rPr lang="en-US" altLang="zh-TW" sz="1400" dirty="0" err="1"/>
              <a:t>tkinter</a:t>
            </a:r>
            <a:r>
              <a:rPr lang="en-US" altLang="zh-TW" sz="1400" dirty="0"/>
              <a:t> import *#</a:t>
            </a:r>
            <a:r>
              <a:rPr lang="zh-TW" altLang="en-US" sz="1400" dirty="0"/>
              <a:t>載入視窗程式函式庫</a:t>
            </a:r>
          </a:p>
          <a:p>
            <a:r>
              <a:rPr lang="en-US" altLang="zh-TW" sz="1400" dirty="0"/>
              <a:t>root = </a:t>
            </a:r>
            <a:r>
              <a:rPr lang="en-US" altLang="zh-TW" sz="1400" dirty="0" err="1"/>
              <a:t>Tk</a:t>
            </a:r>
            <a:r>
              <a:rPr lang="en-US" altLang="zh-TW" sz="1400" dirty="0"/>
              <a:t>()#</a:t>
            </a:r>
            <a:r>
              <a:rPr lang="zh-TW" altLang="en-US" sz="1400" dirty="0"/>
              <a:t>建立視窗</a:t>
            </a:r>
          </a:p>
          <a:p>
            <a:r>
              <a:rPr lang="en-US" altLang="zh-TW" sz="1400" dirty="0"/>
              <a:t>MAXWIDTH = 150</a:t>
            </a:r>
          </a:p>
          <a:p>
            <a:r>
              <a:rPr lang="en-US" altLang="zh-TW" sz="1400" dirty="0"/>
              <a:t>MAXHEIGHT = 150</a:t>
            </a:r>
          </a:p>
          <a:p>
            <a:r>
              <a:rPr lang="en-US" altLang="zh-TW" sz="1400" dirty="0"/>
              <a:t>f = Frame(root, height=MAXHEIGHT, width=MAXWIDTH, </a:t>
            </a:r>
            <a:r>
              <a:rPr lang="en-US" altLang="zh-TW" sz="1400" dirty="0" err="1"/>
              <a:t>bg</a:t>
            </a:r>
            <a:r>
              <a:rPr lang="en-US" altLang="zh-TW" sz="1400" dirty="0"/>
              <a:t>="red")</a:t>
            </a:r>
          </a:p>
          <a:p>
            <a:r>
              <a:rPr lang="en-US" altLang="zh-TW" sz="1400" dirty="0" err="1"/>
              <a:t>f.pack_propagate</a:t>
            </a:r>
            <a:r>
              <a:rPr lang="en-US" altLang="zh-TW" sz="1400" dirty="0"/>
              <a:t>(0)</a:t>
            </a:r>
          </a:p>
          <a:p>
            <a:r>
              <a:rPr lang="en-US" altLang="zh-TW" sz="1400" dirty="0" err="1"/>
              <a:t>f.grid</a:t>
            </a:r>
            <a:r>
              <a:rPr lang="en-US" altLang="zh-TW" sz="1400" dirty="0"/>
              <a:t>(row = 0, column = 0)</a:t>
            </a:r>
          </a:p>
          <a:p>
            <a:r>
              <a:rPr lang="en-US" altLang="zh-TW" sz="1400" dirty="0"/>
              <a:t>b = Button(f, state="normal")</a:t>
            </a:r>
          </a:p>
          <a:p>
            <a:r>
              <a:rPr lang="en-US" altLang="zh-TW" sz="1400" dirty="0" err="1">
                <a:solidFill>
                  <a:srgbClr val="0000FF"/>
                </a:solidFill>
              </a:rPr>
              <a:t>b.pack</a:t>
            </a:r>
            <a:r>
              <a:rPr lang="en-US" altLang="zh-TW" sz="1400" dirty="0">
                <a:solidFill>
                  <a:srgbClr val="0000FF"/>
                </a:solidFill>
              </a:rPr>
              <a:t>(fill=BOTH)</a:t>
            </a:r>
          </a:p>
          <a:p>
            <a:r>
              <a:rPr lang="en-US" altLang="zh-TW" sz="1400" dirty="0"/>
              <a:t>f = Frame(root, height=MAXHEIGHT, width=MAXWIDTH, </a:t>
            </a:r>
            <a:r>
              <a:rPr lang="en-US" altLang="zh-TW" sz="1400" dirty="0" err="1"/>
              <a:t>bg</a:t>
            </a:r>
            <a:r>
              <a:rPr lang="en-US" altLang="zh-TW" sz="1400" dirty="0"/>
              <a:t>="green")</a:t>
            </a:r>
          </a:p>
          <a:p>
            <a:r>
              <a:rPr lang="en-US" altLang="zh-TW" sz="1400" dirty="0" err="1"/>
              <a:t>f.pack_propagate</a:t>
            </a:r>
            <a:r>
              <a:rPr lang="en-US" altLang="zh-TW" sz="1400" dirty="0"/>
              <a:t>(0)</a:t>
            </a:r>
          </a:p>
          <a:p>
            <a:r>
              <a:rPr lang="en-US" altLang="zh-TW" sz="1400" dirty="0" err="1"/>
              <a:t>f.grid</a:t>
            </a:r>
            <a:r>
              <a:rPr lang="en-US" altLang="zh-TW" sz="1400" dirty="0"/>
              <a:t>(row = 0, column = 1)</a:t>
            </a:r>
          </a:p>
          <a:p>
            <a:r>
              <a:rPr lang="en-US" altLang="zh-TW" sz="1400" dirty="0"/>
              <a:t>b = Button(f, state="normal")</a:t>
            </a:r>
          </a:p>
          <a:p>
            <a:r>
              <a:rPr lang="en-US" altLang="zh-TW" sz="1400" dirty="0" err="1">
                <a:solidFill>
                  <a:srgbClr val="0000FF"/>
                </a:solidFill>
              </a:rPr>
              <a:t>b.pack</a:t>
            </a:r>
            <a:r>
              <a:rPr lang="en-US" altLang="zh-TW" sz="1400" dirty="0">
                <a:solidFill>
                  <a:srgbClr val="0000FF"/>
                </a:solidFill>
              </a:rPr>
              <a:t>(fill=BOTH)</a:t>
            </a:r>
          </a:p>
          <a:p>
            <a:r>
              <a:rPr lang="en-US" altLang="zh-TW" sz="1400" dirty="0"/>
              <a:t>f = Frame(root, height=MAXHEIGHT, width=MAXWIDTH, </a:t>
            </a:r>
            <a:r>
              <a:rPr lang="en-US" altLang="zh-TW" sz="1400" dirty="0" err="1"/>
              <a:t>bg</a:t>
            </a:r>
            <a:r>
              <a:rPr lang="en-US" altLang="zh-TW" sz="1400" dirty="0"/>
              <a:t>="blue")</a:t>
            </a:r>
          </a:p>
          <a:p>
            <a:r>
              <a:rPr lang="en-US" altLang="zh-TW" sz="1400" dirty="0" err="1"/>
              <a:t>f.pack_propagate</a:t>
            </a:r>
            <a:r>
              <a:rPr lang="en-US" altLang="zh-TW" sz="1400" dirty="0"/>
              <a:t>(0)</a:t>
            </a:r>
          </a:p>
          <a:p>
            <a:r>
              <a:rPr lang="en-US" altLang="zh-TW" sz="1400" dirty="0" err="1"/>
              <a:t>f.grid</a:t>
            </a:r>
            <a:r>
              <a:rPr lang="en-US" altLang="zh-TW" sz="1400" dirty="0"/>
              <a:t>(row = 0, column = 2)</a:t>
            </a:r>
          </a:p>
          <a:p>
            <a:r>
              <a:rPr lang="en-US" altLang="zh-TW" sz="1400" dirty="0"/>
              <a:t>b = Button(f, state="normal")</a:t>
            </a:r>
          </a:p>
          <a:p>
            <a:r>
              <a:rPr lang="en-US" altLang="zh-TW" sz="1400" dirty="0" err="1">
                <a:solidFill>
                  <a:srgbClr val="0000FF"/>
                </a:solidFill>
              </a:rPr>
              <a:t>b.pack</a:t>
            </a:r>
            <a:r>
              <a:rPr lang="en-US" altLang="zh-TW" sz="1400" dirty="0">
                <a:solidFill>
                  <a:srgbClr val="0000FF"/>
                </a:solidFill>
              </a:rPr>
              <a:t>(fill=BOTH)</a:t>
            </a:r>
          </a:p>
          <a:p>
            <a:r>
              <a:rPr lang="en-US" altLang="zh-TW" sz="1400" dirty="0" err="1"/>
              <a:t>root.mainloop</a:t>
            </a:r>
            <a:r>
              <a:rPr lang="en-US" altLang="zh-TW" sz="1400" dirty="0"/>
              <a:t>()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910406"/>
            <a:ext cx="3666802" cy="143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868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55576" y="1628800"/>
            <a:ext cx="5940754" cy="44012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/>
              <a:t>from </a:t>
            </a:r>
            <a:r>
              <a:rPr lang="en-US" altLang="zh-TW" sz="1400" dirty="0" err="1"/>
              <a:t>tkinter</a:t>
            </a:r>
            <a:r>
              <a:rPr lang="en-US" altLang="zh-TW" sz="1400" dirty="0"/>
              <a:t> import *#</a:t>
            </a:r>
            <a:r>
              <a:rPr lang="zh-TW" altLang="en-US" sz="1400" dirty="0"/>
              <a:t>載入視窗程式函式庫</a:t>
            </a:r>
          </a:p>
          <a:p>
            <a:r>
              <a:rPr lang="en-US" altLang="zh-TW" sz="1400" dirty="0"/>
              <a:t>root = </a:t>
            </a:r>
            <a:r>
              <a:rPr lang="en-US" altLang="zh-TW" sz="1400" dirty="0" err="1"/>
              <a:t>Tk</a:t>
            </a:r>
            <a:r>
              <a:rPr lang="en-US" altLang="zh-TW" sz="1400" dirty="0"/>
              <a:t>()#</a:t>
            </a:r>
            <a:r>
              <a:rPr lang="zh-TW" altLang="en-US" sz="1400" dirty="0"/>
              <a:t>建立視窗</a:t>
            </a:r>
          </a:p>
          <a:p>
            <a:r>
              <a:rPr lang="en-US" altLang="zh-TW" sz="1400" dirty="0"/>
              <a:t>MAXWIDTH = 150</a:t>
            </a:r>
          </a:p>
          <a:p>
            <a:r>
              <a:rPr lang="en-US" altLang="zh-TW" sz="1400" dirty="0"/>
              <a:t>MAXHEIGHT = 150</a:t>
            </a:r>
          </a:p>
          <a:p>
            <a:r>
              <a:rPr lang="en-US" altLang="zh-TW" sz="1400" dirty="0"/>
              <a:t>f = Frame(root, height=MAXHEIGHT, width=MAXWIDTH, </a:t>
            </a:r>
            <a:r>
              <a:rPr lang="en-US" altLang="zh-TW" sz="1400" dirty="0" err="1"/>
              <a:t>bg</a:t>
            </a:r>
            <a:r>
              <a:rPr lang="en-US" altLang="zh-TW" sz="1400" dirty="0"/>
              <a:t>="red")</a:t>
            </a:r>
          </a:p>
          <a:p>
            <a:r>
              <a:rPr lang="en-US" altLang="zh-TW" sz="1400" dirty="0" err="1"/>
              <a:t>f.pack_propagate</a:t>
            </a:r>
            <a:r>
              <a:rPr lang="en-US" altLang="zh-TW" sz="1400" dirty="0"/>
              <a:t>(0)</a:t>
            </a:r>
          </a:p>
          <a:p>
            <a:r>
              <a:rPr lang="en-US" altLang="zh-TW" sz="1400" dirty="0" err="1"/>
              <a:t>f.grid</a:t>
            </a:r>
            <a:r>
              <a:rPr lang="en-US" altLang="zh-TW" sz="1400" dirty="0"/>
              <a:t>(row = 0, column = 0)</a:t>
            </a:r>
          </a:p>
          <a:p>
            <a:r>
              <a:rPr lang="en-US" altLang="zh-TW" sz="1400" dirty="0"/>
              <a:t>b = Button(f, state="normal")</a:t>
            </a:r>
          </a:p>
          <a:p>
            <a:r>
              <a:rPr lang="en-US" altLang="zh-TW" sz="1400" dirty="0" err="1">
                <a:solidFill>
                  <a:srgbClr val="0000FF"/>
                </a:solidFill>
              </a:rPr>
              <a:t>b.pack</a:t>
            </a:r>
            <a:r>
              <a:rPr lang="en-US" altLang="zh-TW" sz="1400" dirty="0">
                <a:solidFill>
                  <a:srgbClr val="0000FF"/>
                </a:solidFill>
              </a:rPr>
              <a:t>(expand=1, fill=BOTH)</a:t>
            </a:r>
          </a:p>
          <a:p>
            <a:r>
              <a:rPr lang="en-US" altLang="zh-TW" sz="1400" dirty="0"/>
              <a:t>f = Frame(root, height=MAXHEIGHT, width=MAXWIDTH, </a:t>
            </a:r>
            <a:r>
              <a:rPr lang="en-US" altLang="zh-TW" sz="1400" dirty="0" err="1"/>
              <a:t>bg</a:t>
            </a:r>
            <a:r>
              <a:rPr lang="en-US" altLang="zh-TW" sz="1400" dirty="0"/>
              <a:t>="green")</a:t>
            </a:r>
          </a:p>
          <a:p>
            <a:r>
              <a:rPr lang="en-US" altLang="zh-TW" sz="1400" dirty="0" err="1"/>
              <a:t>f.pack_propagate</a:t>
            </a:r>
            <a:r>
              <a:rPr lang="en-US" altLang="zh-TW" sz="1400" dirty="0"/>
              <a:t>(0)</a:t>
            </a:r>
          </a:p>
          <a:p>
            <a:r>
              <a:rPr lang="en-US" altLang="zh-TW" sz="1400" dirty="0" err="1"/>
              <a:t>f.grid</a:t>
            </a:r>
            <a:r>
              <a:rPr lang="en-US" altLang="zh-TW" sz="1400" dirty="0"/>
              <a:t>(row = 0, column = 1)</a:t>
            </a:r>
          </a:p>
          <a:p>
            <a:r>
              <a:rPr lang="en-US" altLang="zh-TW" sz="1400" dirty="0"/>
              <a:t>b = Button(f, state="normal")</a:t>
            </a:r>
          </a:p>
          <a:p>
            <a:r>
              <a:rPr lang="en-US" altLang="zh-TW" sz="1400" dirty="0" err="1">
                <a:solidFill>
                  <a:srgbClr val="0000FF"/>
                </a:solidFill>
              </a:rPr>
              <a:t>b.pack</a:t>
            </a:r>
            <a:r>
              <a:rPr lang="en-US" altLang="zh-TW" sz="1400" dirty="0">
                <a:solidFill>
                  <a:srgbClr val="0000FF"/>
                </a:solidFill>
              </a:rPr>
              <a:t>(expand=1, fill=BOTH)</a:t>
            </a:r>
          </a:p>
          <a:p>
            <a:r>
              <a:rPr lang="en-US" altLang="zh-TW" sz="1400" dirty="0"/>
              <a:t>f = Frame(root, height=MAXHEIGHT, width=MAXWIDTH, </a:t>
            </a:r>
            <a:r>
              <a:rPr lang="en-US" altLang="zh-TW" sz="1400" dirty="0" err="1"/>
              <a:t>bg</a:t>
            </a:r>
            <a:r>
              <a:rPr lang="en-US" altLang="zh-TW" sz="1400" dirty="0"/>
              <a:t>="blue")</a:t>
            </a:r>
          </a:p>
          <a:p>
            <a:r>
              <a:rPr lang="en-US" altLang="zh-TW" sz="1400" dirty="0" err="1"/>
              <a:t>f.pack_propagate</a:t>
            </a:r>
            <a:r>
              <a:rPr lang="en-US" altLang="zh-TW" sz="1400" dirty="0"/>
              <a:t>(0)</a:t>
            </a:r>
          </a:p>
          <a:p>
            <a:r>
              <a:rPr lang="en-US" altLang="zh-TW" sz="1400" dirty="0" err="1"/>
              <a:t>f.grid</a:t>
            </a:r>
            <a:r>
              <a:rPr lang="en-US" altLang="zh-TW" sz="1400" dirty="0"/>
              <a:t>(row = 0, column = 2)</a:t>
            </a:r>
          </a:p>
          <a:p>
            <a:r>
              <a:rPr lang="en-US" altLang="zh-TW" sz="1400" dirty="0"/>
              <a:t>b = Button(f, state="normal")</a:t>
            </a:r>
          </a:p>
          <a:p>
            <a:r>
              <a:rPr lang="en-US" altLang="zh-TW" sz="1400" dirty="0" err="1">
                <a:solidFill>
                  <a:srgbClr val="0000FF"/>
                </a:solidFill>
              </a:rPr>
              <a:t>b.pack</a:t>
            </a:r>
            <a:r>
              <a:rPr lang="en-US" altLang="zh-TW" sz="1400" dirty="0">
                <a:solidFill>
                  <a:srgbClr val="0000FF"/>
                </a:solidFill>
              </a:rPr>
              <a:t>(expand=1, fill=BOTH)</a:t>
            </a:r>
          </a:p>
          <a:p>
            <a:r>
              <a:rPr lang="en-US" altLang="zh-TW" sz="1400" dirty="0" err="1"/>
              <a:t>root.mainloop</a:t>
            </a:r>
            <a:r>
              <a:rPr lang="en-US" altLang="zh-TW" sz="1400" dirty="0"/>
              <a:t>()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976337"/>
            <a:ext cx="3296443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949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網站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>
                <a:hlinkClick r:id="rId2"/>
              </a:rPr>
              <a:t>https://docs.python.org/3/library/tk.html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3"/>
              </a:rPr>
              <a:t>http://effbot.org/tkinterbook/frame.htm</a:t>
            </a:r>
            <a:endParaRPr lang="en-US" altLang="zh-TW" dirty="0" smtClean="0"/>
          </a:p>
          <a:p>
            <a:r>
              <a:rPr lang="zh-TW" altLang="en-US" dirty="0" smtClean="0"/>
              <a:t>書籍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 smtClean="0"/>
              <a:t>深入淺出程式設計</a:t>
            </a:r>
            <a:r>
              <a:rPr lang="en-US" altLang="zh-TW" dirty="0" smtClean="0"/>
              <a:t>(Head First Programming)(2011)</a:t>
            </a:r>
            <a:r>
              <a:rPr lang="zh-TW" altLang="en-US" dirty="0" smtClean="0"/>
              <a:t>。</a:t>
            </a:r>
            <a:r>
              <a:rPr lang="en-US" altLang="zh-TW" dirty="0" smtClean="0"/>
              <a:t>David Griffiths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Paul Barry</a:t>
            </a:r>
            <a:r>
              <a:rPr lang="zh-TW" altLang="en-US" dirty="0" smtClean="0"/>
              <a:t>。 </a:t>
            </a:r>
            <a:r>
              <a:rPr lang="en-US" altLang="zh-TW" dirty="0" err="1" smtClean="0"/>
              <a:t>Oreilly</a:t>
            </a:r>
            <a:r>
              <a:rPr lang="zh-TW" altLang="en-US" dirty="0" smtClean="0"/>
              <a:t>歐萊禮中文圖書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63041" y="2119257"/>
            <a:ext cx="4693136" cy="4118055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smtClean="0"/>
              <a:t>設計一個如右</a:t>
            </a:r>
            <a:r>
              <a:rPr lang="zh-TW" altLang="en-US" dirty="0" smtClean="0"/>
              <a:t>圖樣式的走迷宮程式。迷宮包括起點、終點、和無法行走的牆壁</a:t>
            </a:r>
            <a:r>
              <a:rPr lang="en-US" altLang="zh-TW" dirty="0" smtClean="0"/>
              <a:t>(</a:t>
            </a:r>
            <a:r>
              <a:rPr lang="zh-TW" altLang="en-US" dirty="0" smtClean="0"/>
              <a:t>迷宮大小、內容不限定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，使用者能使用下方的按鈕移動現在位置，直到抵達終點時則無法再移動。程式中會顯示目前的總共行走步數。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在下方的移動介面中，介面外圍平時為藍色，如使用者點選到無法行走的方向時，則介面顏色改為紅色，且不增加行走步數，如抵達終點時則改為綠色。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1026" name="Picture 2" descr="C:\Users\SHWang\Desktop\高應\碩士\Python\ppt\上課檔案_2\resource\12_q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2667017"/>
            <a:ext cx="2038350" cy="3190875"/>
          </a:xfrm>
          <a:prstGeom prst="rect">
            <a:avLst/>
          </a:prstGeom>
          <a:noFill/>
        </p:spPr>
      </p:pic>
      <p:sp>
        <p:nvSpPr>
          <p:cNvPr id="6" name="文字方塊 5"/>
          <p:cNvSpPr txBox="1"/>
          <p:nvPr/>
        </p:nvSpPr>
        <p:spPr>
          <a:xfrm>
            <a:off x="6286512" y="2071678"/>
            <a:ext cx="108012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400" dirty="0" smtClean="0"/>
              <a:t>@:</a:t>
            </a:r>
            <a:r>
              <a:rPr lang="zh-TW" altLang="en-US" sz="1400" dirty="0" smtClean="0"/>
              <a:t>目前位置</a:t>
            </a:r>
            <a:endParaRPr lang="en-US" altLang="zh-TW" sz="1400" dirty="0" smtClean="0"/>
          </a:p>
          <a:p>
            <a:r>
              <a:rPr lang="en-US" altLang="zh-TW" sz="1400" dirty="0" smtClean="0"/>
              <a:t>X:</a:t>
            </a:r>
            <a:r>
              <a:rPr lang="zh-TW" altLang="en-US" sz="1400" dirty="0" smtClean="0"/>
              <a:t>終點</a:t>
            </a:r>
            <a:endParaRPr lang="zh-TW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學習目標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本章節介紹：</a:t>
            </a:r>
            <a:endParaRPr lang="en-US" altLang="zh-TW" dirty="0" smtClean="0"/>
          </a:p>
          <a:p>
            <a:pPr marL="822960" lvl="1" indent="-457200">
              <a:buFont typeface="+mj-lt"/>
              <a:buAutoNum type="arabicPeriod"/>
            </a:pPr>
            <a:r>
              <a:rPr lang="en-US" altLang="zh-TW" dirty="0" smtClean="0">
                <a:latin typeface="+mn-ea"/>
              </a:rPr>
              <a:t>Frame </a:t>
            </a:r>
            <a:r>
              <a:rPr lang="zh-TW" altLang="en-US" dirty="0" smtClean="0">
                <a:latin typeface="+mn-ea"/>
              </a:rPr>
              <a:t>組件簡介</a:t>
            </a:r>
            <a:endParaRPr lang="en-US" altLang="zh-TW" dirty="0" smtClean="0">
              <a:latin typeface="+mn-ea"/>
            </a:endParaRPr>
          </a:p>
          <a:p>
            <a:pPr marL="822960" lvl="1" indent="-457200">
              <a:buFont typeface="+mj-lt"/>
              <a:buAutoNum type="arabicPeriod"/>
            </a:pPr>
            <a:r>
              <a:rPr lang="zh-TW" altLang="en-US" dirty="0" smtClean="0">
                <a:latin typeface="+mn-ea"/>
              </a:rPr>
              <a:t>在 </a:t>
            </a:r>
            <a:r>
              <a:rPr lang="en-US" altLang="zh-TW" dirty="0" smtClean="0">
                <a:latin typeface="+mn-ea"/>
              </a:rPr>
              <a:t>Frame </a:t>
            </a:r>
            <a:r>
              <a:rPr lang="zh-TW" altLang="en-US" dirty="0" smtClean="0">
                <a:latin typeface="+mn-ea"/>
              </a:rPr>
              <a:t>裡放置組件</a:t>
            </a:r>
            <a:endParaRPr lang="en-US" altLang="zh-TW" dirty="0" smtClean="0">
              <a:latin typeface="+mn-ea"/>
            </a:endParaRPr>
          </a:p>
          <a:p>
            <a:pPr marL="822960" lvl="1" indent="-457200">
              <a:buFont typeface="+mj-lt"/>
              <a:buAutoNum type="arabicPeriod"/>
            </a:pPr>
            <a:r>
              <a:rPr lang="en-US" altLang="zh-TW" dirty="0" smtClean="0">
                <a:latin typeface="+mn-ea"/>
              </a:rPr>
              <a:t>Frame </a:t>
            </a:r>
            <a:r>
              <a:rPr lang="zh-TW" altLang="en-US" dirty="0" smtClean="0">
                <a:latin typeface="+mn-ea"/>
              </a:rPr>
              <a:t>外觀</a:t>
            </a:r>
            <a:r>
              <a:rPr lang="zh-TW" altLang="en-US" dirty="0" smtClean="0">
                <a:latin typeface="+mn-ea"/>
              </a:rPr>
              <a:t>設定</a:t>
            </a:r>
            <a:endParaRPr lang="en-US" altLang="zh-TW" dirty="0" smtClean="0">
              <a:latin typeface="+mn-ea"/>
            </a:endParaRPr>
          </a:p>
          <a:p>
            <a:pPr marL="822960" lvl="1" indent="-457200">
              <a:buFont typeface="+mj-lt"/>
              <a:buAutoNum type="arabicPeriod"/>
            </a:pPr>
            <a:r>
              <a:rPr lang="en-US" altLang="zh-TW" dirty="0" smtClean="0">
                <a:latin typeface="+mn-ea"/>
              </a:rPr>
              <a:t>fill and expand</a:t>
            </a:r>
            <a:endParaRPr lang="en-US" altLang="zh-TW" dirty="0" smtClean="0">
              <a:latin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endParaRPr lang="zh-TW" altLang="en-US" dirty="0"/>
          </a:p>
        </p:txBody>
      </p:sp>
      <p:graphicFrame>
        <p:nvGraphicFramePr>
          <p:cNvPr id="9" name="內容版面配置區 8"/>
          <p:cNvGraphicFramePr>
            <a:graphicFrameLocks noGrp="1"/>
          </p:cNvGraphicFramePr>
          <p:nvPr>
            <p:ph idx="1"/>
          </p:nvPr>
        </p:nvGraphicFramePr>
        <p:xfrm>
          <a:off x="827583" y="2276872"/>
          <a:ext cx="7416824" cy="30963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4206"/>
                <a:gridCol w="1854206"/>
                <a:gridCol w="1854206"/>
                <a:gridCol w="1854206"/>
              </a:tblGrid>
              <a:tr h="3096343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初始畫面：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移動位置：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無法行走：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到達終點：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2050" name="Picture 2" descr="C:\Users\SHWang\Desktop\高應\碩士\Python\ppt\上課檔案_2\resource\12_q_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2708920"/>
            <a:ext cx="1623060" cy="2575560"/>
          </a:xfrm>
          <a:prstGeom prst="rect">
            <a:avLst/>
          </a:prstGeom>
          <a:noFill/>
        </p:spPr>
      </p:pic>
      <p:pic>
        <p:nvPicPr>
          <p:cNvPr id="2051" name="Picture 3" descr="C:\Users\SHWang\Desktop\高應\碩士\Python\ppt\上課檔案_2\resource\12_q_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2708920"/>
            <a:ext cx="1630680" cy="2552700"/>
          </a:xfrm>
          <a:prstGeom prst="rect">
            <a:avLst/>
          </a:prstGeom>
          <a:noFill/>
        </p:spPr>
      </p:pic>
      <p:pic>
        <p:nvPicPr>
          <p:cNvPr id="2052" name="Picture 4" descr="C:\Users\SHWang\Desktop\高應\碩士\Python\ppt\上課檔案_2\resource\12_q_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20164" y="2708920"/>
            <a:ext cx="1607820" cy="2552700"/>
          </a:xfrm>
          <a:prstGeom prst="rect">
            <a:avLst/>
          </a:prstGeom>
          <a:noFill/>
        </p:spPr>
      </p:pic>
      <p:pic>
        <p:nvPicPr>
          <p:cNvPr id="2053" name="Picture 5" descr="C:\Users\SHWang\Desktop\高應\碩士\Python\ppt\上課檔案_2\resource\12_q_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4008" y="2708920"/>
            <a:ext cx="1623060" cy="25755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Frame </a:t>
            </a:r>
            <a:r>
              <a:rPr lang="zh-TW" altLang="en-US" dirty="0" smtClean="0"/>
              <a:t>組件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Frame </a:t>
            </a:r>
            <a:r>
              <a:rPr lang="zh-TW" altLang="en-US" dirty="0" smtClean="0"/>
              <a:t>組件是一個矩形區域，其他組件除了擺放於原本 </a:t>
            </a:r>
            <a:r>
              <a:rPr lang="en-US" altLang="zh-TW" dirty="0" err="1" smtClean="0"/>
              <a:t>Tk</a:t>
            </a:r>
            <a:r>
              <a:rPr lang="zh-TW" altLang="en-US" dirty="0" smtClean="0"/>
              <a:t> 物件的視窗中，也可放在自定義的 </a:t>
            </a:r>
            <a:r>
              <a:rPr lang="en-US" altLang="zh-TW" dirty="0" smtClean="0"/>
              <a:t>Frame </a:t>
            </a:r>
            <a:r>
              <a:rPr lang="zh-TW" altLang="en-US" dirty="0" smtClean="0"/>
              <a:t>區域中。</a:t>
            </a:r>
            <a:r>
              <a:rPr lang="en-US" altLang="zh-TW" dirty="0" smtClean="0"/>
              <a:t>Frame</a:t>
            </a:r>
            <a:r>
              <a:rPr lang="zh-TW" altLang="en-US" dirty="0" smtClean="0"/>
              <a:t> 可用於輔助排版，將組件放在想要的位置，或是設計介面的外觀。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026" name="Picture 2" descr="C:\Users\SHWang\Desktop\高應\碩士\Python\ppt\上課檔案_2\resource\12_ex_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4293096"/>
            <a:ext cx="2057400" cy="1790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Frame </a:t>
            </a:r>
            <a:r>
              <a:rPr lang="zh-TW" altLang="en-US" dirty="0" smtClean="0"/>
              <a:t>組件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 </a:t>
            </a:r>
            <a:r>
              <a:rPr lang="en-US" altLang="zh-TW" dirty="0" smtClean="0"/>
              <a:t>Frame </a:t>
            </a:r>
            <a:r>
              <a:rPr lang="zh-TW" altLang="en-US" dirty="0" smtClean="0"/>
              <a:t>新增組件，</a:t>
            </a:r>
            <a:r>
              <a:rPr lang="en-US" altLang="zh-TW" dirty="0" smtClean="0"/>
              <a:t>Frame</a:t>
            </a:r>
            <a:r>
              <a:rPr lang="zh-TW" altLang="en-US" dirty="0" smtClean="0"/>
              <a:t> 能夠用與其他組件一樣的方式指定位置與排版</a:t>
            </a:r>
            <a:r>
              <a:rPr lang="en-US" altLang="zh-TW" dirty="0" smtClean="0"/>
              <a:t>(pack, grid......)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827584" y="3364537"/>
            <a:ext cx="4896544" cy="28007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600" dirty="0" smtClean="0"/>
              <a:t>from </a:t>
            </a:r>
            <a:r>
              <a:rPr lang="en-US" altLang="zh-TW" sz="1600" dirty="0" err="1" smtClean="0"/>
              <a:t>tkinter</a:t>
            </a:r>
            <a:r>
              <a:rPr lang="en-US" altLang="zh-TW" sz="1600" dirty="0" smtClean="0"/>
              <a:t> import *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app = </a:t>
            </a:r>
            <a:r>
              <a:rPr lang="en-US" altLang="zh-TW" sz="1600" dirty="0" err="1" smtClean="0"/>
              <a:t>Tk</a:t>
            </a:r>
            <a:r>
              <a:rPr lang="en-US" altLang="zh-TW" sz="1600" dirty="0" smtClean="0"/>
              <a:t>()</a:t>
            </a:r>
          </a:p>
          <a:p>
            <a:r>
              <a:rPr lang="en-US" altLang="zh-TW" sz="1600" dirty="0" err="1" smtClean="0"/>
              <a:t>app.geometry</a:t>
            </a:r>
            <a:r>
              <a:rPr lang="en-US" altLang="zh-TW" sz="1600" dirty="0" smtClean="0"/>
              <a:t>("200x100+200+200")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>
                <a:solidFill>
                  <a:schemeClr val="accent1">
                    <a:lumMod val="75000"/>
                  </a:schemeClr>
                </a:solidFill>
              </a:rPr>
              <a:t>frame1</a:t>
            </a:r>
            <a:r>
              <a:rPr lang="en-US" altLang="zh-TW" sz="1600" dirty="0" smtClean="0"/>
              <a:t> = Frame(</a:t>
            </a:r>
            <a:r>
              <a:rPr lang="en-US" altLang="zh-TW" sz="1600" dirty="0" err="1" smtClean="0"/>
              <a:t>bg</a:t>
            </a:r>
            <a:r>
              <a:rPr lang="en-US" altLang="zh-TW" sz="1600" dirty="0" smtClean="0"/>
              <a:t>="</a:t>
            </a:r>
            <a:r>
              <a:rPr lang="en-US" altLang="zh-TW" sz="1600" dirty="0" err="1" smtClean="0"/>
              <a:t>orange",width</a:t>
            </a:r>
            <a:r>
              <a:rPr lang="en-US" altLang="zh-TW" sz="1600" dirty="0" smtClean="0"/>
              <a:t>=50, height=100)</a:t>
            </a:r>
          </a:p>
          <a:p>
            <a:r>
              <a:rPr lang="en-US" altLang="zh-TW" sz="1600" dirty="0" smtClean="0">
                <a:solidFill>
                  <a:schemeClr val="accent1">
                    <a:lumMod val="75000"/>
                  </a:schemeClr>
                </a:solidFill>
              </a:rPr>
              <a:t>frame1</a:t>
            </a:r>
            <a:r>
              <a:rPr lang="en-US" altLang="zh-TW" sz="1600" dirty="0" smtClean="0"/>
              <a:t>.pack(side = "left")</a:t>
            </a:r>
          </a:p>
          <a:p>
            <a:r>
              <a:rPr lang="en-US" altLang="zh-TW" sz="1600" dirty="0" smtClean="0">
                <a:solidFill>
                  <a:srgbClr val="0000FF"/>
                </a:solidFill>
              </a:rPr>
              <a:t>frame2</a:t>
            </a:r>
            <a:r>
              <a:rPr lang="en-US" altLang="zh-TW" sz="1600" dirty="0" smtClean="0"/>
              <a:t> = Frame(</a:t>
            </a:r>
            <a:r>
              <a:rPr lang="en-US" altLang="zh-TW" sz="1600" dirty="0" err="1" smtClean="0"/>
              <a:t>bg</a:t>
            </a:r>
            <a:r>
              <a:rPr lang="en-US" altLang="zh-TW" sz="1600" dirty="0" smtClean="0"/>
              <a:t> = "</a:t>
            </a:r>
            <a:r>
              <a:rPr lang="en-US" altLang="zh-TW" sz="1600" dirty="0" err="1" smtClean="0"/>
              <a:t>blue",width</a:t>
            </a:r>
            <a:r>
              <a:rPr lang="en-US" altLang="zh-TW" sz="1600" dirty="0" smtClean="0"/>
              <a:t>=100, height=50)</a:t>
            </a:r>
          </a:p>
          <a:p>
            <a:r>
              <a:rPr lang="en-US" altLang="zh-TW" sz="1600" dirty="0" smtClean="0">
                <a:solidFill>
                  <a:srgbClr val="0000FF"/>
                </a:solidFill>
              </a:rPr>
              <a:t>frame2</a:t>
            </a:r>
            <a:r>
              <a:rPr lang="en-US" altLang="zh-TW" sz="1600" dirty="0" smtClean="0"/>
              <a:t>.pack(side = "right")</a:t>
            </a:r>
          </a:p>
          <a:p>
            <a:endParaRPr lang="en-US" altLang="zh-TW" sz="1600" dirty="0" smtClean="0"/>
          </a:p>
          <a:p>
            <a:r>
              <a:rPr lang="en-US" altLang="zh-TW" sz="1600" dirty="0" err="1" smtClean="0"/>
              <a:t>app.mainloop</a:t>
            </a:r>
            <a:r>
              <a:rPr lang="en-US" altLang="zh-TW" sz="1600" dirty="0" smtClean="0"/>
              <a:t>()</a:t>
            </a:r>
            <a:endParaRPr lang="zh-TW" altLang="en-US" sz="1600" dirty="0"/>
          </a:p>
        </p:txBody>
      </p:sp>
      <p:pic>
        <p:nvPicPr>
          <p:cNvPr id="3074" name="Picture 2" descr="C:\Users\SHWang\Desktop\高應\碩士\Python\ppt\上課檔案_2\resource\12_ex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4058766"/>
            <a:ext cx="2057400" cy="1314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Frame </a:t>
            </a:r>
            <a:r>
              <a:rPr lang="zh-TW" altLang="en-US" dirty="0" smtClean="0"/>
              <a:t>組件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在宣告其他組件時指定要放入的位置，系統會根據 </a:t>
            </a:r>
            <a:r>
              <a:rPr lang="en-US" altLang="zh-TW" dirty="0" smtClean="0"/>
              <a:t>frame </a:t>
            </a:r>
            <a:r>
              <a:rPr lang="zh-TW" altLang="en-US" dirty="0" smtClean="0"/>
              <a:t>的排版設定擺放相關組件。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55576" y="3058502"/>
            <a:ext cx="4572000" cy="37548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TW" sz="1400" dirty="0" smtClean="0"/>
              <a:t>from </a:t>
            </a:r>
            <a:r>
              <a:rPr lang="en-US" altLang="zh-TW" sz="1400" dirty="0" err="1" smtClean="0"/>
              <a:t>tkinter</a:t>
            </a:r>
            <a:r>
              <a:rPr lang="en-US" altLang="zh-TW" sz="1400" dirty="0" smtClean="0"/>
              <a:t> import *</a:t>
            </a:r>
          </a:p>
          <a:p>
            <a:endParaRPr lang="en-US" altLang="zh-TW" sz="1400" dirty="0" smtClean="0"/>
          </a:p>
          <a:p>
            <a:r>
              <a:rPr lang="en-US" altLang="zh-TW" sz="1400" dirty="0" smtClean="0"/>
              <a:t>app = </a:t>
            </a:r>
            <a:r>
              <a:rPr lang="en-US" altLang="zh-TW" sz="1400" dirty="0" err="1" smtClean="0"/>
              <a:t>Tk</a:t>
            </a:r>
            <a:r>
              <a:rPr lang="en-US" altLang="zh-TW" sz="1400" dirty="0" smtClean="0"/>
              <a:t>()</a:t>
            </a:r>
          </a:p>
          <a:p>
            <a:r>
              <a:rPr lang="en-US" altLang="zh-TW" sz="1400" dirty="0" err="1" smtClean="0"/>
              <a:t>app.geometry</a:t>
            </a:r>
            <a:r>
              <a:rPr lang="en-US" altLang="zh-TW" sz="1400" dirty="0" smtClean="0"/>
              <a:t>("200x100+200+200")</a:t>
            </a:r>
          </a:p>
          <a:p>
            <a:r>
              <a:rPr lang="en-US" altLang="zh-TW" sz="1400" dirty="0" smtClean="0">
                <a:solidFill>
                  <a:schemeClr val="accent1">
                    <a:lumMod val="75000"/>
                  </a:schemeClr>
                </a:solidFill>
              </a:rPr>
              <a:t>frame1</a:t>
            </a:r>
            <a:r>
              <a:rPr lang="en-US" altLang="zh-TW" sz="1400" dirty="0" smtClean="0"/>
              <a:t> = Frame(</a:t>
            </a:r>
            <a:r>
              <a:rPr lang="en-US" altLang="zh-TW" sz="1400" dirty="0" err="1" smtClean="0"/>
              <a:t>bg</a:t>
            </a:r>
            <a:r>
              <a:rPr lang="en-US" altLang="zh-TW" sz="1400" dirty="0" smtClean="0"/>
              <a:t>="orange")</a:t>
            </a:r>
          </a:p>
          <a:p>
            <a:r>
              <a:rPr lang="en-US" altLang="zh-TW" sz="1400" dirty="0" smtClean="0">
                <a:solidFill>
                  <a:schemeClr val="accent1">
                    <a:lumMod val="75000"/>
                  </a:schemeClr>
                </a:solidFill>
              </a:rPr>
              <a:t>frame1</a:t>
            </a:r>
            <a:r>
              <a:rPr lang="en-US" altLang="zh-TW" sz="1400" dirty="0" smtClean="0"/>
              <a:t>.pack(side = "top")</a:t>
            </a:r>
          </a:p>
          <a:p>
            <a:r>
              <a:rPr lang="en-US" altLang="zh-TW" sz="1400" dirty="0" smtClean="0"/>
              <a:t>button1 = Button(</a:t>
            </a:r>
            <a:r>
              <a:rPr lang="en-US" altLang="zh-TW" sz="1400" dirty="0" smtClean="0">
                <a:solidFill>
                  <a:schemeClr val="accent1">
                    <a:lumMod val="75000"/>
                  </a:schemeClr>
                </a:solidFill>
              </a:rPr>
              <a:t>frame1</a:t>
            </a:r>
            <a:r>
              <a:rPr lang="en-US" altLang="zh-TW" sz="1400" dirty="0" smtClean="0"/>
              <a:t>, text = "button1", </a:t>
            </a:r>
            <a:r>
              <a:rPr lang="en-US" altLang="zh-TW" sz="1400" dirty="0" err="1" smtClean="0"/>
              <a:t>fg</a:t>
            </a:r>
            <a:r>
              <a:rPr lang="en-US" altLang="zh-TW" sz="1400" dirty="0" smtClean="0"/>
              <a:t> = "red")</a:t>
            </a:r>
          </a:p>
          <a:p>
            <a:r>
              <a:rPr lang="en-US" altLang="zh-TW" sz="1400" dirty="0" smtClean="0"/>
              <a:t>button1.pack(side = "left")</a:t>
            </a:r>
          </a:p>
          <a:p>
            <a:r>
              <a:rPr lang="en-US" altLang="zh-TW" sz="1400" dirty="0" smtClean="0"/>
              <a:t>button2 = Button(</a:t>
            </a:r>
            <a:r>
              <a:rPr lang="en-US" altLang="zh-TW" sz="1400" dirty="0" smtClean="0">
                <a:solidFill>
                  <a:schemeClr val="accent1">
                    <a:lumMod val="75000"/>
                  </a:schemeClr>
                </a:solidFill>
              </a:rPr>
              <a:t>frame1</a:t>
            </a:r>
            <a:r>
              <a:rPr lang="en-US" altLang="zh-TW" sz="1400" dirty="0" smtClean="0"/>
              <a:t>, text = "button2", </a:t>
            </a:r>
            <a:r>
              <a:rPr lang="en-US" altLang="zh-TW" sz="1400" dirty="0" err="1" smtClean="0"/>
              <a:t>fg</a:t>
            </a:r>
            <a:r>
              <a:rPr lang="en-US" altLang="zh-TW" sz="1400" dirty="0" smtClean="0"/>
              <a:t> = "orange")</a:t>
            </a:r>
          </a:p>
          <a:p>
            <a:r>
              <a:rPr lang="en-US" altLang="zh-TW" sz="1400" dirty="0" smtClean="0"/>
              <a:t>button2.pack(side = "left")</a:t>
            </a:r>
          </a:p>
          <a:p>
            <a:endParaRPr lang="en-US" altLang="zh-TW" sz="1400" dirty="0" smtClean="0"/>
          </a:p>
          <a:p>
            <a:r>
              <a:rPr lang="en-US" altLang="zh-TW" sz="1400" dirty="0" smtClean="0">
                <a:solidFill>
                  <a:srgbClr val="0000FF"/>
                </a:solidFill>
              </a:rPr>
              <a:t>frame2</a:t>
            </a:r>
            <a:r>
              <a:rPr lang="en-US" altLang="zh-TW" sz="1400" dirty="0" smtClean="0"/>
              <a:t> = Frame(</a:t>
            </a:r>
            <a:r>
              <a:rPr lang="en-US" altLang="zh-TW" sz="1400" dirty="0" err="1" smtClean="0"/>
              <a:t>bg</a:t>
            </a:r>
            <a:r>
              <a:rPr lang="en-US" altLang="zh-TW" sz="1400" dirty="0" smtClean="0"/>
              <a:t> = "blue")</a:t>
            </a:r>
          </a:p>
          <a:p>
            <a:r>
              <a:rPr lang="en-US" altLang="zh-TW" sz="1400" dirty="0" smtClean="0">
                <a:solidFill>
                  <a:srgbClr val="0000FF"/>
                </a:solidFill>
              </a:rPr>
              <a:t>frame2</a:t>
            </a:r>
            <a:r>
              <a:rPr lang="en-US" altLang="zh-TW" sz="1400" dirty="0" smtClean="0"/>
              <a:t>.pack(side = "bottom")</a:t>
            </a:r>
          </a:p>
          <a:p>
            <a:r>
              <a:rPr lang="en-US" altLang="zh-TW" sz="1400" dirty="0" smtClean="0"/>
              <a:t>button3 = Button(</a:t>
            </a:r>
            <a:r>
              <a:rPr lang="en-US" altLang="zh-TW" sz="1400" dirty="0" smtClean="0">
                <a:solidFill>
                  <a:srgbClr val="0000FF"/>
                </a:solidFill>
              </a:rPr>
              <a:t>frame2</a:t>
            </a:r>
            <a:r>
              <a:rPr lang="en-US" altLang="zh-TW" sz="1400" dirty="0" smtClean="0"/>
              <a:t>, text = "button3", </a:t>
            </a:r>
            <a:r>
              <a:rPr lang="en-US" altLang="zh-TW" sz="1400" dirty="0" err="1" smtClean="0"/>
              <a:t>fg</a:t>
            </a:r>
            <a:r>
              <a:rPr lang="en-US" altLang="zh-TW" sz="1400" dirty="0" smtClean="0"/>
              <a:t> = "blue")</a:t>
            </a:r>
          </a:p>
          <a:p>
            <a:r>
              <a:rPr lang="en-US" altLang="zh-TW" sz="1400" dirty="0" smtClean="0"/>
              <a:t>button3.pack(side = "left")</a:t>
            </a:r>
          </a:p>
          <a:p>
            <a:endParaRPr lang="en-US" altLang="zh-TW" sz="1400" dirty="0" smtClean="0"/>
          </a:p>
          <a:p>
            <a:r>
              <a:rPr lang="en-US" altLang="zh-TW" sz="1400" dirty="0" err="1" smtClean="0"/>
              <a:t>app.mainloop</a:t>
            </a:r>
            <a:r>
              <a:rPr lang="en-US" altLang="zh-TW" sz="1400" dirty="0" smtClean="0"/>
              <a:t>()</a:t>
            </a:r>
            <a:endParaRPr lang="zh-TW" altLang="en-US" sz="1400" dirty="0"/>
          </a:p>
        </p:txBody>
      </p:sp>
      <p:pic>
        <p:nvPicPr>
          <p:cNvPr id="2050" name="Picture 2" descr="C:\Users\SHWang\Desktop\高應\碩士\Python\ppt\上課檔案_2\resource\12_ex_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4202782"/>
            <a:ext cx="2057400" cy="1314450"/>
          </a:xfrm>
          <a:prstGeom prst="rect">
            <a:avLst/>
          </a:prstGeom>
          <a:noFill/>
        </p:spPr>
      </p:pic>
      <p:sp>
        <p:nvSpPr>
          <p:cNvPr id="7" name="文字方塊 6"/>
          <p:cNvSpPr txBox="1"/>
          <p:nvPr/>
        </p:nvSpPr>
        <p:spPr>
          <a:xfrm>
            <a:off x="5436096" y="3607554"/>
            <a:ext cx="288032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400" dirty="0" smtClean="0"/>
              <a:t>如在 </a:t>
            </a:r>
            <a:r>
              <a:rPr lang="en-US" altLang="zh-TW" sz="1400" dirty="0" smtClean="0"/>
              <a:t>frame </a:t>
            </a:r>
            <a:r>
              <a:rPr lang="zh-TW" altLang="en-US" sz="1400" dirty="0" smtClean="0"/>
              <a:t>中放組件，則 </a:t>
            </a:r>
            <a:r>
              <a:rPr lang="en-US" altLang="zh-TW" sz="1400" dirty="0" smtClean="0"/>
              <a:t>frame </a:t>
            </a:r>
            <a:r>
              <a:rPr lang="zh-TW" altLang="en-US" sz="1400" dirty="0" smtClean="0"/>
              <a:t>的大小會根據放入的組件自動調整。</a:t>
            </a:r>
            <a:endParaRPr lang="zh-TW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Frame </a:t>
            </a:r>
            <a:r>
              <a:rPr lang="zh-TW" altLang="en-US" dirty="0" smtClean="0"/>
              <a:t>組件外觀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Frame</a:t>
            </a:r>
            <a:r>
              <a:rPr lang="zh-TW" altLang="en-US" dirty="0" smtClean="0"/>
              <a:t> 能夠使用 </a:t>
            </a:r>
            <a:r>
              <a:rPr lang="en-US" altLang="zh-TW" dirty="0" err="1" smtClean="0"/>
              <a:t>bd</a:t>
            </a:r>
            <a:r>
              <a:rPr lang="en-US" altLang="zh-TW" dirty="0" smtClean="0"/>
              <a:t> </a:t>
            </a:r>
            <a:r>
              <a:rPr lang="zh-TW" altLang="en-US" dirty="0" smtClean="0"/>
              <a:t>設定值指定 </a:t>
            </a:r>
            <a:r>
              <a:rPr lang="en-US" altLang="zh-TW" dirty="0" smtClean="0"/>
              <a:t>Frame </a:t>
            </a:r>
            <a:r>
              <a:rPr lang="zh-TW" altLang="en-US" dirty="0" smtClean="0"/>
              <a:t>的邊界大小，能夠用於調整在 </a:t>
            </a:r>
            <a:r>
              <a:rPr lang="en-US" altLang="zh-TW" dirty="0" smtClean="0"/>
              <a:t>Frame </a:t>
            </a:r>
            <a:r>
              <a:rPr lang="zh-TW" altLang="en-US" dirty="0" smtClean="0"/>
              <a:t>之外的組件位置，以輔助排版或設計外觀。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42844" y="3717032"/>
            <a:ext cx="4429156" cy="3046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600" dirty="0" smtClean="0"/>
              <a:t>from </a:t>
            </a:r>
            <a:r>
              <a:rPr lang="en-US" altLang="zh-TW" sz="1600" dirty="0" err="1" smtClean="0"/>
              <a:t>tkinter</a:t>
            </a:r>
            <a:r>
              <a:rPr lang="en-US" altLang="zh-TW" sz="1600" dirty="0" smtClean="0"/>
              <a:t> import *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r>
              <a:rPr lang="en-US" altLang="zh-TW" sz="1600" dirty="0" smtClean="0"/>
              <a:t> = </a:t>
            </a:r>
            <a:r>
              <a:rPr lang="en-US" altLang="zh-TW" sz="1600" dirty="0" err="1" smtClean="0"/>
              <a:t>Tk</a:t>
            </a:r>
            <a:r>
              <a:rPr lang="en-US" altLang="zh-TW" sz="1600" dirty="0" smtClean="0"/>
              <a:t>()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>
                <a:solidFill>
                  <a:srgbClr val="C00000"/>
                </a:solidFill>
              </a:rPr>
              <a:t>frame1</a:t>
            </a:r>
            <a:r>
              <a:rPr lang="en-US" altLang="zh-TW" sz="1600" dirty="0" smtClean="0"/>
              <a:t> = Frame(</a:t>
            </a:r>
            <a:r>
              <a:rPr lang="en-US" altLang="zh-TW" sz="1600" dirty="0" err="1" smtClean="0"/>
              <a:t>bg</a:t>
            </a:r>
            <a:r>
              <a:rPr lang="en-US" altLang="zh-TW" sz="1600" dirty="0" smtClean="0"/>
              <a:t> = "red", </a:t>
            </a:r>
            <a:r>
              <a:rPr lang="en-US" altLang="zh-TW" sz="1600" dirty="0" err="1" smtClean="0">
                <a:solidFill>
                  <a:srgbClr val="9900CC"/>
                </a:solidFill>
              </a:rPr>
              <a:t>bd</a:t>
            </a:r>
            <a:r>
              <a:rPr lang="en-US" altLang="zh-TW" sz="1600" dirty="0" smtClean="0"/>
              <a:t> = 10)</a:t>
            </a:r>
          </a:p>
          <a:p>
            <a:r>
              <a:rPr lang="en-US" altLang="zh-TW" sz="1600" dirty="0" smtClean="0">
                <a:solidFill>
                  <a:srgbClr val="C00000"/>
                </a:solidFill>
              </a:rPr>
              <a:t>frame1</a:t>
            </a:r>
            <a:r>
              <a:rPr lang="en-US" altLang="zh-TW" sz="1600" dirty="0" smtClean="0"/>
              <a:t>.pack()</a:t>
            </a:r>
          </a:p>
          <a:p>
            <a:r>
              <a:rPr lang="en-US" altLang="zh-TW" sz="1600" dirty="0" smtClean="0"/>
              <a:t>label1 = Label(</a:t>
            </a:r>
            <a:r>
              <a:rPr lang="en-US" altLang="zh-TW" sz="1600" dirty="0" smtClean="0">
                <a:solidFill>
                  <a:srgbClr val="C00000"/>
                </a:solidFill>
              </a:rPr>
              <a:t>frame1</a:t>
            </a:r>
            <a:r>
              <a:rPr lang="en-US" altLang="zh-TW" sz="1600" dirty="0" smtClean="0"/>
              <a:t>, text = "label1")</a:t>
            </a:r>
          </a:p>
          <a:p>
            <a:r>
              <a:rPr lang="en-US" altLang="zh-TW" sz="1600" dirty="0" smtClean="0"/>
              <a:t>label1.pack()</a:t>
            </a:r>
          </a:p>
          <a:p>
            <a:r>
              <a:rPr lang="en-US" altLang="zh-TW" sz="1600" dirty="0" smtClean="0"/>
              <a:t>label2 = Label(</a:t>
            </a:r>
            <a:r>
              <a:rPr lang="en-US" altLang="zh-TW" sz="16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r>
              <a:rPr lang="en-US" altLang="zh-TW" sz="1600" dirty="0" smtClean="0"/>
              <a:t>, text = "label2", </a:t>
            </a:r>
            <a:r>
              <a:rPr lang="en-US" altLang="zh-TW" sz="1600" dirty="0" err="1" smtClean="0"/>
              <a:t>bg</a:t>
            </a:r>
            <a:r>
              <a:rPr lang="en-US" altLang="zh-TW" sz="1600" dirty="0" smtClean="0"/>
              <a:t> = "#7fff7f")</a:t>
            </a:r>
          </a:p>
          <a:p>
            <a:r>
              <a:rPr lang="en-US" altLang="zh-TW" sz="1600" dirty="0" smtClean="0"/>
              <a:t>label2.pack()</a:t>
            </a:r>
          </a:p>
          <a:p>
            <a:endParaRPr lang="en-US" altLang="zh-TW" sz="1600" dirty="0" smtClean="0"/>
          </a:p>
          <a:p>
            <a:r>
              <a:rPr lang="en-US" altLang="zh-TW" sz="1600" dirty="0" err="1" smtClean="0"/>
              <a:t>app.mainloop</a:t>
            </a:r>
            <a:r>
              <a:rPr lang="en-US" altLang="zh-TW" sz="1600" dirty="0" smtClean="0"/>
              <a:t>()</a:t>
            </a:r>
            <a:endParaRPr lang="zh-TW" altLang="en-US" sz="16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788024" y="4944070"/>
            <a:ext cx="2808312" cy="10772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dirty="0" smtClean="0"/>
              <a:t>紅色部份為 </a:t>
            </a:r>
            <a:r>
              <a:rPr lang="en-US" altLang="zh-TW" sz="1600" dirty="0" smtClean="0"/>
              <a:t>frame1 </a:t>
            </a:r>
            <a:r>
              <a:rPr lang="zh-TW" altLang="en-US" sz="1600" dirty="0" smtClean="0"/>
              <a:t>的邊界區域，邊界顏色和其他組件設定背景色的方式相同，使用 </a:t>
            </a:r>
            <a:r>
              <a:rPr lang="en-US" altLang="zh-TW" sz="1600" dirty="0" err="1" smtClean="0"/>
              <a:t>bg</a:t>
            </a:r>
            <a:r>
              <a:rPr lang="en-US" altLang="zh-TW" sz="1600" dirty="0" smtClean="0"/>
              <a:t> </a:t>
            </a:r>
            <a:r>
              <a:rPr lang="zh-TW" altLang="en-US" sz="1600" dirty="0" smtClean="0"/>
              <a:t>設定值設定顏色。</a:t>
            </a:r>
            <a:endParaRPr lang="zh-TW" altLang="en-US" sz="1600" dirty="0"/>
          </a:p>
        </p:txBody>
      </p:sp>
      <p:pic>
        <p:nvPicPr>
          <p:cNvPr id="2051" name="Picture 3" descr="C:\Users\SHWang\Desktop\高應\碩士\Python\ppt\上課檔案_2\resource\12_ex_1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3789040"/>
            <a:ext cx="1257300" cy="971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Frame </a:t>
            </a:r>
            <a:r>
              <a:rPr lang="zh-TW" altLang="en-US" dirty="0" smtClean="0"/>
              <a:t>組件外觀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Frame </a:t>
            </a:r>
            <a:r>
              <a:rPr lang="zh-TW" altLang="en-US" dirty="0" smtClean="0"/>
              <a:t>能夠透過更改 </a:t>
            </a:r>
            <a:r>
              <a:rPr lang="en-US" altLang="zh-TW" dirty="0" smtClean="0"/>
              <a:t>relief</a:t>
            </a:r>
            <a:r>
              <a:rPr lang="zh-TW" altLang="en-US" dirty="0" smtClean="0"/>
              <a:t> 設定值，讓邊界顯示內建的特殊樣式。</a:t>
            </a:r>
            <a:endParaRPr lang="en-US" altLang="zh-TW" dirty="0" smtClean="0"/>
          </a:p>
          <a:p>
            <a:r>
              <a:rPr lang="en-US" altLang="zh-TW" dirty="0" smtClean="0"/>
              <a:t>relief</a:t>
            </a:r>
            <a:r>
              <a:rPr lang="zh-TW" altLang="en-US" dirty="0" smtClean="0"/>
              <a:t> 設定值的初始值為 </a:t>
            </a:r>
            <a:r>
              <a:rPr lang="en-US" altLang="zh-TW" dirty="0" smtClean="0"/>
              <a:t>FLAT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7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39554" y="4077072"/>
          <a:ext cx="8136900" cy="12487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7380"/>
                <a:gridCol w="1627380"/>
                <a:gridCol w="1627380"/>
                <a:gridCol w="1627380"/>
                <a:gridCol w="1627380"/>
              </a:tblGrid>
              <a:tr h="310702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relief = FLAT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relief = SUNKEN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relief = RAISED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relief = GROOVE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relief = RIDGE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91343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050" name="Picture 2" descr="C:\Users\SHWang\Desktop\高應\碩士\Python\ppt\上課檔案_2\resource\12_ex_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412" y="4509119"/>
            <a:ext cx="1257300" cy="762000"/>
          </a:xfrm>
          <a:prstGeom prst="rect">
            <a:avLst/>
          </a:prstGeom>
          <a:noFill/>
        </p:spPr>
      </p:pic>
      <p:pic>
        <p:nvPicPr>
          <p:cNvPr id="2051" name="Picture 3" descr="C:\Users\SHWang\Desktop\高應\碩士\Python\ppt\上課檔案_2\resource\12_ex_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4509119"/>
            <a:ext cx="1257300" cy="762000"/>
          </a:xfrm>
          <a:prstGeom prst="rect">
            <a:avLst/>
          </a:prstGeom>
          <a:noFill/>
        </p:spPr>
      </p:pic>
      <p:pic>
        <p:nvPicPr>
          <p:cNvPr id="2052" name="Picture 4" descr="C:\Users\SHWang\Desktop\高應\碩士\Python\ppt\上課檔案_2\resource\12_ex_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6" y="4509119"/>
            <a:ext cx="1257300" cy="762000"/>
          </a:xfrm>
          <a:prstGeom prst="rect">
            <a:avLst/>
          </a:prstGeom>
          <a:noFill/>
        </p:spPr>
      </p:pic>
      <p:pic>
        <p:nvPicPr>
          <p:cNvPr id="2053" name="Picture 5" descr="C:\Users\SHWang\Desktop\高應\碩士\Python\ppt\上課檔案_2\resource\12_ex_7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18956" y="4509119"/>
            <a:ext cx="1257300" cy="762000"/>
          </a:xfrm>
          <a:prstGeom prst="rect">
            <a:avLst/>
          </a:prstGeom>
          <a:noFill/>
        </p:spPr>
      </p:pic>
      <p:pic>
        <p:nvPicPr>
          <p:cNvPr id="2054" name="Picture 6" descr="C:\Users\SHWang\Desktop\高應\碩士\Python\ppt\上課檔案_2\resource\12_ex_8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36296" y="4509119"/>
            <a:ext cx="1257300" cy="76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SHWang\Desktop\高應\碩士\Python\ppt\上課檔案_2\resource\12_ex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5936" y="2492896"/>
            <a:ext cx="2868063" cy="1296144"/>
          </a:xfrm>
          <a:prstGeom prst="rect">
            <a:avLst/>
          </a:prstGeom>
          <a:noFill/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Frame </a:t>
            </a:r>
            <a:r>
              <a:rPr lang="zh-TW" altLang="en-US" dirty="0" smtClean="0"/>
              <a:t>組件外觀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1406" y="1772816"/>
            <a:ext cx="5940754" cy="50475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 smtClean="0"/>
              <a:t>from </a:t>
            </a:r>
            <a:r>
              <a:rPr lang="en-US" altLang="zh-TW" sz="1400" dirty="0" err="1" smtClean="0"/>
              <a:t>tkinter</a:t>
            </a:r>
            <a:r>
              <a:rPr lang="en-US" altLang="zh-TW" sz="1400" dirty="0" smtClean="0"/>
              <a:t> import *</a:t>
            </a:r>
          </a:p>
          <a:p>
            <a:endParaRPr lang="en-US" altLang="zh-TW" sz="1400" dirty="0" smtClean="0"/>
          </a:p>
          <a:p>
            <a:r>
              <a:rPr lang="en-US" altLang="zh-TW" sz="1400" dirty="0" smtClean="0"/>
              <a:t>app = </a:t>
            </a:r>
            <a:r>
              <a:rPr lang="en-US" altLang="zh-TW" sz="1400" dirty="0" err="1" smtClean="0"/>
              <a:t>Tk</a:t>
            </a:r>
            <a:r>
              <a:rPr lang="en-US" altLang="zh-TW" sz="1400" dirty="0" smtClean="0"/>
              <a:t>()</a:t>
            </a:r>
          </a:p>
          <a:p>
            <a:r>
              <a:rPr lang="en-US" altLang="zh-TW" sz="1400" dirty="0" err="1" smtClean="0"/>
              <a:t>app.geometry</a:t>
            </a:r>
            <a:r>
              <a:rPr lang="en-US" altLang="zh-TW" sz="1400" dirty="0" smtClean="0"/>
              <a:t>("400x150+200+200")</a:t>
            </a:r>
          </a:p>
          <a:p>
            <a:r>
              <a:rPr lang="en-US" altLang="zh-TW" sz="1400" dirty="0" smtClean="0">
                <a:solidFill>
                  <a:schemeClr val="accent1">
                    <a:lumMod val="75000"/>
                  </a:schemeClr>
                </a:solidFill>
              </a:rPr>
              <a:t>frame1</a:t>
            </a:r>
            <a:r>
              <a:rPr lang="en-US" altLang="zh-TW" sz="1400" dirty="0" smtClean="0"/>
              <a:t> = Frame(</a:t>
            </a:r>
            <a:r>
              <a:rPr lang="en-US" altLang="zh-TW" sz="1400" dirty="0" err="1" smtClean="0"/>
              <a:t>bg</a:t>
            </a:r>
            <a:r>
              <a:rPr lang="en-US" altLang="zh-TW" sz="1400" dirty="0" smtClean="0"/>
              <a:t>="orange", </a:t>
            </a:r>
            <a:r>
              <a:rPr lang="en-US" altLang="zh-TW" sz="1400" dirty="0" err="1" smtClean="0"/>
              <a:t>bd</a:t>
            </a:r>
            <a:r>
              <a:rPr lang="en-US" altLang="zh-TW" sz="1400" dirty="0" smtClean="0"/>
              <a:t>=10, relief=SUNKEN)</a:t>
            </a:r>
          </a:p>
          <a:p>
            <a:r>
              <a:rPr lang="en-US" altLang="zh-TW" sz="1400" dirty="0" smtClean="0">
                <a:solidFill>
                  <a:schemeClr val="accent1">
                    <a:lumMod val="75000"/>
                  </a:schemeClr>
                </a:solidFill>
              </a:rPr>
              <a:t>frame1</a:t>
            </a:r>
            <a:r>
              <a:rPr lang="en-US" altLang="zh-TW" sz="1400" dirty="0" smtClean="0"/>
              <a:t>.pack(side = "left")</a:t>
            </a:r>
          </a:p>
          <a:p>
            <a:r>
              <a:rPr lang="en-US" altLang="zh-TW" sz="1400" dirty="0" smtClean="0"/>
              <a:t>button1 = Button(</a:t>
            </a:r>
            <a:r>
              <a:rPr lang="en-US" altLang="zh-TW" sz="1400" dirty="0" smtClean="0">
                <a:solidFill>
                  <a:schemeClr val="accent1">
                    <a:lumMod val="75000"/>
                  </a:schemeClr>
                </a:solidFill>
              </a:rPr>
              <a:t>frame1</a:t>
            </a:r>
            <a:r>
              <a:rPr lang="en-US" altLang="zh-TW" sz="1400" dirty="0" smtClean="0"/>
              <a:t>, text = "button1"); button1.pack(side = "top")</a:t>
            </a:r>
          </a:p>
          <a:p>
            <a:r>
              <a:rPr lang="en-US" altLang="zh-TW" sz="1400" dirty="0" smtClean="0"/>
              <a:t>button2 = Button(</a:t>
            </a:r>
            <a:r>
              <a:rPr lang="en-US" altLang="zh-TW" sz="1400" dirty="0" smtClean="0">
                <a:solidFill>
                  <a:schemeClr val="accent1">
                    <a:lumMod val="75000"/>
                  </a:schemeClr>
                </a:solidFill>
              </a:rPr>
              <a:t>frame1</a:t>
            </a:r>
            <a:r>
              <a:rPr lang="en-US" altLang="zh-TW" sz="1400" dirty="0" smtClean="0"/>
              <a:t>, text = "button2"); button2.pack(side = "bottom")</a:t>
            </a:r>
          </a:p>
          <a:p>
            <a:r>
              <a:rPr lang="en-US" altLang="zh-TW" sz="1400" dirty="0" smtClean="0"/>
              <a:t>button3 = Button(</a:t>
            </a:r>
            <a:r>
              <a:rPr lang="en-US" altLang="zh-TW" sz="1400" dirty="0" smtClean="0">
                <a:solidFill>
                  <a:schemeClr val="accent1">
                    <a:lumMod val="75000"/>
                  </a:schemeClr>
                </a:solidFill>
              </a:rPr>
              <a:t>frame1</a:t>
            </a:r>
            <a:r>
              <a:rPr lang="en-US" altLang="zh-TW" sz="1400" dirty="0" smtClean="0"/>
              <a:t>, text = "button3"); button3.pack(side = "left")</a:t>
            </a:r>
          </a:p>
          <a:p>
            <a:r>
              <a:rPr lang="en-US" altLang="zh-TW" sz="1400" dirty="0" smtClean="0"/>
              <a:t>button4 = Button(</a:t>
            </a:r>
            <a:r>
              <a:rPr lang="en-US" altLang="zh-TW" sz="1400" dirty="0" smtClean="0">
                <a:solidFill>
                  <a:schemeClr val="accent1">
                    <a:lumMod val="75000"/>
                  </a:schemeClr>
                </a:solidFill>
              </a:rPr>
              <a:t>frame1</a:t>
            </a:r>
            <a:r>
              <a:rPr lang="en-US" altLang="zh-TW" sz="1400" dirty="0" smtClean="0"/>
              <a:t>, text = "button4"); button4.pack(side = "right")</a:t>
            </a:r>
          </a:p>
          <a:p>
            <a:endParaRPr lang="en-US" altLang="zh-TW" sz="1400" dirty="0" smtClean="0"/>
          </a:p>
          <a:p>
            <a:r>
              <a:rPr lang="en-US" altLang="zh-TW" sz="1400" dirty="0" smtClean="0">
                <a:solidFill>
                  <a:srgbClr val="0000FF"/>
                </a:solidFill>
              </a:rPr>
              <a:t>frame2</a:t>
            </a:r>
            <a:r>
              <a:rPr lang="en-US" altLang="zh-TW" sz="1400" dirty="0" smtClean="0"/>
              <a:t> = Frame(</a:t>
            </a:r>
            <a:r>
              <a:rPr lang="en-US" altLang="zh-TW" sz="1400" dirty="0" err="1" smtClean="0"/>
              <a:t>bg</a:t>
            </a:r>
            <a:r>
              <a:rPr lang="en-US" altLang="zh-TW" sz="1400" dirty="0" smtClean="0"/>
              <a:t> = "blue"); </a:t>
            </a:r>
            <a:r>
              <a:rPr lang="en-US" altLang="zh-TW" sz="1400" dirty="0" smtClean="0">
                <a:solidFill>
                  <a:srgbClr val="0000FF"/>
                </a:solidFill>
              </a:rPr>
              <a:t>frame2</a:t>
            </a:r>
            <a:r>
              <a:rPr lang="en-US" altLang="zh-TW" sz="1400" dirty="0" smtClean="0"/>
              <a:t>.pack(side = "right")</a:t>
            </a:r>
          </a:p>
          <a:p>
            <a:r>
              <a:rPr lang="en-US" altLang="zh-TW" sz="1400" dirty="0" smtClean="0"/>
              <a:t>button5 = Button(</a:t>
            </a:r>
            <a:r>
              <a:rPr lang="en-US" altLang="zh-TW" sz="1400" dirty="0" smtClean="0">
                <a:solidFill>
                  <a:srgbClr val="0000FF"/>
                </a:solidFill>
              </a:rPr>
              <a:t>frame2</a:t>
            </a:r>
            <a:r>
              <a:rPr lang="en-US" altLang="zh-TW" sz="1400" dirty="0" smtClean="0"/>
              <a:t>, text = "button5", font = "Consolas")</a:t>
            </a:r>
          </a:p>
          <a:p>
            <a:r>
              <a:rPr lang="en-US" altLang="zh-TW" sz="1400" dirty="0" smtClean="0"/>
              <a:t>button5.grid(row = 0, column = 0)</a:t>
            </a:r>
          </a:p>
          <a:p>
            <a:r>
              <a:rPr lang="en-US" altLang="zh-TW" sz="1400" dirty="0" smtClean="0"/>
              <a:t>button6 = Button(</a:t>
            </a:r>
            <a:r>
              <a:rPr lang="en-US" altLang="zh-TW" sz="1400" dirty="0" smtClean="0">
                <a:solidFill>
                  <a:srgbClr val="0000FF"/>
                </a:solidFill>
              </a:rPr>
              <a:t>frame2</a:t>
            </a:r>
            <a:r>
              <a:rPr lang="en-US" altLang="zh-TW" sz="1400" dirty="0" smtClean="0"/>
              <a:t>, text = "button6"); button6.grid(row = 0, column = 1)</a:t>
            </a:r>
          </a:p>
          <a:p>
            <a:r>
              <a:rPr lang="en-US" altLang="zh-TW" sz="1400" dirty="0" smtClean="0"/>
              <a:t>button7 = Button(</a:t>
            </a:r>
            <a:r>
              <a:rPr lang="en-US" altLang="zh-TW" sz="1400" dirty="0" smtClean="0">
                <a:solidFill>
                  <a:srgbClr val="0000FF"/>
                </a:solidFill>
              </a:rPr>
              <a:t>frame2</a:t>
            </a:r>
            <a:r>
              <a:rPr lang="en-US" altLang="zh-TW" sz="1400" dirty="0" smtClean="0"/>
              <a:t>, text = "button7"); button7.grid(row = 1, column = 1)</a:t>
            </a:r>
          </a:p>
          <a:p>
            <a:r>
              <a:rPr lang="en-US" altLang="zh-TW" sz="1400" dirty="0" smtClean="0"/>
              <a:t>button8 = Button(</a:t>
            </a:r>
            <a:r>
              <a:rPr lang="en-US" altLang="zh-TW" sz="1400" dirty="0" smtClean="0">
                <a:solidFill>
                  <a:srgbClr val="0000FF"/>
                </a:solidFill>
              </a:rPr>
              <a:t>frame2</a:t>
            </a:r>
            <a:r>
              <a:rPr lang="en-US" altLang="zh-TW" sz="1400" dirty="0" smtClean="0"/>
              <a:t>, text = "button8"); button8.grid(row = 2, column = 0)</a:t>
            </a:r>
          </a:p>
          <a:p>
            <a:r>
              <a:rPr lang="en-US" altLang="zh-TW" sz="1400" dirty="0" smtClean="0"/>
              <a:t>button9 = Button(</a:t>
            </a:r>
            <a:r>
              <a:rPr lang="en-US" altLang="zh-TW" sz="1400" dirty="0" smtClean="0">
                <a:solidFill>
                  <a:srgbClr val="0000FF"/>
                </a:solidFill>
              </a:rPr>
              <a:t>frame2</a:t>
            </a:r>
            <a:r>
              <a:rPr lang="en-US" altLang="zh-TW" sz="1400" dirty="0" smtClean="0"/>
              <a:t>, text = "button9"); button9.grid(row = 2, column = 2)</a:t>
            </a:r>
          </a:p>
          <a:p>
            <a:endParaRPr lang="en-US" altLang="zh-TW" sz="1400" dirty="0" smtClean="0"/>
          </a:p>
          <a:p>
            <a:r>
              <a:rPr lang="en-US" altLang="zh-TW" sz="1400" dirty="0" smtClean="0">
                <a:solidFill>
                  <a:srgbClr val="009900"/>
                </a:solidFill>
              </a:rPr>
              <a:t>frame3</a:t>
            </a:r>
            <a:r>
              <a:rPr lang="en-US" altLang="zh-TW" sz="1400" dirty="0" smtClean="0"/>
              <a:t> = Frame(</a:t>
            </a:r>
            <a:r>
              <a:rPr lang="en-US" altLang="zh-TW" sz="1400" dirty="0" err="1" smtClean="0"/>
              <a:t>bg</a:t>
            </a:r>
            <a:r>
              <a:rPr lang="en-US" altLang="zh-TW" sz="1400" dirty="0" smtClean="0"/>
              <a:t> = "green", </a:t>
            </a:r>
            <a:r>
              <a:rPr lang="en-US" altLang="zh-TW" sz="1400" dirty="0" err="1" smtClean="0"/>
              <a:t>bd</a:t>
            </a:r>
            <a:r>
              <a:rPr lang="en-US" altLang="zh-TW" sz="1400" dirty="0" smtClean="0"/>
              <a:t> = 5); </a:t>
            </a:r>
            <a:r>
              <a:rPr lang="en-US" altLang="zh-TW" sz="1400" dirty="0" smtClean="0">
                <a:solidFill>
                  <a:srgbClr val="009900"/>
                </a:solidFill>
              </a:rPr>
              <a:t>frame3</a:t>
            </a:r>
            <a:r>
              <a:rPr lang="en-US" altLang="zh-TW" sz="1400" dirty="0" smtClean="0"/>
              <a:t>.pack(side = "bottom")</a:t>
            </a:r>
          </a:p>
          <a:p>
            <a:r>
              <a:rPr lang="en-US" altLang="zh-TW" sz="1400" dirty="0" smtClean="0"/>
              <a:t>label1 = Label(</a:t>
            </a:r>
            <a:r>
              <a:rPr lang="en-US" altLang="zh-TW" sz="1400" dirty="0" smtClean="0">
                <a:solidFill>
                  <a:srgbClr val="009900"/>
                </a:solidFill>
              </a:rPr>
              <a:t>frame3</a:t>
            </a:r>
            <a:r>
              <a:rPr lang="en-US" altLang="zh-TW" sz="1400" dirty="0" smtClean="0"/>
              <a:t>, text = "..hi..\</a:t>
            </a:r>
            <a:r>
              <a:rPr lang="en-US" altLang="zh-TW" sz="1400" dirty="0" err="1" smtClean="0"/>
              <a:t>nHello</a:t>
            </a:r>
            <a:r>
              <a:rPr lang="en-US" altLang="zh-TW" sz="1400" dirty="0" smtClean="0"/>
              <a:t>.", </a:t>
            </a:r>
            <a:r>
              <a:rPr lang="en-US" altLang="zh-TW" sz="1400" dirty="0" err="1" smtClean="0"/>
              <a:t>bg</a:t>
            </a:r>
            <a:r>
              <a:rPr lang="en-US" altLang="zh-TW" sz="1400" dirty="0" smtClean="0"/>
              <a:t> = "cyan", font = "Consolas"); label1.pack()</a:t>
            </a:r>
          </a:p>
          <a:p>
            <a:r>
              <a:rPr lang="en-US" altLang="zh-TW" sz="1400" dirty="0" err="1" smtClean="0"/>
              <a:t>app.mainloop</a:t>
            </a:r>
            <a:r>
              <a:rPr lang="en-US" altLang="zh-TW" sz="1400" dirty="0" smtClean="0"/>
              <a:t>()</a:t>
            </a:r>
          </a:p>
        </p:txBody>
      </p:sp>
      <p:sp>
        <p:nvSpPr>
          <p:cNvPr id="7" name="右大括弧 6"/>
          <p:cNvSpPr/>
          <p:nvPr/>
        </p:nvSpPr>
        <p:spPr>
          <a:xfrm>
            <a:off x="5572132" y="2708920"/>
            <a:ext cx="285752" cy="12858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右大括弧 7"/>
          <p:cNvSpPr/>
          <p:nvPr/>
        </p:nvSpPr>
        <p:spPr>
          <a:xfrm>
            <a:off x="5940152" y="4221088"/>
            <a:ext cx="288032" cy="1493928"/>
          </a:xfrm>
          <a:prstGeom prst="rightBrac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5868144" y="335699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6228184" y="4941168"/>
            <a:ext cx="2088232" cy="0"/>
          </a:xfrm>
          <a:prstGeom prst="straightConnector1">
            <a:avLst/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8316416" y="3645024"/>
            <a:ext cx="0" cy="1296144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右大括弧 19"/>
          <p:cNvSpPr/>
          <p:nvPr/>
        </p:nvSpPr>
        <p:spPr>
          <a:xfrm>
            <a:off x="5724128" y="5877272"/>
            <a:ext cx="288032" cy="493796"/>
          </a:xfrm>
          <a:prstGeom prst="rightBrace">
            <a:avLst/>
          </a:prstGeom>
          <a:ln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009900"/>
              </a:solidFill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>
            <a:off x="6012160" y="6093296"/>
            <a:ext cx="1512168" cy="0"/>
          </a:xfrm>
          <a:prstGeom prst="straightConnector1">
            <a:avLst/>
          </a:prstGeom>
          <a:ln>
            <a:solidFill>
              <a:srgbClr val="0099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V="1">
            <a:off x="7524328" y="3789040"/>
            <a:ext cx="0" cy="2304256"/>
          </a:xfrm>
          <a:prstGeom prst="straightConnector1">
            <a:avLst/>
          </a:prstGeom>
          <a:ln>
            <a:solidFill>
              <a:srgbClr val="00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Frame’s </a:t>
            </a:r>
            <a:r>
              <a:rPr lang="en-US" altLang="zh-TW" dirty="0" err="1" smtClean="0"/>
              <a:t>pack_propagate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pack_propagate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設定</a:t>
            </a:r>
            <a:r>
              <a:rPr lang="en-US" altLang="zh-TW" dirty="0" smtClean="0"/>
              <a:t>frame</a:t>
            </a:r>
            <a:r>
              <a:rPr lang="zh-TW" altLang="en-US" dirty="0" smtClean="0"/>
              <a:t>內參數，呼叫</a:t>
            </a:r>
            <a:r>
              <a:rPr lang="en-US" altLang="zh-TW" dirty="0" err="1" smtClean="0"/>
              <a:t>pack_propagate</a:t>
            </a:r>
            <a:r>
              <a:rPr lang="en-US" altLang="zh-TW" dirty="0" smtClean="0"/>
              <a:t>(0)</a:t>
            </a:r>
            <a:r>
              <a:rPr lang="zh-TW" altLang="en-US" dirty="0" smtClean="0"/>
              <a:t>時可以讓</a:t>
            </a:r>
            <a:r>
              <a:rPr lang="en-US" altLang="zh-TW" dirty="0" smtClean="0"/>
              <a:t>frame</a:t>
            </a:r>
            <a:r>
              <a:rPr lang="zh-TW" altLang="en-US" dirty="0" smtClean="0"/>
              <a:t>大小不會被其所包含之視窗元件所影響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419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圖釘">
  <a:themeElements>
    <a:clrScheme name="圖釘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圖釘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2371</TotalTime>
  <Words>1716</Words>
  <Application>Microsoft Office PowerPoint</Application>
  <PresentationFormat>如螢幕大小 (4:3)</PresentationFormat>
  <Paragraphs>271</Paragraphs>
  <Slides>20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圖釘</vt:lpstr>
      <vt:lpstr>Frame 組件</vt:lpstr>
      <vt:lpstr>學習目標</vt:lpstr>
      <vt:lpstr>Frame 組件</vt:lpstr>
      <vt:lpstr>Frame 組件</vt:lpstr>
      <vt:lpstr>Frame 組件</vt:lpstr>
      <vt:lpstr>Frame 組件外觀</vt:lpstr>
      <vt:lpstr>Frame 組件外觀</vt:lpstr>
      <vt:lpstr>Frame 組件外觀</vt:lpstr>
      <vt:lpstr>Frame’s pack_propagate</vt:lpstr>
      <vt:lpstr>PowerPoint 簡報</vt:lpstr>
      <vt:lpstr>PowerPoint 簡報</vt:lpstr>
      <vt:lpstr>fill</vt:lpstr>
      <vt:lpstr>PowerPoint 簡報</vt:lpstr>
      <vt:lpstr>fill and expand</vt:lpstr>
      <vt:lpstr>PowerPoint 簡報</vt:lpstr>
      <vt:lpstr>PowerPoint 簡報</vt:lpstr>
      <vt:lpstr>PowerPoint 簡報</vt:lpstr>
      <vt:lpstr>參考資料</vt:lpstr>
      <vt:lpstr>作業</vt:lpstr>
      <vt:lpstr>作業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SYWang</dc:creator>
  <cp:lastModifiedBy>劉炳宏</cp:lastModifiedBy>
  <cp:revision>558</cp:revision>
  <dcterms:created xsi:type="dcterms:W3CDTF">2015-06-03T11:45:27Z</dcterms:created>
  <dcterms:modified xsi:type="dcterms:W3CDTF">2018-03-28T05:45:49Z</dcterms:modified>
</cp:coreProperties>
</file>