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17" r:id="rId3"/>
    <p:sldId id="299" r:id="rId4"/>
    <p:sldId id="298" r:id="rId5"/>
    <p:sldId id="313" r:id="rId6"/>
    <p:sldId id="303" r:id="rId7"/>
    <p:sldId id="302" r:id="rId8"/>
    <p:sldId id="314" r:id="rId9"/>
    <p:sldId id="315" r:id="rId10"/>
    <p:sldId id="316" r:id="rId11"/>
    <p:sldId id="306" r:id="rId12"/>
    <p:sldId id="304" r:id="rId13"/>
    <p:sldId id="305" r:id="rId14"/>
    <p:sldId id="308" r:id="rId15"/>
    <p:sldId id="307" r:id="rId16"/>
    <p:sldId id="318" r:id="rId17"/>
    <p:sldId id="320" r:id="rId18"/>
    <p:sldId id="321" r:id="rId19"/>
    <p:sldId id="309" r:id="rId20"/>
    <p:sldId id="310" r:id="rId21"/>
    <p:sldId id="311" r:id="rId22"/>
    <p:sldId id="324" r:id="rId23"/>
    <p:sldId id="325" r:id="rId24"/>
    <p:sldId id="297" r:id="rId25"/>
    <p:sldId id="295" r:id="rId26"/>
    <p:sldId id="322" r:id="rId27"/>
    <p:sldId id="323" r:id="rId28"/>
    <p:sldId id="31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#000000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5B030-809D-4F61-94E6-0002C8946A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9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5B030-809D-4F61-94E6-0002C8946A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9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reesite.com/color/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funotes.blogspot.tw/2014/11/python-34-tkinter-widget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19145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8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顏色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顏色設定可以輸入顏色英文名稱或是RGB色碼編號。例如:black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#000000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3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/>
              <a:t>Label</a:t>
            </a:r>
            <a:r>
              <a:rPr lang="zh-TW" altLang="en-US" dirty="0" smtClean="0"/>
              <a:t>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語法</a:t>
            </a:r>
            <a:r>
              <a:rPr lang="en-US" altLang="zh-TW" smtClean="0"/>
              <a:t>1:</a:t>
            </a:r>
          </a:p>
          <a:p>
            <a:pPr marL="365760" lvl="1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輸入顏色英文名稱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Label(</a:t>
            </a:r>
            <a:r>
              <a:rPr lang="en-US" altLang="zh-TW" dirty="0" err="1" smtClean="0"/>
              <a:t>root,</a:t>
            </a:r>
            <a:r>
              <a:rPr lang="en-US" altLang="zh-TW" dirty="0" err="1" smtClean="0">
                <a:solidFill>
                  <a:srgbClr val="00B050"/>
                </a:solidFill>
              </a:rPr>
              <a:t>fg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" </a:t>
            </a:r>
            <a:r>
              <a:rPr lang="en-US" altLang="zh-TW" dirty="0" smtClean="0">
                <a:solidFill>
                  <a:srgbClr val="00B050"/>
                </a:solidFill>
              </a:rPr>
              <a:t>red</a:t>
            </a:r>
            <a:r>
              <a:rPr lang="en-US" altLang="zh-TW" dirty="0">
                <a:solidFill>
                  <a:srgbClr val="00B050"/>
                </a:solidFill>
              </a:rPr>
              <a:t> "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  <a:r>
              <a:rPr lang="en-US" altLang="zh-TW" dirty="0" err="1" smtClean="0">
                <a:solidFill>
                  <a:srgbClr val="00B050"/>
                </a:solidFill>
              </a:rPr>
              <a:t>bg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" </a:t>
            </a:r>
            <a:r>
              <a:rPr lang="en-US" altLang="zh-TW" dirty="0" smtClean="0">
                <a:solidFill>
                  <a:srgbClr val="00B050"/>
                </a:solidFill>
              </a:rPr>
              <a:t>blue</a:t>
            </a:r>
            <a:r>
              <a:rPr lang="en-US" altLang="zh-TW" dirty="0">
                <a:solidFill>
                  <a:srgbClr val="00B050"/>
                </a:solidFill>
              </a:rPr>
              <a:t> "</a:t>
            </a:r>
            <a:r>
              <a:rPr lang="en-US" altLang="zh-TW" dirty="0"/>
              <a:t>,</a:t>
            </a:r>
            <a:r>
              <a:rPr lang="en-US" altLang="zh-TW" dirty="0" smtClean="0"/>
              <a:t>text </a:t>
            </a:r>
            <a:r>
              <a:rPr lang="en-US" altLang="zh-TW" dirty="0"/>
              <a:t>= " Hello KUAS ").pack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2: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輸入顏色英文名稱或顏色代碼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Label(</a:t>
            </a:r>
            <a:r>
              <a:rPr lang="en-US" altLang="zh-TW" dirty="0" err="1" smtClean="0"/>
              <a:t>root,</a:t>
            </a:r>
            <a:r>
              <a:rPr lang="en-US" altLang="zh-TW" dirty="0" err="1" smtClean="0">
                <a:solidFill>
                  <a:srgbClr val="00B050"/>
                </a:solidFill>
              </a:rPr>
              <a:t>fg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" </a:t>
            </a:r>
            <a:r>
              <a:rPr lang="en-US" altLang="zh-TW" dirty="0" smtClean="0">
                <a:solidFill>
                  <a:srgbClr val="00B050"/>
                </a:solidFill>
              </a:rPr>
              <a:t>red</a:t>
            </a:r>
            <a:r>
              <a:rPr lang="en-US" altLang="zh-TW" dirty="0">
                <a:solidFill>
                  <a:srgbClr val="00B050"/>
                </a:solidFill>
              </a:rPr>
              <a:t> "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  <a:r>
              <a:rPr lang="en-US" altLang="zh-TW" dirty="0" err="1" smtClean="0">
                <a:solidFill>
                  <a:srgbClr val="00B050"/>
                </a:solidFill>
              </a:rPr>
              <a:t>bg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" </a:t>
            </a:r>
            <a:r>
              <a:rPr lang="en-US" altLang="zh-TW" dirty="0" smtClean="0">
                <a:solidFill>
                  <a:srgbClr val="00B050"/>
                </a:solidFill>
              </a:rPr>
              <a:t>#FF00FF</a:t>
            </a:r>
            <a:r>
              <a:rPr lang="en-US" altLang="zh-TW" dirty="0">
                <a:solidFill>
                  <a:srgbClr val="00B050"/>
                </a:solidFill>
              </a:rPr>
              <a:t> "</a:t>
            </a:r>
            <a:r>
              <a:rPr lang="en-US" altLang="zh-TW" dirty="0"/>
              <a:t>,</a:t>
            </a:r>
            <a:r>
              <a:rPr lang="en-US" altLang="zh-TW" dirty="0" smtClean="0"/>
              <a:t>text </a:t>
            </a:r>
            <a:r>
              <a:rPr lang="en-US" altLang="zh-TW" dirty="0"/>
              <a:t>= " Hello KUAS </a:t>
            </a:r>
            <a:r>
              <a:rPr lang="en-US" altLang="zh-TW" dirty="0" smtClean="0"/>
              <a:t>").pack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01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顏色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>
                <a:solidFill>
                  <a:srgbClr val="FF0000"/>
                </a:solidFill>
              </a:rPr>
              <a:t>建立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設定前景與背景顏色、字串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Label(</a:t>
            </a:r>
            <a:r>
              <a:rPr lang="en-US" altLang="zh-TW" dirty="0" err="1"/>
              <a:t>root,fg</a:t>
            </a:r>
            <a:r>
              <a:rPr lang="en-US" altLang="zh-TW" dirty="0"/>
              <a:t> = " </a:t>
            </a:r>
            <a:r>
              <a:rPr lang="en-US" altLang="zh-TW" dirty="0" smtClean="0"/>
              <a:t>black</a:t>
            </a:r>
            <a:r>
              <a:rPr lang="en-US" altLang="zh-TW" dirty="0"/>
              <a:t> ",</a:t>
            </a:r>
            <a:r>
              <a:rPr lang="en-US" altLang="zh-TW" dirty="0" err="1"/>
              <a:t>bg</a:t>
            </a:r>
            <a:r>
              <a:rPr lang="en-US" altLang="zh-TW" dirty="0"/>
              <a:t> = " #FF00FF ",text = " Hello KUAS ").pack()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1208"/>
            <a:ext cx="15430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0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#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表格大小自行設定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600" dirty="0" smtClean="0"/>
              <a:t>Label(</a:t>
            </a:r>
            <a:r>
              <a:rPr lang="en-US" altLang="zh-TW" sz="1600" dirty="0" err="1" smtClean="0"/>
              <a:t>root,text</a:t>
            </a:r>
            <a:r>
              <a:rPr lang="en-US" altLang="zh-TW" sz="1600" dirty="0" smtClean="0"/>
              <a:t> = </a:t>
            </a:r>
            <a:r>
              <a:rPr lang="en-US" altLang="zh-TW" sz="1600" dirty="0"/>
              <a:t>" </a:t>
            </a:r>
            <a:r>
              <a:rPr lang="en-US" altLang="zh-TW" sz="1600" dirty="0" smtClean="0"/>
              <a:t>red</a:t>
            </a:r>
            <a:r>
              <a:rPr lang="en-US" altLang="zh-TW" sz="1600" dirty="0"/>
              <a:t> "</a:t>
            </a:r>
            <a:r>
              <a:rPr lang="en-US" altLang="zh-TW" sz="1600" dirty="0" smtClean="0"/>
              <a:t>,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 = </a:t>
            </a:r>
            <a:r>
              <a:rPr lang="en-US" altLang="zh-TW" sz="1600" dirty="0"/>
              <a:t>" </a:t>
            </a:r>
            <a:r>
              <a:rPr lang="en-US" altLang="zh-TW" sz="1600" dirty="0" smtClean="0"/>
              <a:t>red</a:t>
            </a:r>
            <a:r>
              <a:rPr lang="en-US" altLang="zh-TW" sz="1600" dirty="0"/>
              <a:t> "</a:t>
            </a:r>
            <a:r>
              <a:rPr lang="en-US" altLang="zh-TW" sz="1600" dirty="0" smtClean="0"/>
              <a:t>,</a:t>
            </a:r>
            <a:r>
              <a:rPr lang="en-US" altLang="zh-TW" sz="1600" dirty="0" smtClean="0">
                <a:solidFill>
                  <a:srgbClr val="00B050"/>
                </a:solidFill>
              </a:rPr>
              <a:t>width 10,height = 3</a:t>
            </a:r>
            <a:r>
              <a:rPr lang="en-US" altLang="zh-TW" sz="1600" dirty="0" smtClean="0"/>
              <a:t>).pack()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9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tkinter</a:t>
            </a:r>
            <a:r>
              <a:rPr lang="en-US" altLang="zh-TW" sz="1600" dirty="0"/>
              <a:t> import *</a:t>
            </a:r>
            <a:r>
              <a:rPr lang="en-US" altLang="zh-TW" sz="1600" dirty="0">
                <a:solidFill>
                  <a:srgbClr val="FF0000"/>
                </a:solidFill>
              </a:rPr>
              <a:t>#</a:t>
            </a:r>
            <a:r>
              <a:rPr lang="zh-TW" altLang="en-US" sz="16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600" dirty="0"/>
              <a:t>root = </a:t>
            </a:r>
            <a:r>
              <a:rPr lang="en-US" altLang="zh-TW" sz="1600" dirty="0" err="1"/>
              <a:t>Tk</a:t>
            </a:r>
            <a:r>
              <a:rPr lang="en-US" altLang="zh-TW" sz="1600" dirty="0" smtClean="0"/>
              <a:t>()</a:t>
            </a:r>
            <a:r>
              <a:rPr lang="en-US" altLang="zh-TW" sz="1600" dirty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#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建立</a:t>
            </a:r>
            <a:r>
              <a:rPr lang="zh-TW" altLang="en-US" sz="1600" dirty="0" smtClean="0">
                <a:solidFill>
                  <a:srgbClr val="FF0000"/>
                </a:solidFill>
              </a:rPr>
              <a:t>視窗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#</a:t>
            </a:r>
            <a:r>
              <a:rPr lang="en-US" altLang="zh-TW" sz="1600" dirty="0" err="1">
                <a:solidFill>
                  <a:srgbClr val="FF0000"/>
                </a:solidFill>
              </a:rPr>
              <a:t>表格大小與字串長度有關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600" dirty="0"/>
              <a:t>Label(</a:t>
            </a:r>
            <a:r>
              <a:rPr lang="en-US" altLang="zh-TW" sz="1600" dirty="0" err="1"/>
              <a:t>root,text</a:t>
            </a:r>
            <a:r>
              <a:rPr lang="en-US" altLang="zh-TW" sz="1600" dirty="0"/>
              <a:t> = " red ",</a:t>
            </a:r>
            <a:r>
              <a:rPr lang="en-US" altLang="zh-TW" sz="1600" dirty="0" err="1"/>
              <a:t>bg</a:t>
            </a:r>
            <a:r>
              <a:rPr lang="en-US" altLang="zh-TW" sz="1600" dirty="0"/>
              <a:t> = " red ").pack</a:t>
            </a:r>
            <a:r>
              <a:rPr lang="en-US" altLang="zh-TW" sz="1600" dirty="0" smtClean="0"/>
              <a:t>()</a:t>
            </a:r>
          </a:p>
          <a:p>
            <a:pPr marL="365760" lvl="1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#</a:t>
            </a:r>
            <a:r>
              <a:rPr lang="en-US" altLang="zh-TW" sz="1600" dirty="0" err="1">
                <a:solidFill>
                  <a:srgbClr val="FF0000"/>
                </a:solidFill>
              </a:rPr>
              <a:t>設定字串、背景顏色</a:t>
            </a:r>
            <a:r>
              <a:rPr lang="en-US" altLang="zh-TW" sz="1600" dirty="0">
                <a:solidFill>
                  <a:srgbClr val="FF0000"/>
                </a:solidFill>
              </a:rPr>
              <a:t>、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Label大小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600" dirty="0"/>
              <a:t>Label(</a:t>
            </a:r>
            <a:r>
              <a:rPr lang="en-US" altLang="zh-TW" sz="1600" dirty="0" err="1"/>
              <a:t>root,text</a:t>
            </a:r>
            <a:r>
              <a:rPr lang="en-US" altLang="zh-TW" sz="1600" dirty="0"/>
              <a:t> = " red ",</a:t>
            </a:r>
            <a:r>
              <a:rPr lang="en-US" altLang="zh-TW" sz="1600" dirty="0" err="1"/>
              <a:t>bg</a:t>
            </a:r>
            <a:r>
              <a:rPr lang="en-US" altLang="zh-TW" sz="1600" dirty="0"/>
              <a:t> = " red ",width 10,height = 3).pack()</a:t>
            </a:r>
          </a:p>
          <a:p>
            <a:pPr marL="365760" lvl="1" indent="0">
              <a:buNone/>
            </a:pPr>
            <a:r>
              <a:rPr lang="en-US" altLang="zh-TW" sz="1600" dirty="0" err="1"/>
              <a:t>root.mainloop</a:t>
            </a:r>
            <a:r>
              <a:rPr lang="en-US" altLang="zh-TW" sz="1600" dirty="0" smtClean="0"/>
              <a:t>()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57192"/>
            <a:ext cx="12573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4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中的字體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1:</a:t>
            </a:r>
          </a:p>
          <a:p>
            <a:pPr marL="320040" lvl="2" indent="0">
              <a:buNone/>
            </a:pPr>
            <a:r>
              <a:rPr lang="en-US" altLang="zh-TW" dirty="0" smtClean="0"/>
              <a:t>label</a:t>
            </a:r>
            <a:r>
              <a:rPr lang="en-US" altLang="zh-TW" dirty="0"/>
              <a:t>["font"] = </a:t>
            </a:r>
            <a:r>
              <a:rPr lang="zh-TW" altLang="en-US" dirty="0"/>
              <a:t> </a:t>
            </a:r>
            <a:r>
              <a:rPr lang="en-US" altLang="zh-TW" dirty="0"/>
              <a:t>(</a:t>
            </a:r>
            <a:r>
              <a:rPr lang="zh-TW" altLang="en-US" dirty="0"/>
              <a:t>字型</a:t>
            </a:r>
            <a:r>
              <a:rPr lang="en-US" altLang="zh-TW" dirty="0"/>
              <a:t>, </a:t>
            </a:r>
            <a:r>
              <a:rPr lang="zh-TW" altLang="en-US" dirty="0"/>
              <a:t>大小</a:t>
            </a:r>
            <a:r>
              <a:rPr lang="en-US" altLang="zh-TW" dirty="0"/>
              <a:t>, </a:t>
            </a:r>
            <a:r>
              <a:rPr lang="zh-TW" altLang="en-US" dirty="0"/>
              <a:t>效果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2: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label.config</a:t>
            </a:r>
            <a:r>
              <a:rPr lang="en-US" altLang="zh-TW" dirty="0"/>
              <a:t>(font</a:t>
            </a:r>
            <a:r>
              <a:rPr lang="en-US" altLang="zh-TW" dirty="0" smtClean="0"/>
              <a:t>=(</a:t>
            </a:r>
            <a:r>
              <a:rPr lang="zh-TW" altLang="en-US" dirty="0"/>
              <a:t>字型</a:t>
            </a:r>
            <a:r>
              <a:rPr lang="en-US" altLang="zh-TW" dirty="0"/>
              <a:t>, </a:t>
            </a:r>
            <a:r>
              <a:rPr lang="zh-TW" altLang="en-US" dirty="0"/>
              <a:t>大小</a:t>
            </a:r>
            <a:r>
              <a:rPr lang="en-US" altLang="zh-TW" dirty="0"/>
              <a:t>, </a:t>
            </a:r>
            <a:r>
              <a:rPr lang="zh-TW" altLang="en-US" dirty="0"/>
              <a:t>效果</a:t>
            </a:r>
            <a:r>
              <a:rPr lang="en-US" altLang="zh-TW" dirty="0" smtClean="0"/>
              <a:t>))</a:t>
            </a:r>
          </a:p>
          <a:p>
            <a:pPr marL="365760" lvl="1" indent="0">
              <a:buNone/>
            </a:pP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字型：字串，例如 </a:t>
            </a:r>
            <a:r>
              <a:rPr lang="en-US" altLang="zh-TW" dirty="0"/>
              <a:t>Times, </a:t>
            </a:r>
            <a:r>
              <a:rPr lang="en-US" altLang="zh-TW" dirty="0" err="1" smtClean="0"/>
              <a:t>arial</a:t>
            </a: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大小：數字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效果：</a:t>
            </a:r>
            <a:r>
              <a:rPr lang="en-US" altLang="zh-TW" dirty="0"/>
              <a:t>normal, bold, italic, underline, </a:t>
            </a:r>
            <a:r>
              <a:rPr lang="en-US" altLang="zh-TW" dirty="0" smtClean="0"/>
              <a:t>overstrike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中的字體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建立視窗</a:t>
            </a:r>
          </a:p>
          <a:p>
            <a:pPr marL="365760" lvl="1" indent="0">
              <a:buNone/>
            </a:pPr>
            <a:r>
              <a:rPr lang="en-US" altLang="zh-TW" dirty="0"/>
              <a:t>label=Label(root,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視窗名稱</a:t>
            </a:r>
          </a:p>
          <a:p>
            <a:pPr marL="365760" lvl="1" indent="0">
              <a:buNone/>
            </a:pPr>
            <a:r>
              <a:rPr lang="en-US" altLang="zh-TW" dirty="0"/>
              <a:t>text = "welcome to KUAS",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en-US" altLang="zh-TW" dirty="0" err="1"/>
              <a:t>bg</a:t>
            </a:r>
            <a:r>
              <a:rPr lang="en-US" altLang="zh-TW" dirty="0"/>
              <a:t> = </a:t>
            </a:r>
            <a:r>
              <a:rPr lang="en-US" altLang="zh-TW" dirty="0" smtClean="0"/>
              <a:t>"yellow",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背景顏色</a:t>
            </a:r>
          </a:p>
          <a:p>
            <a:pPr marL="365760" lvl="1" indent="0">
              <a:buNone/>
            </a:pPr>
            <a:r>
              <a:rPr lang="en-US" altLang="zh-TW" dirty="0"/>
              <a:t>anchor = "s",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靠下方顯示字串</a:t>
            </a:r>
          </a:p>
          <a:p>
            <a:pPr marL="365760" lvl="1" indent="0">
              <a:buNone/>
            </a:pPr>
            <a:r>
              <a:rPr lang="en-US" altLang="zh-TW" dirty="0"/>
              <a:t>justify = "left")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顯示的字串靠左對齊且建立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err="1" smtClean="0">
                <a:solidFill>
                  <a:srgbClr val="FF0000"/>
                </a:solidFill>
              </a:rPr>
              <a:t>arial</a:t>
            </a:r>
            <a:r>
              <a:rPr lang="zh-TW" altLang="en-US" dirty="0" smtClean="0">
                <a:solidFill>
                  <a:srgbClr val="FF0000"/>
                </a:solidFill>
              </a:rPr>
              <a:t>字形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字體大小為</a:t>
            </a:r>
            <a:r>
              <a:rPr lang="en-US" altLang="zh-TW" dirty="0" smtClean="0">
                <a:solidFill>
                  <a:srgbClr val="FF0000"/>
                </a:solidFill>
              </a:rPr>
              <a:t>20,</a:t>
            </a:r>
            <a:r>
              <a:rPr lang="zh-TW" altLang="en-US" dirty="0" smtClean="0">
                <a:solidFill>
                  <a:srgbClr val="FF0000"/>
                </a:solidFill>
              </a:rPr>
              <a:t>使用斜體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label</a:t>
            </a:r>
            <a:r>
              <a:rPr lang="en-US" altLang="zh-TW" dirty="0" smtClean="0"/>
              <a:t>["font"] </a:t>
            </a:r>
            <a:r>
              <a:rPr lang="en-US" altLang="zh-TW" dirty="0"/>
              <a:t>= 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arial</a:t>
            </a:r>
            <a:r>
              <a:rPr lang="en-US" altLang="zh-TW" dirty="0" smtClean="0"/>
              <a:t>", </a:t>
            </a:r>
            <a:r>
              <a:rPr lang="en-US" altLang="zh-TW" dirty="0"/>
              <a:t>20, </a:t>
            </a:r>
            <a:r>
              <a:rPr lang="en-US" altLang="zh-TW" dirty="0" smtClean="0"/>
              <a:t>"italic")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label.config</a:t>
            </a:r>
            <a:r>
              <a:rPr lang="en-US" altLang="zh-TW" dirty="0" smtClean="0">
                <a:solidFill>
                  <a:srgbClr val="FF0000"/>
                </a:solidFill>
              </a:rPr>
              <a:t>(font=("arial",</a:t>
            </a:r>
            <a:r>
              <a:rPr lang="en-US" altLang="zh-TW" dirty="0">
                <a:solidFill>
                  <a:srgbClr val="FF0000"/>
                </a:solidFill>
              </a:rPr>
              <a:t>20, </a:t>
            </a:r>
            <a:r>
              <a:rPr lang="en-US" altLang="zh-TW" dirty="0" smtClean="0">
                <a:solidFill>
                  <a:srgbClr val="FF0000"/>
                </a:solidFill>
              </a:rPr>
              <a:t>"italic"))#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label.pack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2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中的字體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71813"/>
            <a:ext cx="2295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69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多行表示方式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wraplength</a:t>
            </a:r>
            <a:r>
              <a:rPr lang="zh-TW" altLang="en-US" dirty="0" smtClean="0"/>
              <a:t>：指定多少單位後開始換行</a:t>
            </a:r>
            <a:endParaRPr lang="en-US" altLang="zh-TW" dirty="0"/>
          </a:p>
          <a:p>
            <a:r>
              <a:rPr lang="en-US" altLang="zh-TW" dirty="0" smtClean="0"/>
              <a:t>justify</a:t>
            </a:r>
            <a:r>
              <a:rPr lang="zh-TW" altLang="en-US" dirty="0" smtClean="0"/>
              <a:t>：指定多行的對齊方式，可</a:t>
            </a:r>
            <a:r>
              <a:rPr lang="zh-TW" altLang="en-US" dirty="0"/>
              <a:t>用</a:t>
            </a:r>
            <a:r>
              <a:rPr lang="zh-TW" altLang="en-US" dirty="0" smtClean="0"/>
              <a:t>的指令： </a:t>
            </a:r>
            <a:r>
              <a:rPr lang="en-US" altLang="zh-TW" dirty="0" smtClean="0"/>
              <a:t>left/right/center。</a:t>
            </a:r>
            <a:endParaRPr lang="en-US" altLang="zh-TW" dirty="0"/>
          </a:p>
          <a:p>
            <a:r>
              <a:rPr lang="en-US" altLang="zh-TW" dirty="0" err="1" smtClean="0"/>
              <a:t>ahchor</a:t>
            </a:r>
            <a:r>
              <a:rPr lang="zh-TW" altLang="en-US" dirty="0" smtClean="0"/>
              <a:t>：指定</a:t>
            </a:r>
            <a:r>
              <a:rPr lang="zh-TW" altLang="en-US" dirty="0"/>
              <a:t>的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或圖像</a:t>
            </a:r>
            <a:r>
              <a:rPr lang="en-US" altLang="zh-TW" dirty="0" smtClean="0"/>
              <a:t>(</a:t>
            </a:r>
            <a:r>
              <a:rPr lang="en-US" altLang="zh-TW" dirty="0"/>
              <a:t>bitmap/image)</a:t>
            </a:r>
            <a:r>
              <a:rPr lang="zh-TW" altLang="en-US" dirty="0"/>
              <a:t>在</a:t>
            </a:r>
            <a:r>
              <a:rPr lang="en-US" altLang="zh-TW" dirty="0"/>
              <a:t>Label </a:t>
            </a:r>
            <a:r>
              <a:rPr lang="zh-TW" altLang="en-US" dirty="0" smtClean="0"/>
              <a:t>中的顯示位置，</a:t>
            </a:r>
            <a:r>
              <a:rPr lang="zh-TW" altLang="en-US" dirty="0"/>
              <a:t>可用的指令： </a:t>
            </a:r>
            <a:r>
              <a:rPr lang="en-US" altLang="zh-TW" dirty="0" smtClean="0"/>
              <a:t>e/w/n/s/ne/se/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/center </a:t>
            </a:r>
            <a:r>
              <a:rPr lang="en-US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0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本章節介紹</a:t>
            </a:r>
            <a:r>
              <a:rPr lang="en-US" altLang="zh-TW" dirty="0" smtClean="0"/>
              <a:t>:</a:t>
            </a:r>
            <a:endParaRPr lang="en-US" altLang="zh-TW" sz="24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建立一個</a:t>
            </a:r>
            <a:r>
              <a:rPr lang="en-US" altLang="zh-TW" dirty="0" smtClean="0"/>
              <a:t>Label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Label</a:t>
            </a:r>
            <a:r>
              <a:rPr lang="zh-TW" altLang="en-US" dirty="0"/>
              <a:t>顯示字串與圖示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顏色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中的字體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Label</a:t>
            </a:r>
            <a:r>
              <a:rPr lang="zh-TW" altLang="en-US" dirty="0"/>
              <a:t>多行表示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Label</a:t>
            </a:r>
            <a:r>
              <a:rPr lang="zh-TW" altLang="en-US" dirty="0"/>
              <a:t>動態顯示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多行表示方式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程式碼太長也可以這樣表示</a:t>
            </a:r>
          </a:p>
          <a:p>
            <a:pPr marL="365760" lvl="1" indent="0">
              <a:buNone/>
            </a:pPr>
            <a:r>
              <a:rPr lang="en-US" altLang="zh-TW" dirty="0"/>
              <a:t>Label(root,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視窗名稱</a:t>
            </a:r>
          </a:p>
          <a:p>
            <a:pPr marL="365760" lvl="1" indent="0">
              <a:buNone/>
            </a:pPr>
            <a:r>
              <a:rPr lang="en-US" altLang="zh-TW" dirty="0"/>
              <a:t>text = " </a:t>
            </a:r>
            <a:r>
              <a:rPr lang="en-US" altLang="zh-TW" dirty="0" smtClean="0"/>
              <a:t>welcome </a:t>
            </a:r>
            <a:r>
              <a:rPr lang="en-US" altLang="zh-TW" dirty="0"/>
              <a:t>to </a:t>
            </a:r>
            <a:r>
              <a:rPr lang="en-US" altLang="zh-TW" dirty="0" smtClean="0"/>
              <a:t>KUAS</a:t>
            </a:r>
            <a:r>
              <a:rPr lang="en-US" altLang="zh-TW" dirty="0"/>
              <a:t> "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zh-TW" altLang="en-US" dirty="0" smtClean="0">
                <a:solidFill>
                  <a:srgbClr val="FF0000"/>
                </a:solidFill>
              </a:rPr>
              <a:t>字串</a:t>
            </a:r>
            <a:r>
              <a:rPr lang="en-US" altLang="zh-TW" dirty="0" err="1" smtClean="0">
                <a:solidFill>
                  <a:srgbClr val="00B050"/>
                </a:solidFill>
              </a:rPr>
              <a:t>wraplength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60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多少單位換行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anchor = </a:t>
            </a:r>
            <a:r>
              <a:rPr lang="en-US" altLang="zh-TW" dirty="0" smtClean="0">
                <a:solidFill>
                  <a:srgbClr val="00B050"/>
                </a:solidFill>
              </a:rPr>
              <a:t>"s"</a:t>
            </a:r>
            <a:r>
              <a:rPr lang="en-US" altLang="zh-TW" dirty="0" smtClean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靠下方顯示字串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justify = "left"</a:t>
            </a:r>
            <a:r>
              <a:rPr lang="en-US" altLang="zh-TW" dirty="0" smtClean="0"/>
              <a:t>).pack()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顯示的字串靠左對齊且建立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多行表示方式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程式碼太長也可以這樣表示</a:t>
            </a:r>
          </a:p>
          <a:p>
            <a:pPr marL="365760" lvl="1" indent="0">
              <a:buNone/>
            </a:pPr>
            <a:r>
              <a:rPr lang="en-US" altLang="zh-TW" dirty="0"/>
              <a:t>Label(root,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視窗名稱</a:t>
            </a:r>
          </a:p>
          <a:p>
            <a:pPr marL="365760" lvl="1" indent="0">
              <a:buNone/>
            </a:pPr>
            <a:r>
              <a:rPr lang="en-US" altLang="zh-TW" dirty="0"/>
              <a:t>text = </a:t>
            </a:r>
            <a:r>
              <a:rPr lang="en-US" altLang="zh-TW" dirty="0" smtClean="0"/>
              <a:t>"welcome </a:t>
            </a:r>
            <a:r>
              <a:rPr lang="en-US" altLang="zh-TW" dirty="0"/>
              <a:t>to </a:t>
            </a:r>
            <a:r>
              <a:rPr lang="en-US" altLang="zh-TW" dirty="0" smtClean="0"/>
              <a:t>KUAS",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en-US" altLang="zh-TW" dirty="0" err="1"/>
              <a:t>bg</a:t>
            </a:r>
            <a:r>
              <a:rPr lang="en-US" altLang="zh-TW" dirty="0"/>
              <a:t> = </a:t>
            </a:r>
            <a:r>
              <a:rPr lang="en-US" altLang="zh-TW" dirty="0" smtClean="0"/>
              <a:t>"yellow",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背景顏色</a:t>
            </a:r>
          </a:p>
          <a:p>
            <a:pPr marL="365760" lvl="1" indent="0">
              <a:buNone/>
            </a:pPr>
            <a:r>
              <a:rPr lang="en-US" altLang="zh-TW" dirty="0"/>
              <a:t>width = 10,</a:t>
            </a:r>
            <a:r>
              <a:rPr lang="en-US" altLang="zh-TW" dirty="0">
                <a:solidFill>
                  <a:srgbClr val="FF0000"/>
                </a:solidFill>
              </a:rPr>
              <a:t>#Label</a:t>
            </a:r>
            <a:r>
              <a:rPr lang="zh-TW" altLang="en-US" dirty="0">
                <a:solidFill>
                  <a:srgbClr val="FF0000"/>
                </a:solidFill>
              </a:rPr>
              <a:t>寬度</a:t>
            </a:r>
          </a:p>
          <a:p>
            <a:pPr marL="365760" lvl="1" indent="0">
              <a:buNone/>
            </a:pPr>
            <a:r>
              <a:rPr lang="en-US" altLang="zh-TW" dirty="0"/>
              <a:t>height = 10, </a:t>
            </a:r>
            <a:r>
              <a:rPr lang="en-US" altLang="zh-TW" dirty="0">
                <a:solidFill>
                  <a:srgbClr val="FF0000"/>
                </a:solidFill>
              </a:rPr>
              <a:t>#Label</a:t>
            </a:r>
            <a:r>
              <a:rPr lang="zh-TW" altLang="en-US" dirty="0">
                <a:solidFill>
                  <a:srgbClr val="FF0000"/>
                </a:solidFill>
              </a:rPr>
              <a:t>高度</a:t>
            </a:r>
          </a:p>
          <a:p>
            <a:pPr marL="365760" lvl="1" indent="0">
              <a:buNone/>
            </a:pPr>
            <a:r>
              <a:rPr lang="en-US" altLang="zh-TW" dirty="0" err="1"/>
              <a:t>wraplength</a:t>
            </a:r>
            <a:r>
              <a:rPr lang="en-US" altLang="zh-TW" dirty="0"/>
              <a:t> = 60,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多少單位換行</a:t>
            </a:r>
          </a:p>
          <a:p>
            <a:pPr marL="365760" lvl="1" indent="0">
              <a:buNone/>
            </a:pPr>
            <a:r>
              <a:rPr lang="en-US" altLang="zh-TW" dirty="0"/>
              <a:t>anchor = </a:t>
            </a:r>
            <a:r>
              <a:rPr lang="en-US" altLang="zh-TW" dirty="0" smtClean="0"/>
              <a:t>"s",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靠下方顯示字串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justify </a:t>
            </a:r>
            <a:r>
              <a:rPr lang="en-US" altLang="zh-TW" dirty="0"/>
              <a:t>= </a:t>
            </a:r>
            <a:r>
              <a:rPr lang="en-US" altLang="zh-TW" dirty="0" smtClean="0"/>
              <a:t>"left").</a:t>
            </a:r>
            <a:r>
              <a:rPr lang="en-US" altLang="zh-TW" dirty="0"/>
              <a:t>pack()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顯示的字串靠左對齊且建立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74369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20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動態顯示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建立視窗</a:t>
            </a:r>
          </a:p>
          <a:p>
            <a:pPr marL="365760" lvl="1" indent="0">
              <a:buNone/>
            </a:pPr>
            <a:r>
              <a:rPr lang="en-US" altLang="zh-TW" dirty="0"/>
              <a:t>string</a:t>
            </a:r>
            <a:r>
              <a:rPr lang="en-US" altLang="zh-TW" dirty="0" smtClean="0"/>
              <a:t>=["</a:t>
            </a:r>
            <a:r>
              <a:rPr lang="en-US" altLang="zh-TW" dirty="0" err="1" smtClean="0"/>
              <a:t>welcome","to","KUAS</a:t>
            </a:r>
            <a:r>
              <a:rPr lang="en-US" altLang="zh-TW" dirty="0" smtClean="0"/>
              <a:t>"]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count=1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計數器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func</a:t>
            </a:r>
            <a:r>
              <a:rPr lang="en-US" altLang="zh-TW" dirty="0"/>
              <a:t>():</a:t>
            </a:r>
          </a:p>
          <a:p>
            <a:pPr marL="365760" lvl="1" indent="0">
              <a:buNone/>
            </a:pPr>
            <a:r>
              <a:rPr lang="en-US" altLang="zh-TW" dirty="0"/>
              <a:t>    global 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使用全域的</a:t>
            </a:r>
            <a:r>
              <a:rPr lang="en-US" altLang="zh-TW" dirty="0" smtClean="0">
                <a:solidFill>
                  <a:srgbClr val="FF0000"/>
                </a:solidFill>
              </a:rPr>
              <a:t>count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label.config</a:t>
            </a:r>
            <a:r>
              <a:rPr lang="en-US" altLang="zh-TW" dirty="0"/>
              <a:t>(text=string[count</a:t>
            </a:r>
            <a:r>
              <a:rPr lang="en-US" altLang="zh-TW" dirty="0" smtClean="0"/>
              <a:t>])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改變</a:t>
            </a:r>
            <a:r>
              <a:rPr lang="en-US" altLang="zh-TW" dirty="0" smtClean="0">
                <a:solidFill>
                  <a:srgbClr val="FF0000"/>
                </a:solidFill>
              </a:rPr>
              <a:t>text</a:t>
            </a:r>
            <a:r>
              <a:rPr lang="zh-TW" altLang="en-US" dirty="0" smtClean="0">
                <a:solidFill>
                  <a:srgbClr val="FF0000"/>
                </a:solidFill>
              </a:rPr>
              <a:t>中字串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count=count+1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下次顯示下一筆字串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if(count&gt;2</a:t>
            </a:r>
            <a:r>
              <a:rPr lang="en-US" altLang="zh-TW" dirty="0" smtClean="0"/>
              <a:t>):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大於</a:t>
            </a:r>
            <a:r>
              <a:rPr lang="en-US" altLang="zh-TW" dirty="0" smtClean="0">
                <a:solidFill>
                  <a:srgbClr val="FF0000"/>
                </a:solidFill>
              </a:rPr>
              <a:t>2(</a:t>
            </a:r>
            <a:r>
              <a:rPr lang="zh-TW" altLang="en-US" dirty="0" smtClean="0">
                <a:solidFill>
                  <a:srgbClr val="FF0000"/>
                </a:solidFill>
              </a:rPr>
              <a:t>索引值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回到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zh-TW" altLang="en-US" dirty="0">
                <a:solidFill>
                  <a:srgbClr val="FF0000"/>
                </a:solidFill>
              </a:rPr>
              <a:t>索引值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altLang="zh-TW" dirty="0"/>
              <a:t>        count=0</a:t>
            </a:r>
          </a:p>
          <a:p>
            <a:pPr lvl="1"/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並顯示字串 </a:t>
            </a:r>
          </a:p>
          <a:p>
            <a:pPr marL="365760" lvl="1" indent="0">
              <a:buNone/>
            </a:pPr>
            <a:r>
              <a:rPr lang="en-US" altLang="zh-TW" dirty="0"/>
              <a:t>label = Label(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en-US" altLang="zh-TW" dirty="0"/>
              <a:t> welcome </a:t>
            </a:r>
            <a:r>
              <a:rPr lang="en-US" altLang="zh-TW" dirty="0" smtClean="0"/>
              <a:t>")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label.pack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 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 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 smtClean="0">
                <a:solidFill>
                  <a:srgbClr val="FF0000"/>
                </a:solidFill>
              </a:rPr>
              <a:t>，按下後呼叫</a:t>
            </a:r>
            <a:r>
              <a:rPr lang="en-US" altLang="zh-TW" dirty="0" err="1" smtClean="0">
                <a:solidFill>
                  <a:srgbClr val="FF0000"/>
                </a:solidFill>
              </a:rPr>
              <a:t>func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</a:rPr>
              <a:t>函式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Button(root</a:t>
            </a:r>
            <a:r>
              <a:rPr lang="en-US" altLang="zh-TW" dirty="0"/>
              <a:t>, text = "click", command=</a:t>
            </a:r>
            <a:r>
              <a:rPr lang="en-US" altLang="zh-TW" dirty="0" err="1"/>
              <a:t>func</a:t>
            </a:r>
            <a:r>
              <a:rPr lang="en-US" altLang="zh-TW" dirty="0"/>
              <a:t>).pack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63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動態顯示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預設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按鈕後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再次按下</a:t>
            </a:r>
            <a:r>
              <a:rPr lang="en-US" altLang="zh-TW" dirty="0"/>
              <a:t>click</a:t>
            </a:r>
            <a:r>
              <a:rPr lang="zh-TW" altLang="en-US" dirty="0"/>
              <a:t>按鈕後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30" y="5262364"/>
            <a:ext cx="1257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11016"/>
            <a:ext cx="1257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30" y="4005064"/>
            <a:ext cx="1257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41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pPr marL="274320" lvl="1"/>
            <a:r>
              <a:rPr lang="en-US" altLang="zh-TW" dirty="0">
                <a:hlinkClick r:id="rId3"/>
              </a:rPr>
              <a:t>http://www.ifreesite.com/color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marL="274320"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efunotes.blogspot.tw/2014/11/python-34-tkinter-widgets.html</a:t>
            </a:r>
            <a:endParaRPr lang="en-US" altLang="zh-TW" dirty="0" smtClean="0"/>
          </a:p>
          <a:p>
            <a:pPr marL="274320" lvl="1"/>
            <a:endParaRPr lang="en-US" altLang="zh-TW" dirty="0" smtClean="0"/>
          </a:p>
          <a:p>
            <a:pPr marL="274320"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有三個按鈕，第一個為讓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中的字串變大，第二個為讓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中的字串變小，第三個可以讓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背景改變顏色，其中預設背景顏色為黃色，按下後變成紅色，再按一次恢復為黃色。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24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按下字體</a:t>
            </a:r>
            <a:r>
              <a:rPr lang="zh-TW" altLang="en-US" dirty="0" smtClean="0"/>
              <a:t>放大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1838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45" y="4653135"/>
            <a:ext cx="20478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08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按下</a:t>
            </a:r>
            <a:r>
              <a:rPr lang="zh-TW" altLang="en-US" dirty="0" smtClean="0"/>
              <a:t>字體縮小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按下改變顏色</a:t>
            </a:r>
            <a:r>
              <a:rPr lang="en-US" altLang="zh-TW" dirty="0" smtClean="0"/>
              <a:t>:</a:t>
            </a:r>
          </a:p>
          <a:p>
            <a:pPr marL="1097280" lvl="2" indent="-457200">
              <a:buFont typeface="Wingdings" pitchFamily="2" charset="2"/>
              <a:buChar char="n"/>
            </a:pP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r>
              <a:rPr lang="en-US" altLang="zh-TW" dirty="0" smtClean="0"/>
              <a:t>:	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3"/>
            <a:ext cx="1838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69" y="4816290"/>
            <a:ext cx="1838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82" y="4809431"/>
            <a:ext cx="1838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934637" y="4237241"/>
            <a:ext cx="3384376" cy="68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次</a:t>
            </a:r>
            <a:endParaRPr lang="en-US" altLang="zh-TW" sz="2000" dirty="0" smtClean="0"/>
          </a:p>
          <a:p>
            <a:pPr>
              <a:buFont typeface="Wingdings" pitchFamily="2" charset="2"/>
              <a:buChar char="n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044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建立視窗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程式碼太長也可以這樣表示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count=10</a:t>
            </a:r>
          </a:p>
          <a:p>
            <a:r>
              <a:rPr lang="en-US" altLang="zh-TW" dirty="0" err="1"/>
              <a:t>color_count</a:t>
            </a:r>
            <a:r>
              <a:rPr lang="en-US" altLang="zh-TW" dirty="0"/>
              <a:t>=0</a:t>
            </a:r>
          </a:p>
          <a:p>
            <a:r>
              <a:rPr lang="en-US" altLang="zh-TW" dirty="0" err="1"/>
              <a:t>color_list</a:t>
            </a:r>
            <a:r>
              <a:rPr lang="en-US" altLang="zh-TW" dirty="0"/>
              <a:t>=["</a:t>
            </a:r>
            <a:r>
              <a:rPr lang="en-US" altLang="zh-TW" dirty="0" err="1"/>
              <a:t>yellow","red</a:t>
            </a:r>
            <a:r>
              <a:rPr lang="en-US" altLang="zh-TW" dirty="0"/>
              <a:t>"]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larger():</a:t>
            </a:r>
          </a:p>
          <a:p>
            <a:r>
              <a:rPr lang="en-US" altLang="zh-TW" dirty="0"/>
              <a:t>    global count</a:t>
            </a:r>
          </a:p>
          <a:p>
            <a:r>
              <a:rPr lang="en-US" altLang="zh-TW" dirty="0"/>
              <a:t>    count+=5</a:t>
            </a:r>
          </a:p>
          <a:p>
            <a:r>
              <a:rPr lang="en-US" altLang="zh-TW" dirty="0"/>
              <a:t>    label["font"] = ("", count, "")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small():</a:t>
            </a:r>
          </a:p>
          <a:p>
            <a:r>
              <a:rPr lang="en-US" altLang="zh-TW" dirty="0"/>
              <a:t>    global count</a:t>
            </a:r>
          </a:p>
          <a:p>
            <a:r>
              <a:rPr lang="en-US" altLang="zh-TW" dirty="0"/>
              <a:t>    count-=5</a:t>
            </a:r>
          </a:p>
          <a:p>
            <a:r>
              <a:rPr lang="en-US" altLang="zh-TW" dirty="0"/>
              <a:t>    label["font"] = ("", count, "")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color():</a:t>
            </a:r>
          </a:p>
          <a:p>
            <a:r>
              <a:rPr lang="en-US" altLang="zh-TW" dirty="0"/>
              <a:t>    global </a:t>
            </a:r>
            <a:r>
              <a:rPr lang="en-US" altLang="zh-TW" dirty="0" err="1"/>
              <a:t>color_count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color_count</a:t>
            </a:r>
            <a:r>
              <a:rPr lang="en-US" altLang="zh-TW" dirty="0"/>
              <a:t>+=1</a:t>
            </a:r>
          </a:p>
          <a:p>
            <a:r>
              <a:rPr lang="en-US" altLang="zh-TW" dirty="0"/>
              <a:t>    if(color_count%2==0):</a:t>
            </a:r>
          </a:p>
          <a:p>
            <a:r>
              <a:rPr lang="en-US" altLang="zh-TW" dirty="0"/>
              <a:t>        label["</a:t>
            </a:r>
            <a:r>
              <a:rPr lang="en-US" altLang="zh-TW" dirty="0" err="1"/>
              <a:t>bg</a:t>
            </a:r>
            <a:r>
              <a:rPr lang="en-US" altLang="zh-TW" dirty="0"/>
              <a:t>"] =  </a:t>
            </a:r>
            <a:r>
              <a:rPr lang="en-US" altLang="zh-TW" dirty="0" err="1"/>
              <a:t>color_list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    else:</a:t>
            </a:r>
          </a:p>
          <a:p>
            <a:r>
              <a:rPr lang="en-US" altLang="zh-TW" dirty="0"/>
              <a:t>        label["</a:t>
            </a:r>
            <a:r>
              <a:rPr lang="en-US" altLang="zh-TW" dirty="0" err="1"/>
              <a:t>bg</a:t>
            </a:r>
            <a:r>
              <a:rPr lang="en-US" altLang="zh-TW" dirty="0"/>
              <a:t>"] =  </a:t>
            </a:r>
            <a:r>
              <a:rPr lang="en-US" altLang="zh-TW" dirty="0" err="1"/>
              <a:t>color_list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   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label=Label(root,#</a:t>
            </a:r>
            <a:r>
              <a:rPr lang="zh-TW" altLang="en-US" dirty="0"/>
              <a:t>視窗名稱</a:t>
            </a:r>
          </a:p>
          <a:p>
            <a:r>
              <a:rPr lang="en-US" altLang="zh-TW" dirty="0"/>
              <a:t>text = "welcome to KUAS",#</a:t>
            </a:r>
            <a:r>
              <a:rPr lang="zh-TW" altLang="en-US" dirty="0"/>
              <a:t>顯示字串</a:t>
            </a:r>
          </a:p>
          <a:p>
            <a:r>
              <a:rPr lang="en-US" altLang="zh-TW" dirty="0" err="1"/>
              <a:t>bg</a:t>
            </a:r>
            <a:r>
              <a:rPr lang="en-US" altLang="zh-TW" dirty="0"/>
              <a:t> = </a:t>
            </a:r>
            <a:r>
              <a:rPr lang="en-US" altLang="zh-TW" dirty="0" err="1"/>
              <a:t>color_list</a:t>
            </a:r>
            <a:r>
              <a:rPr lang="en-US" altLang="zh-TW" dirty="0"/>
              <a:t>[0],#</a:t>
            </a:r>
            <a:r>
              <a:rPr lang="zh-TW" altLang="en-US" dirty="0"/>
              <a:t>背景顏色</a:t>
            </a:r>
          </a:p>
          <a:p>
            <a:r>
              <a:rPr lang="en-US" altLang="zh-TW" dirty="0"/>
              <a:t>anchor = "s", #</a:t>
            </a:r>
            <a:r>
              <a:rPr lang="zh-TW" altLang="en-US" dirty="0"/>
              <a:t>靠下方顯示字串</a:t>
            </a:r>
          </a:p>
          <a:p>
            <a:r>
              <a:rPr lang="en-US" altLang="zh-TW" dirty="0"/>
              <a:t>justify = "left") #</a:t>
            </a:r>
            <a:r>
              <a:rPr lang="zh-TW" altLang="en-US" dirty="0"/>
              <a:t>顯示的字串靠左對齊且建立</a:t>
            </a:r>
            <a:r>
              <a:rPr lang="en-US" altLang="zh-TW" dirty="0"/>
              <a:t>Label</a:t>
            </a:r>
          </a:p>
          <a:p>
            <a:r>
              <a:rPr lang="en-US" altLang="zh-TW" dirty="0"/>
              <a:t>label["font"] = ("", 10, "")</a:t>
            </a:r>
          </a:p>
          <a:p>
            <a:r>
              <a:rPr lang="en-US" altLang="zh-TW" dirty="0" err="1"/>
              <a:t>label.pack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顯示字串與設定呼叫指定函式</a:t>
            </a:r>
          </a:p>
          <a:p>
            <a:r>
              <a:rPr lang="en-US" altLang="zh-TW" dirty="0"/>
              <a:t>Button1 = Button(</a:t>
            </a:r>
            <a:r>
              <a:rPr lang="en-US" altLang="zh-TW" dirty="0" err="1"/>
              <a:t>root,anchor</a:t>
            </a:r>
            <a:r>
              <a:rPr lang="en-US" altLang="zh-TW" dirty="0"/>
              <a:t>="</a:t>
            </a:r>
            <a:r>
              <a:rPr lang="en-US" altLang="zh-TW" dirty="0" err="1"/>
              <a:t>e",text</a:t>
            </a:r>
            <a:r>
              <a:rPr lang="en-US" altLang="zh-TW" dirty="0"/>
              <a:t>="</a:t>
            </a:r>
            <a:r>
              <a:rPr lang="zh-TW" altLang="en-US" dirty="0"/>
              <a:t>字體放大</a:t>
            </a:r>
            <a:r>
              <a:rPr lang="en-US" altLang="zh-TW" dirty="0"/>
              <a:t>",command= larger)</a:t>
            </a:r>
          </a:p>
          <a:p>
            <a:r>
              <a:rPr lang="en-US" altLang="zh-TW" dirty="0"/>
              <a:t>Button1.pack(side="left")</a:t>
            </a:r>
          </a:p>
          <a:p>
            <a:endParaRPr lang="en-US" altLang="zh-TW" dirty="0"/>
          </a:p>
          <a:p>
            <a:r>
              <a:rPr lang="en-US" altLang="zh-TW" dirty="0"/>
              <a:t>Button2 = Button(</a:t>
            </a:r>
            <a:r>
              <a:rPr lang="en-US" altLang="zh-TW" dirty="0" err="1"/>
              <a:t>root,anchor</a:t>
            </a:r>
            <a:r>
              <a:rPr lang="en-US" altLang="zh-TW" dirty="0"/>
              <a:t>="</a:t>
            </a:r>
            <a:r>
              <a:rPr lang="en-US" altLang="zh-TW" dirty="0" err="1"/>
              <a:t>e",text</a:t>
            </a:r>
            <a:r>
              <a:rPr lang="en-US" altLang="zh-TW" dirty="0"/>
              <a:t>="</a:t>
            </a:r>
            <a:r>
              <a:rPr lang="zh-TW" altLang="en-US" dirty="0"/>
              <a:t>字體縮小</a:t>
            </a:r>
            <a:r>
              <a:rPr lang="en-US" altLang="zh-TW" dirty="0"/>
              <a:t>",command= small)</a:t>
            </a:r>
          </a:p>
          <a:p>
            <a:r>
              <a:rPr lang="en-US" altLang="zh-TW" dirty="0"/>
              <a:t>Button2.pack(side="left")</a:t>
            </a:r>
          </a:p>
          <a:p>
            <a:r>
              <a:rPr lang="en-US" altLang="zh-TW" dirty="0"/>
              <a:t>Button3 = Button(</a:t>
            </a:r>
            <a:r>
              <a:rPr lang="en-US" altLang="zh-TW" dirty="0" err="1"/>
              <a:t>root,anchor</a:t>
            </a:r>
            <a:r>
              <a:rPr lang="en-US" altLang="zh-TW" dirty="0"/>
              <a:t>="</a:t>
            </a:r>
            <a:r>
              <a:rPr lang="en-US" altLang="zh-TW" dirty="0" err="1"/>
              <a:t>e",text</a:t>
            </a:r>
            <a:r>
              <a:rPr lang="en-US" altLang="zh-TW" dirty="0"/>
              <a:t>="</a:t>
            </a:r>
            <a:r>
              <a:rPr lang="zh-TW" altLang="en-US" dirty="0"/>
              <a:t>改變顏色</a:t>
            </a:r>
            <a:r>
              <a:rPr lang="en-US" altLang="zh-TW" dirty="0"/>
              <a:t>",command= color)</a:t>
            </a:r>
          </a:p>
          <a:p>
            <a:r>
              <a:rPr lang="en-US" altLang="zh-TW" dirty="0"/>
              <a:t>Button3.pack(side="left")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一個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顯示字串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label = Label(</a:t>
            </a:r>
            <a:r>
              <a:rPr lang="en-US" altLang="zh-TW" dirty="0" err="1"/>
              <a:t>root,text</a:t>
            </a:r>
            <a:r>
              <a:rPr lang="en-US" altLang="zh-TW" dirty="0"/>
              <a:t> = "Hello KUAS ")</a:t>
            </a:r>
          </a:p>
          <a:p>
            <a:pPr marL="365760" lvl="1" indent="0">
              <a:buNone/>
            </a:pPr>
            <a:r>
              <a:rPr lang="en-US" altLang="zh-TW" dirty="0" err="1"/>
              <a:t>label.pack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2: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顯示字串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Label(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"Hello KUAS").</a:t>
            </a:r>
            <a:r>
              <a:rPr lang="en-US" altLang="zh-TW" dirty="0"/>
              <a:t>pack()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建立視窗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設定Label並顯示字串</a:t>
            </a:r>
            <a:r>
              <a:rPr lang="en-US" altLang="zh-TW" dirty="0" smtClean="0"/>
              <a:t> </a:t>
            </a:r>
          </a:p>
          <a:p>
            <a:pPr marL="365760" lvl="1" indent="0">
              <a:buNone/>
            </a:pPr>
            <a:r>
              <a:rPr lang="en-US" altLang="zh-TW" dirty="0" smtClean="0"/>
              <a:t>label </a:t>
            </a:r>
            <a:r>
              <a:rPr lang="en-US" altLang="zh-TW" dirty="0"/>
              <a:t>= Label(</a:t>
            </a:r>
            <a:r>
              <a:rPr lang="en-US" altLang="zh-TW" dirty="0" err="1"/>
              <a:t>root,text</a:t>
            </a:r>
            <a:r>
              <a:rPr lang="en-US" altLang="zh-TW" dirty="0"/>
              <a:t> = "Hello KUAS ")</a:t>
            </a:r>
          </a:p>
          <a:p>
            <a:pPr marL="365760" lvl="1" indent="0">
              <a:buNone/>
            </a:pPr>
            <a:r>
              <a:rPr lang="en-US" altLang="zh-TW" dirty="0" err="1"/>
              <a:t>label.pack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 Label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89240"/>
            <a:ext cx="15430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3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 smtClean="0"/>
              <a:t>顯示</a:t>
            </a:r>
            <a:r>
              <a:rPr lang="zh-TW" altLang="en-US" dirty="0"/>
              <a:t>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圖示顯示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(compound)</a:t>
            </a:r>
            <a:r>
              <a:rPr lang="zh-TW" altLang="en-US" dirty="0" smtClean="0"/>
              <a:t>的指令</a:t>
            </a:r>
            <a:r>
              <a:rPr lang="zh-CN" altLang="en-US" dirty="0" smtClean="0"/>
              <a:t>：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top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smtClean="0"/>
              <a:t>bottom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enter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l</a:t>
            </a:r>
            <a:r>
              <a:rPr lang="en-US" altLang="zh-TW" dirty="0" smtClean="0"/>
              <a:t>eft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right</a:t>
            </a:r>
          </a:p>
          <a:p>
            <a:pPr marL="82296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 smtClean="0"/>
              <a:t>顯示</a:t>
            </a:r>
            <a:r>
              <a:rPr lang="zh-TW" altLang="en-US" dirty="0"/>
              <a:t>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其他可用圖示</a:t>
            </a:r>
            <a:r>
              <a:rPr lang="en-US" altLang="zh-TW" dirty="0" smtClean="0"/>
              <a:t>(bitmap)</a:t>
            </a:r>
            <a:r>
              <a:rPr lang="zh-TW" altLang="en-US" dirty="0" smtClean="0"/>
              <a:t>的指令</a:t>
            </a:r>
            <a:r>
              <a:rPr lang="zh-CN" altLang="en-US" dirty="0" smtClean="0"/>
              <a:t>：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/>
              <a:t>error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/>
              <a:t>hourglass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info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err="1" smtClean="0"/>
              <a:t>questhead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question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warning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gray12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gray25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gray50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gray75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顯示字串與圖示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顯示字串、設定圖示位置、圖示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sz="1400" dirty="0"/>
              <a:t>Label(</a:t>
            </a:r>
            <a:r>
              <a:rPr lang="en-US" altLang="zh-TW" sz="1400" dirty="0" err="1"/>
              <a:t>root,</a:t>
            </a:r>
            <a:r>
              <a:rPr lang="en-US" altLang="zh-TW" sz="1400" dirty="0" err="1">
                <a:solidFill>
                  <a:srgbClr val="00B050"/>
                </a:solidFill>
              </a:rPr>
              <a:t>text</a:t>
            </a:r>
            <a:r>
              <a:rPr lang="en-US" altLang="zh-TW" sz="1400" dirty="0">
                <a:solidFill>
                  <a:srgbClr val="00B050"/>
                </a:solidFill>
              </a:rPr>
              <a:t> = "</a:t>
            </a:r>
            <a:r>
              <a:rPr lang="en-US" altLang="zh-TW" sz="1400" dirty="0" err="1">
                <a:solidFill>
                  <a:srgbClr val="00B050"/>
                </a:solidFill>
              </a:rPr>
              <a:t>label",compound</a:t>
            </a:r>
            <a:r>
              <a:rPr lang="en-US" altLang="zh-TW" sz="1400" dirty="0">
                <a:solidFill>
                  <a:srgbClr val="00B050"/>
                </a:solidFill>
              </a:rPr>
              <a:t> = "</a:t>
            </a:r>
            <a:r>
              <a:rPr lang="en-US" altLang="zh-TW" sz="1400" dirty="0" err="1">
                <a:solidFill>
                  <a:srgbClr val="00B050"/>
                </a:solidFill>
              </a:rPr>
              <a:t>bottom",bitmap</a:t>
            </a:r>
            <a:r>
              <a:rPr lang="en-US" altLang="zh-TW" sz="1400" dirty="0">
                <a:solidFill>
                  <a:srgbClr val="00B050"/>
                </a:solidFill>
              </a:rPr>
              <a:t> = </a:t>
            </a:r>
            <a:r>
              <a:rPr lang="en-US" altLang="zh-TW" sz="1400" dirty="0" smtClean="0">
                <a:solidFill>
                  <a:srgbClr val="00B050"/>
                </a:solidFill>
              </a:rPr>
              <a:t>"error"</a:t>
            </a:r>
            <a:r>
              <a:rPr lang="en-US" altLang="zh-TW" sz="1400" dirty="0" smtClean="0"/>
              <a:t>).</a:t>
            </a:r>
            <a:r>
              <a:rPr lang="en-US" altLang="zh-TW" sz="1400" dirty="0"/>
              <a:t>pack()</a:t>
            </a:r>
            <a:endParaRPr lang="zh-TW" altLang="en-US" dirty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 smtClean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</a:t>
            </a:r>
            <a:r>
              <a:rPr lang="en-US" altLang="zh-TW" sz="1400" dirty="0" smtClean="0"/>
              <a:t>*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載入函式庫</a:t>
            </a:r>
            <a:endParaRPr lang="en-US" altLang="zh-TW" sz="1400" dirty="0"/>
          </a:p>
          <a:p>
            <a:pPr marL="365760" lvl="1" indent="0">
              <a:buNone/>
            </a:pPr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 smtClean="0"/>
              <a:t>()</a:t>
            </a: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建立視窗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顯示字串、設定放置位置、設定顯示的</a:t>
            </a:r>
            <a:r>
              <a:rPr lang="zh-TW" altLang="en-US" sz="1400" dirty="0" smtClean="0">
                <a:solidFill>
                  <a:srgbClr val="FF0000"/>
                </a:solidFill>
              </a:rPr>
              <a:t>圖案</a:t>
            </a:r>
            <a:endParaRPr lang="en-US" altLang="zh-TW" sz="1400" dirty="0"/>
          </a:p>
          <a:p>
            <a:pPr marL="365760" lvl="1" indent="0">
              <a:buNone/>
            </a:pPr>
            <a:r>
              <a:rPr lang="en-US" altLang="zh-TW" sz="1400" dirty="0"/>
              <a:t>Label(</a:t>
            </a:r>
            <a:r>
              <a:rPr lang="en-US" altLang="zh-TW" sz="1400" dirty="0" err="1"/>
              <a:t>root,text</a:t>
            </a:r>
            <a:r>
              <a:rPr lang="en-US" altLang="zh-TW" sz="1400" dirty="0"/>
              <a:t> = "</a:t>
            </a:r>
            <a:r>
              <a:rPr lang="en-US" altLang="zh-TW" sz="1400" dirty="0" err="1"/>
              <a:t>label",compound</a:t>
            </a:r>
            <a:r>
              <a:rPr lang="en-US" altLang="zh-TW" sz="1400" dirty="0"/>
              <a:t> = "</a:t>
            </a:r>
            <a:r>
              <a:rPr lang="en-US" altLang="zh-TW" sz="1400" dirty="0" err="1"/>
              <a:t>bottom",bitmap</a:t>
            </a:r>
            <a:r>
              <a:rPr lang="en-US" altLang="zh-TW" sz="1400" dirty="0"/>
              <a:t> = " </a:t>
            </a:r>
            <a:r>
              <a:rPr lang="en-US" altLang="zh-TW" sz="1400" dirty="0" smtClean="0"/>
              <a:t>error</a:t>
            </a:r>
            <a:r>
              <a:rPr lang="en-US" altLang="zh-TW" sz="1400" dirty="0"/>
              <a:t> ").pack()</a:t>
            </a:r>
          </a:p>
          <a:p>
            <a:pPr marL="365760" lvl="1" indent="0">
              <a:buNone/>
            </a:pPr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45224"/>
            <a:ext cx="15430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logo = </a:t>
            </a:r>
            <a:r>
              <a:rPr lang="en-US" altLang="zh-TW" dirty="0" err="1"/>
              <a:t>PhotoImage</a:t>
            </a:r>
            <a:r>
              <a:rPr lang="en-US" altLang="zh-TW" dirty="0"/>
              <a:t>(file</a:t>
            </a:r>
            <a:r>
              <a:rPr lang="en-US" altLang="zh-TW" dirty="0" smtClean="0"/>
              <a:t>="C</a:t>
            </a:r>
            <a:r>
              <a:rPr lang="en-US" altLang="zh-TW" dirty="0"/>
              <a:t>:\</a:t>
            </a:r>
            <a:r>
              <a:rPr lang="en-US" altLang="zh-TW" dirty="0" smtClean="0"/>
              <a:t>KUAS.gif")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載入圖片路徑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Label(root, image=logo).pack(side</a:t>
            </a:r>
            <a:r>
              <a:rPr lang="en-US" altLang="zh-TW" dirty="0" smtClean="0"/>
              <a:t>="right")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載入圖片與設定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放置的位置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顯示字串與設定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放置的位置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Label(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="KUAS").pack(side="left")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1656184" cy="134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tk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counter </a:t>
            </a:r>
            <a:r>
              <a:rPr lang="en-US" altLang="zh-TW" dirty="0"/>
              <a:t>= 0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當秒的計時器使用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自行定義的函式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counter_label</a:t>
            </a:r>
            <a:r>
              <a:rPr lang="en-US" altLang="zh-TW" dirty="0"/>
              <a:t>(label):</a:t>
            </a:r>
          </a:p>
          <a:p>
            <a:pPr marL="365760" lvl="1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def</a:t>
            </a:r>
            <a:r>
              <a:rPr lang="en-US" altLang="zh-TW" dirty="0"/>
              <a:t> count():</a:t>
            </a:r>
          </a:p>
          <a:p>
            <a:pPr marL="365760" lvl="1" indent="0">
              <a:buNone/>
            </a:pPr>
            <a:r>
              <a:rPr lang="en-US" altLang="zh-TW" dirty="0"/>
              <a:t>    global counter</a:t>
            </a:r>
          </a:p>
          <a:p>
            <a:pPr marL="365760" lvl="1" indent="0">
              <a:buNone/>
            </a:pPr>
            <a:r>
              <a:rPr lang="en-US" altLang="zh-TW" dirty="0"/>
              <a:t>    counter += </a:t>
            </a:r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計時器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label.config</a:t>
            </a:r>
            <a:r>
              <a:rPr lang="en-US" altLang="zh-TW" dirty="0"/>
              <a:t>(text=</a:t>
            </a:r>
            <a:r>
              <a:rPr lang="en-US" altLang="zh-TW" dirty="0" err="1"/>
              <a:t>str</a:t>
            </a:r>
            <a:r>
              <a:rPr lang="en-US" altLang="zh-TW" dirty="0"/>
              <a:t>(counter</a:t>
            </a:r>
            <a:r>
              <a:rPr lang="en-US" altLang="zh-TW" dirty="0" smtClean="0"/>
              <a:t>))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顯示幾秒鐘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label.after</a:t>
            </a:r>
            <a:r>
              <a:rPr lang="en-US" altLang="zh-TW" dirty="0"/>
              <a:t>(1000, count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#delay</a:t>
            </a:r>
            <a:r>
              <a:rPr lang="zh-TW" altLang="en-US" dirty="0" smtClean="0">
                <a:solidFill>
                  <a:srgbClr val="FF0000"/>
                </a:solidFill>
              </a:rPr>
              <a:t>一秒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持續執行</a:t>
            </a:r>
            <a:r>
              <a:rPr lang="en-US" altLang="zh-TW" dirty="0">
                <a:solidFill>
                  <a:srgbClr val="FF0000"/>
                </a:solidFill>
              </a:rPr>
              <a:t>count() </a:t>
            </a:r>
            <a:r>
              <a:rPr lang="zh-TW" altLang="en-US" dirty="0" smtClean="0">
                <a:solidFill>
                  <a:srgbClr val="FF0000"/>
                </a:solidFill>
              </a:rPr>
              <a:t>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count</a:t>
            </a:r>
            <a:r>
              <a:rPr lang="en-US" altLang="zh-TW" dirty="0" smtClean="0"/>
              <a:t>() 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tk.Tk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root.title</a:t>
            </a:r>
            <a:r>
              <a:rPr lang="en-US" altLang="zh-TW" dirty="0"/>
              <a:t>("</a:t>
            </a:r>
            <a:r>
              <a:rPr lang="en-US" altLang="zh-TW" dirty="0" smtClean="0"/>
              <a:t>Counting </a:t>
            </a:r>
            <a:r>
              <a:rPr lang="en-US" altLang="zh-TW" dirty="0"/>
              <a:t>Seconds")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title</a:t>
            </a:r>
          </a:p>
          <a:p>
            <a:pPr marL="365760" lvl="1" indent="0">
              <a:buNone/>
            </a:pPr>
            <a:r>
              <a:rPr lang="en-US" altLang="zh-TW" dirty="0"/>
              <a:t>label = </a:t>
            </a:r>
            <a:r>
              <a:rPr lang="en-US" altLang="zh-TW" dirty="0" err="1"/>
              <a:t>tk.Label</a:t>
            </a:r>
            <a:r>
              <a:rPr lang="en-US" altLang="zh-TW" dirty="0"/>
              <a:t>(root, </a:t>
            </a:r>
            <a:r>
              <a:rPr lang="en-US" altLang="zh-TW" dirty="0" err="1"/>
              <a:t>fg</a:t>
            </a:r>
            <a:r>
              <a:rPr lang="en-US" altLang="zh-TW" dirty="0"/>
              <a:t>="</a:t>
            </a:r>
            <a:r>
              <a:rPr lang="en-US" altLang="zh-TW" dirty="0" smtClean="0"/>
              <a:t>green</a:t>
            </a:r>
            <a:r>
              <a:rPr lang="en-US" altLang="zh-TW" dirty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設定前景顏色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label.pack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counter_label</a:t>
            </a:r>
            <a:r>
              <a:rPr lang="en-US" altLang="zh-TW" dirty="0"/>
              <a:t>(label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err="1" smtClean="0">
                <a:solidFill>
                  <a:srgbClr val="FF0000"/>
                </a:solidFill>
              </a:rPr>
              <a:t>counter_label</a:t>
            </a:r>
            <a:r>
              <a:rPr lang="zh-TW" altLang="en-US" dirty="0" smtClean="0">
                <a:solidFill>
                  <a:srgbClr val="FF0000"/>
                </a:solidFill>
              </a:rPr>
              <a:t>函式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設定顯示的字串、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 smtClean="0">
                <a:solidFill>
                  <a:srgbClr val="FF0000"/>
                </a:solidFill>
              </a:rPr>
              <a:t>寬度、按下後關閉視窗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 = </a:t>
            </a:r>
            <a:r>
              <a:rPr lang="en-US" altLang="zh-TW" dirty="0" err="1" smtClean="0"/>
              <a:t>tk.Button</a:t>
            </a:r>
            <a:r>
              <a:rPr lang="en-US" altLang="zh-TW" dirty="0" smtClean="0"/>
              <a:t>(root, text="Stop", width=25, command=</a:t>
            </a:r>
            <a:r>
              <a:rPr lang="en-US" altLang="zh-TW" dirty="0" err="1" smtClean="0"/>
              <a:t>root.destroy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</a:p>
          <a:p>
            <a:pPr marL="365760" lvl="1" indent="0">
              <a:buNone/>
            </a:pPr>
            <a:r>
              <a:rPr lang="en-US" altLang="zh-TW" dirty="0" err="1" smtClean="0"/>
              <a:t>button.pack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66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481</TotalTime>
  <Words>1486</Words>
  <Application>Microsoft Office PowerPoint</Application>
  <PresentationFormat>如螢幕大小 (4:3)</PresentationFormat>
  <Paragraphs>308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圖釘</vt:lpstr>
      <vt:lpstr>Label組件</vt:lpstr>
      <vt:lpstr>學習目標</vt:lpstr>
      <vt:lpstr>建立一個Label</vt:lpstr>
      <vt:lpstr>建立一個Label</vt:lpstr>
      <vt:lpstr>Label顯示字串與圖示</vt:lpstr>
      <vt:lpstr>Label顯示字串與圖示</vt:lpstr>
      <vt:lpstr>Label顯示字串與圖示</vt:lpstr>
      <vt:lpstr>Label顯示字串與圖示</vt:lpstr>
      <vt:lpstr>Label顯示字串與圖示</vt:lpstr>
      <vt:lpstr>Label顯示字串與圖示</vt:lpstr>
      <vt:lpstr>設定Label顏色</vt:lpstr>
      <vt:lpstr>設定Label顏色</vt:lpstr>
      <vt:lpstr>設定Label顏色</vt:lpstr>
      <vt:lpstr>設定Label大小</vt:lpstr>
      <vt:lpstr>設定Label大小</vt:lpstr>
      <vt:lpstr>設定Label中的字體</vt:lpstr>
      <vt:lpstr>設定Label中的字體</vt:lpstr>
      <vt:lpstr>設定Label中的字體</vt:lpstr>
      <vt:lpstr>Label多行表示方式</vt:lpstr>
      <vt:lpstr>Label多行表示方式</vt:lpstr>
      <vt:lpstr>Label多行表示方式</vt:lpstr>
      <vt:lpstr>Label動態顯示</vt:lpstr>
      <vt:lpstr>Label動態顯示</vt:lpstr>
      <vt:lpstr>資料來源</vt:lpstr>
      <vt:lpstr>作業</vt:lpstr>
      <vt:lpstr>作業</vt:lpstr>
      <vt:lpstr>作業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劉炳宏</cp:lastModifiedBy>
  <cp:revision>249</cp:revision>
  <dcterms:created xsi:type="dcterms:W3CDTF">2015-08-18T06:38:18Z</dcterms:created>
  <dcterms:modified xsi:type="dcterms:W3CDTF">2016-03-16T02:04:37Z</dcterms:modified>
</cp:coreProperties>
</file>