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28" r:id="rId3"/>
    <p:sldId id="299" r:id="rId4"/>
    <p:sldId id="302" r:id="rId5"/>
    <p:sldId id="303" r:id="rId6"/>
    <p:sldId id="316" r:id="rId7"/>
    <p:sldId id="300" r:id="rId8"/>
    <p:sldId id="320" r:id="rId9"/>
    <p:sldId id="321" r:id="rId10"/>
    <p:sldId id="304" r:id="rId11"/>
    <p:sldId id="301" r:id="rId12"/>
    <p:sldId id="317" r:id="rId13"/>
    <p:sldId id="318" r:id="rId14"/>
    <p:sldId id="319" r:id="rId15"/>
    <p:sldId id="311" r:id="rId16"/>
    <p:sldId id="313" r:id="rId17"/>
    <p:sldId id="329" r:id="rId18"/>
    <p:sldId id="330" r:id="rId19"/>
    <p:sldId id="326" r:id="rId20"/>
    <p:sldId id="327" r:id="rId21"/>
    <p:sldId id="331" r:id="rId22"/>
    <p:sldId id="332" r:id="rId23"/>
    <p:sldId id="297" r:id="rId24"/>
    <p:sldId id="314" r:id="rId25"/>
    <p:sldId id="325" r:id="rId26"/>
    <p:sldId id="324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8" autoAdjust="0"/>
    <p:restoredTop sz="94660"/>
  </p:normalViewPr>
  <p:slideViewPr>
    <p:cSldViewPr>
      <p:cViewPr varScale="1">
        <p:scale>
          <a:sx n="64" d="100"/>
          <a:sy n="64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81699-69A6-452F-94A2-04B496C86193}" type="datetimeFigureOut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5B030-809D-4F61-94E6-0002C8946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D27AE2D2-A899-4222-B9E0-2F69355B53BC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7E005-3431-4CA6-99FE-DC8F94E06F88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12D6-09A4-4224-925F-508AFE4BDD81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192E-6208-4E27-A69B-DF41C22FD586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997-9E3C-4301-9282-F0F92367602E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171-A347-4DE4-88EE-D86B84DCD9DD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5533-66AC-48FB-8D23-2B4034A4DE38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8968-96BB-4BFF-A510-AD4037A29133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D790-731F-4A61-9FC7-05D45F6D1FAF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28DF2AF-5749-46D1-9AE0-D7EC8D4C4B64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A8F7E521-B9D8-4552-956E-0B4097B33FC4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A0293653-15F7-4FC6-B79E-128EDD0C8141}" type="datetime1">
              <a:rPr lang="zh-TW" altLang="en-US" smtClean="0"/>
              <a:t>2020/5/20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1E21DDF-CB02-4B7B-B720-E3E8774C27F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tkinter_entry_widgets.php" TargetMode="External"/><Relationship Id="rId2" Type="http://schemas.openxmlformats.org/officeDocument/2006/relationships/hyperlink" Target="http://pan.baidu.com/share/link?shareid=2190696726&amp;uk=338543583&amp;fid=7143575005886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ython-course.eu/tkinter_text_widget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Entry</a:t>
            </a:r>
            <a:r>
              <a:rPr lang="zh-TW" altLang="en-US" smtClean="0"/>
              <a:t>組件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為只能</a:t>
            </a:r>
            <a:r>
              <a:rPr lang="zh-TW" altLang="en-US" dirty="0" smtClean="0"/>
              <a:t>讀取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設定與建立</a:t>
            </a:r>
            <a:r>
              <a:rPr lang="en-US" altLang="zh-TW" dirty="0">
                <a:solidFill>
                  <a:srgbClr val="FF0000"/>
                </a:solidFill>
              </a:rPr>
              <a:t>entry</a:t>
            </a:r>
          </a:p>
          <a:p>
            <a:pPr marL="365760" lvl="1" indent="0">
              <a:buNone/>
            </a:pPr>
            <a:r>
              <a:rPr lang="en-US" altLang="zh-TW" dirty="0"/>
              <a:t>entry = Entry(root)</a:t>
            </a:r>
          </a:p>
          <a:p>
            <a:pPr marL="365760" lvl="1" indent="0">
              <a:buNone/>
            </a:pPr>
            <a:r>
              <a:rPr lang="en-US" altLang="zh-TW" dirty="0" err="1"/>
              <a:t>entry.pack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entry</a:t>
            </a:r>
            <a:r>
              <a:rPr lang="zh-TW" altLang="en-US" dirty="0">
                <a:solidFill>
                  <a:srgbClr val="FF0000"/>
                </a:solidFill>
              </a:rPr>
              <a:t>為只能讀不能寫入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entry["state"] = "</a:t>
            </a:r>
            <a:r>
              <a:rPr lang="en-US" altLang="zh-TW" dirty="0" err="1"/>
              <a:t>readonly</a:t>
            </a:r>
            <a:r>
              <a:rPr lang="en-US" altLang="zh-TW" dirty="0" smtClean="0"/>
              <a:t>"</a:t>
            </a:r>
          </a:p>
          <a:p>
            <a:r>
              <a:rPr lang="zh-TW" altLang="en-US" dirty="0"/>
              <a:t>語法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設定與建立</a:t>
            </a:r>
            <a:r>
              <a:rPr lang="en-US" altLang="zh-TW" dirty="0">
                <a:solidFill>
                  <a:srgbClr val="FF0000"/>
                </a:solidFill>
              </a:rPr>
              <a:t>entry</a:t>
            </a:r>
          </a:p>
          <a:p>
            <a:pPr marL="365760" lvl="1" indent="0">
              <a:buNone/>
            </a:pPr>
            <a:r>
              <a:rPr lang="en-US" altLang="zh-TW" dirty="0"/>
              <a:t>entry = Entry(root)</a:t>
            </a:r>
          </a:p>
          <a:p>
            <a:pPr marL="365760" lvl="1" indent="0">
              <a:buNone/>
            </a:pPr>
            <a:r>
              <a:rPr lang="en-US" altLang="zh-TW" dirty="0" err="1"/>
              <a:t>entry.pack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entry</a:t>
            </a:r>
            <a:r>
              <a:rPr lang="zh-TW" altLang="en-US" dirty="0">
                <a:solidFill>
                  <a:srgbClr val="FF0000"/>
                </a:solidFill>
              </a:rPr>
              <a:t>為只能讀不能寫入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400" dirty="0" err="1"/>
              <a:t>entry.config</a:t>
            </a:r>
            <a:r>
              <a:rPr lang="en-US" altLang="zh-TW" sz="2400" dirty="0"/>
              <a:t>(state= "</a:t>
            </a:r>
            <a:r>
              <a:rPr lang="en-US" altLang="zh-TW" sz="2400" dirty="0" err="1"/>
              <a:t>readonly</a:t>
            </a:r>
            <a:r>
              <a:rPr lang="en-US" altLang="zh-TW" sz="2400" dirty="0"/>
              <a:t>")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0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為只能讀取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sz="1800" dirty="0"/>
              <a:t>from </a:t>
            </a:r>
            <a:r>
              <a:rPr lang="en-US" altLang="zh-TW" sz="1800" dirty="0" err="1"/>
              <a:t>tkinter</a:t>
            </a:r>
            <a:r>
              <a:rPr lang="en-US" altLang="zh-TW" sz="1800" dirty="0"/>
              <a:t> import </a:t>
            </a:r>
            <a:r>
              <a:rPr lang="en-US" altLang="zh-TW" sz="1800" dirty="0" smtClean="0"/>
              <a:t>*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載入函式庫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/>
              <a:t>root = </a:t>
            </a:r>
            <a:r>
              <a:rPr lang="en-US" altLang="zh-TW" sz="1800" dirty="0" err="1"/>
              <a:t>Tk</a:t>
            </a:r>
            <a:r>
              <a:rPr lang="en-US" altLang="zh-TW" sz="1800" dirty="0" smtClean="0"/>
              <a:t>()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建立視窗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/>
              <a:t>e = </a:t>
            </a:r>
            <a:r>
              <a:rPr lang="en-US" altLang="zh-TW" sz="1800" dirty="0" err="1"/>
              <a:t>StringVar</a:t>
            </a:r>
            <a:r>
              <a:rPr lang="en-US" altLang="zh-TW" sz="1800" dirty="0" smtClean="0"/>
              <a:t>()</a:t>
            </a:r>
            <a:r>
              <a:rPr lang="en-US" altLang="zh-TW" sz="1800" dirty="0">
                <a:solidFill>
                  <a:srgbClr val="FF0000"/>
                </a:solidFill>
              </a:rPr>
              <a:t> #</a:t>
            </a:r>
            <a:r>
              <a:rPr lang="zh-TW" altLang="en-US" sz="1800" dirty="0">
                <a:solidFill>
                  <a:srgbClr val="FF0000"/>
                </a:solidFill>
              </a:rPr>
              <a:t>變動文字</a:t>
            </a:r>
            <a:r>
              <a:rPr lang="zh-TW" altLang="en-US" sz="1800" dirty="0" smtClean="0">
                <a:solidFill>
                  <a:srgbClr val="FF0000"/>
                </a:solidFill>
              </a:rPr>
              <a:t>變數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marL="274320" lvl="2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#text</a:t>
            </a:r>
            <a:r>
              <a:rPr lang="zh-TW" altLang="en-US" sz="1800" dirty="0">
                <a:solidFill>
                  <a:srgbClr val="FF0000"/>
                </a:solidFill>
              </a:rPr>
              <a:t>中的字串設為變動文字變數</a:t>
            </a:r>
            <a:r>
              <a:rPr lang="en-US" altLang="zh-TW" sz="1800" dirty="0">
                <a:solidFill>
                  <a:srgbClr val="FF0000"/>
                </a:solidFill>
              </a:rPr>
              <a:t>(e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endParaRPr lang="en-US" altLang="zh-TW" sz="1800" dirty="0"/>
          </a:p>
          <a:p>
            <a:pPr marL="365760" lvl="1" indent="0">
              <a:buNone/>
            </a:pPr>
            <a:r>
              <a:rPr lang="en-US" altLang="zh-TW" sz="1800" dirty="0"/>
              <a:t>entry = Entry(</a:t>
            </a:r>
            <a:r>
              <a:rPr lang="en-US" altLang="zh-TW" sz="1800" dirty="0" err="1"/>
              <a:t>root,textvariable</a:t>
            </a:r>
            <a:r>
              <a:rPr lang="en-US" altLang="zh-TW" sz="1800" dirty="0"/>
              <a:t> = e</a:t>
            </a:r>
            <a:r>
              <a:rPr lang="en-US" altLang="zh-TW" sz="18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設定</a:t>
            </a:r>
            <a:r>
              <a:rPr lang="zh-TW" altLang="en-US" sz="1800" dirty="0">
                <a:solidFill>
                  <a:srgbClr val="FF0000"/>
                </a:solidFill>
              </a:rPr>
              <a:t>變動文字</a:t>
            </a:r>
            <a:r>
              <a:rPr lang="zh-TW" altLang="en-US" sz="1800" dirty="0" smtClean="0">
                <a:solidFill>
                  <a:srgbClr val="FF0000"/>
                </a:solidFill>
              </a:rPr>
              <a:t>變數為指定</a:t>
            </a:r>
            <a:r>
              <a:rPr lang="zh-TW" altLang="en-US" sz="1800" dirty="0">
                <a:solidFill>
                  <a:srgbClr val="FF0000"/>
                </a:solidFill>
              </a:rPr>
              <a:t>字串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 err="1"/>
              <a:t>e.set</a:t>
            </a:r>
            <a:r>
              <a:rPr lang="en-US" altLang="zh-TW" sz="1800" dirty="0" smtClean="0"/>
              <a:t>(</a:t>
            </a:r>
            <a:r>
              <a:rPr lang="en-US" altLang="zh-TW" sz="1800" dirty="0"/>
              <a:t>"</a:t>
            </a:r>
            <a:r>
              <a:rPr lang="en-US" altLang="zh-TW" sz="1800" dirty="0" smtClean="0"/>
              <a:t>input </a:t>
            </a:r>
            <a:r>
              <a:rPr lang="en-US" altLang="zh-TW" sz="1800" dirty="0"/>
              <a:t>your text </a:t>
            </a:r>
            <a:r>
              <a:rPr lang="en-US" altLang="zh-TW" sz="1800" dirty="0" smtClean="0"/>
              <a:t>here")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建立</a:t>
            </a:r>
            <a:r>
              <a:rPr lang="en-US" altLang="zh-TW" sz="1800" dirty="0" smtClean="0">
                <a:solidFill>
                  <a:srgbClr val="FF0000"/>
                </a:solidFill>
              </a:rPr>
              <a:t>entry 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 err="1"/>
              <a:t>entry.pack</a:t>
            </a:r>
            <a:r>
              <a:rPr lang="en-US" altLang="zh-TW" sz="1800" dirty="0" smtClean="0"/>
              <a:t>()</a:t>
            </a:r>
          </a:p>
          <a:p>
            <a:pPr marL="365760" lvl="1" indent="0">
              <a:buNone/>
            </a:pP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設定為只能顯示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/>
              <a:t>entry</a:t>
            </a:r>
            <a:r>
              <a:rPr lang="en-US" altLang="zh-TW" sz="1800" dirty="0" smtClean="0"/>
              <a:t>[</a:t>
            </a:r>
            <a:r>
              <a:rPr lang="en-US" altLang="zh-TW" sz="1800" dirty="0"/>
              <a:t>"</a:t>
            </a:r>
            <a:r>
              <a:rPr lang="en-US" altLang="zh-TW" sz="1800" dirty="0" smtClean="0"/>
              <a:t>state</a:t>
            </a:r>
            <a:r>
              <a:rPr lang="en-US" altLang="zh-TW" sz="1800" dirty="0"/>
              <a:t>"</a:t>
            </a:r>
            <a:r>
              <a:rPr lang="en-US" altLang="zh-TW" sz="1800" dirty="0" smtClean="0"/>
              <a:t>] </a:t>
            </a:r>
            <a:r>
              <a:rPr lang="en-US" altLang="zh-TW" sz="1800" dirty="0"/>
              <a:t>= "</a:t>
            </a:r>
            <a:r>
              <a:rPr lang="en-US" altLang="zh-TW" sz="1800" dirty="0" err="1" smtClean="0"/>
              <a:t>readonly</a:t>
            </a:r>
            <a:r>
              <a:rPr lang="en-US" altLang="zh-TW" sz="1800" dirty="0" smtClean="0"/>
              <a:t>“</a:t>
            </a:r>
          </a:p>
          <a:p>
            <a:pPr marL="36576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#</a:t>
            </a:r>
            <a:r>
              <a:rPr lang="en-US" altLang="zh-TW" sz="1800" dirty="0" err="1">
                <a:solidFill>
                  <a:srgbClr val="FF0000"/>
                </a:solidFill>
              </a:rPr>
              <a:t>entry.config</a:t>
            </a:r>
            <a:r>
              <a:rPr lang="en-US" altLang="zh-TW" sz="1800" dirty="0">
                <a:solidFill>
                  <a:srgbClr val="FF0000"/>
                </a:solidFill>
              </a:rPr>
              <a:t>(state= </a:t>
            </a:r>
            <a:r>
              <a:rPr lang="en-US" altLang="zh-TW" sz="1800" dirty="0" smtClean="0">
                <a:solidFill>
                  <a:srgbClr val="FF0000"/>
                </a:solidFill>
              </a:rPr>
              <a:t>"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readonly</a:t>
            </a:r>
            <a:r>
              <a:rPr lang="en-US" altLang="zh-TW" sz="1800" dirty="0" smtClean="0">
                <a:solidFill>
                  <a:srgbClr val="FF0000"/>
                </a:solidFill>
              </a:rPr>
              <a:t>")#</a:t>
            </a:r>
            <a:r>
              <a:rPr lang="zh-TW" altLang="en-US" sz="1800" dirty="0" smtClean="0">
                <a:solidFill>
                  <a:srgbClr val="FF0000"/>
                </a:solidFill>
              </a:rPr>
              <a:t>功能相同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800" dirty="0" err="1" smtClean="0"/>
              <a:t>root.mainloop</a:t>
            </a:r>
            <a:r>
              <a:rPr lang="en-US" altLang="zh-TW" sz="1800" dirty="0" smtClean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17232"/>
            <a:ext cx="1524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907704" y="5733256"/>
            <a:ext cx="1596008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3"/>
          </p:cNvCxnSpPr>
          <p:nvPr/>
        </p:nvCxnSpPr>
        <p:spPr>
          <a:xfrm>
            <a:off x="3503712" y="5901469"/>
            <a:ext cx="7802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499992" y="5793457"/>
            <a:ext cx="203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只能顯示不能輸入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836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為密碼輸入框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1:</a:t>
            </a:r>
          </a:p>
          <a:p>
            <a:pPr marL="365760" lvl="1" indent="0">
              <a:buNone/>
            </a:pPr>
            <a:r>
              <a:rPr lang="en-US" altLang="zh-TW" dirty="0"/>
              <a:t>mask="*"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設定變數為指定字串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entry </a:t>
            </a:r>
          </a:p>
          <a:p>
            <a:pPr marL="365760" lvl="1" indent="0">
              <a:buNone/>
            </a:pPr>
            <a:r>
              <a:rPr lang="en-US" altLang="zh-TW" dirty="0"/>
              <a:t>entry = Entry(root)</a:t>
            </a:r>
          </a:p>
          <a:p>
            <a:pPr marL="365760" lvl="1" indent="0">
              <a:buNone/>
            </a:pPr>
            <a:r>
              <a:rPr lang="en-US" altLang="zh-TW" dirty="0" err="1"/>
              <a:t>entry.pack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將輸入的顯示為 </a:t>
            </a:r>
            <a:r>
              <a:rPr lang="en-US" altLang="zh-TW" dirty="0">
                <a:solidFill>
                  <a:srgbClr val="FF0000"/>
                </a:solidFill>
              </a:rPr>
              <a:t>" </a:t>
            </a:r>
            <a:r>
              <a:rPr lang="zh-TW" altLang="en-US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rgbClr val="FF0000"/>
                </a:solidFill>
              </a:rPr>
              <a:t> "</a:t>
            </a:r>
          </a:p>
          <a:p>
            <a:pPr marL="365760" lvl="1" indent="0">
              <a:buNone/>
            </a:pPr>
            <a:r>
              <a:rPr lang="en-US" altLang="zh-TW" dirty="0"/>
              <a:t>entry["show"] = </a:t>
            </a:r>
            <a:r>
              <a:rPr lang="en-US" altLang="zh-TW" dirty="0" smtClean="0"/>
              <a:t>mask</a:t>
            </a:r>
          </a:p>
          <a:p>
            <a:r>
              <a:rPr lang="zh-TW" altLang="en-US" dirty="0"/>
              <a:t>語法</a:t>
            </a:r>
            <a:r>
              <a:rPr lang="en-US" altLang="zh-TW" dirty="0"/>
              <a:t>2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設定為可顯示</a:t>
            </a:r>
            <a:r>
              <a:rPr lang="en-US" altLang="zh-TW" dirty="0" smtClean="0">
                <a:solidFill>
                  <a:srgbClr val="FF0000"/>
                </a:solidFill>
              </a:rPr>
              <a:t>entry</a:t>
            </a:r>
            <a:r>
              <a:rPr lang="zh-TW" altLang="en-US" dirty="0" smtClean="0">
                <a:solidFill>
                  <a:srgbClr val="FF0000"/>
                </a:solidFill>
              </a:rPr>
              <a:t>中的字串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20040" lvl="2" indent="0">
              <a:buNone/>
            </a:pPr>
            <a:r>
              <a:rPr lang="en-US" altLang="zh-TW" dirty="0" err="1"/>
              <a:t>entry.config</a:t>
            </a:r>
            <a:r>
              <a:rPr lang="en-US" altLang="zh-TW" dirty="0"/>
              <a:t>(show</a:t>
            </a:r>
            <a:r>
              <a:rPr lang="en-US" altLang="zh-TW" dirty="0" smtClean="0"/>
              <a:t>=“</a:t>
            </a:r>
            <a:r>
              <a:rPr lang="zh-TW" altLang="en-US" smtClean="0"/>
              <a:t>*</a:t>
            </a:r>
            <a:r>
              <a:rPr lang="en-US" altLang="zh-TW" smtClean="0"/>
              <a:t>");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32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為密碼輸入框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478096"/>
          </a:xfrm>
        </p:spPr>
        <p:txBody>
          <a:bodyPr>
            <a:normAutofit fontScale="47500" lnSpcReduction="20000"/>
          </a:bodyPr>
          <a:lstStyle/>
          <a:p>
            <a:r>
              <a:rPr lang="zh-TW" altLang="en-US" sz="3800" dirty="0" smtClean="0"/>
              <a:t>範例</a:t>
            </a:r>
            <a:r>
              <a:rPr lang="en-US" altLang="zh-TW" sz="38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2900" dirty="0"/>
              <a:t>from </a:t>
            </a:r>
            <a:r>
              <a:rPr lang="en-US" altLang="zh-TW" sz="2900" dirty="0" err="1"/>
              <a:t>tkinter</a:t>
            </a:r>
            <a:r>
              <a:rPr lang="en-US" altLang="zh-TW" sz="2900" dirty="0"/>
              <a:t> import </a:t>
            </a:r>
            <a:r>
              <a:rPr lang="en-US" altLang="zh-TW" sz="2900" dirty="0" smtClean="0"/>
              <a:t>*</a:t>
            </a:r>
            <a:r>
              <a:rPr lang="en-US" altLang="zh-TW" sz="2900" dirty="0" smtClean="0">
                <a:solidFill>
                  <a:srgbClr val="FF0000"/>
                </a:solidFill>
              </a:rPr>
              <a:t>#</a:t>
            </a:r>
            <a:r>
              <a:rPr lang="zh-TW" altLang="en-US" sz="2900" dirty="0" smtClean="0">
                <a:solidFill>
                  <a:srgbClr val="FF0000"/>
                </a:solidFill>
              </a:rPr>
              <a:t>載入函式庫</a:t>
            </a:r>
            <a:endParaRPr lang="en-US" altLang="zh-TW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900" dirty="0"/>
              <a:t>root = </a:t>
            </a:r>
            <a:r>
              <a:rPr lang="en-US" altLang="zh-TW" sz="2900" dirty="0" err="1"/>
              <a:t>Tk</a:t>
            </a:r>
            <a:r>
              <a:rPr lang="en-US" altLang="zh-TW" sz="2900" dirty="0" smtClean="0"/>
              <a:t>()</a:t>
            </a:r>
            <a:r>
              <a:rPr lang="en-US" altLang="zh-TW" sz="2900" dirty="0" smtClean="0">
                <a:solidFill>
                  <a:srgbClr val="FF0000"/>
                </a:solidFill>
              </a:rPr>
              <a:t>#</a:t>
            </a:r>
            <a:r>
              <a:rPr lang="zh-TW" altLang="en-US" sz="2900" dirty="0" smtClean="0">
                <a:solidFill>
                  <a:srgbClr val="FF0000"/>
                </a:solidFill>
              </a:rPr>
              <a:t>建立視窗</a:t>
            </a:r>
            <a:endParaRPr lang="en-US" altLang="zh-TW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900" dirty="0"/>
              <a:t>e = </a:t>
            </a:r>
            <a:r>
              <a:rPr lang="en-US" altLang="zh-TW" sz="2900" dirty="0" err="1"/>
              <a:t>StringVar</a:t>
            </a:r>
            <a:r>
              <a:rPr lang="en-US" altLang="zh-TW" sz="2900" dirty="0" smtClean="0"/>
              <a:t>()</a:t>
            </a:r>
            <a:r>
              <a:rPr lang="en-US" altLang="zh-TW" sz="2900" dirty="0">
                <a:solidFill>
                  <a:srgbClr val="FF0000"/>
                </a:solidFill>
              </a:rPr>
              <a:t> #</a:t>
            </a:r>
            <a:r>
              <a:rPr lang="zh-TW" altLang="en-US" sz="2900" dirty="0">
                <a:solidFill>
                  <a:srgbClr val="FF0000"/>
                </a:solidFill>
              </a:rPr>
              <a:t>變動文字</a:t>
            </a:r>
            <a:r>
              <a:rPr lang="zh-TW" altLang="en-US" sz="2900" dirty="0" smtClean="0">
                <a:solidFill>
                  <a:srgbClr val="FF0000"/>
                </a:solidFill>
              </a:rPr>
              <a:t>變數</a:t>
            </a:r>
            <a:endParaRPr lang="en-US" altLang="zh-TW" sz="2900" dirty="0" smtClean="0">
              <a:solidFill>
                <a:srgbClr val="FF0000"/>
              </a:solidFill>
            </a:endParaRPr>
          </a:p>
          <a:p>
            <a:pPr marL="274320" lvl="2" indent="0"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#text</a:t>
            </a:r>
            <a:r>
              <a:rPr lang="zh-TW" altLang="en-US" sz="2900" dirty="0">
                <a:solidFill>
                  <a:srgbClr val="FF0000"/>
                </a:solidFill>
              </a:rPr>
              <a:t>中的字串設為變動文字變數</a:t>
            </a:r>
            <a:r>
              <a:rPr lang="en-US" altLang="zh-TW" sz="2900" dirty="0">
                <a:solidFill>
                  <a:srgbClr val="FF0000"/>
                </a:solidFill>
              </a:rPr>
              <a:t>(e</a:t>
            </a:r>
            <a:r>
              <a:rPr lang="en-US" altLang="zh-TW" sz="2900" dirty="0" smtClean="0">
                <a:solidFill>
                  <a:srgbClr val="FF0000"/>
                </a:solidFill>
              </a:rPr>
              <a:t>)</a:t>
            </a:r>
            <a:endParaRPr lang="en-US" altLang="zh-TW" sz="2900" dirty="0"/>
          </a:p>
          <a:p>
            <a:pPr marL="365760" lvl="1" indent="0">
              <a:buNone/>
            </a:pPr>
            <a:r>
              <a:rPr lang="en-US" altLang="zh-TW" sz="2900" dirty="0"/>
              <a:t>entry = Entry(</a:t>
            </a:r>
            <a:r>
              <a:rPr lang="en-US" altLang="zh-TW" sz="2900" dirty="0" err="1"/>
              <a:t>root,textvariable</a:t>
            </a:r>
            <a:r>
              <a:rPr lang="en-US" altLang="zh-TW" sz="2900" dirty="0"/>
              <a:t> = e</a:t>
            </a:r>
            <a:r>
              <a:rPr lang="en-US" altLang="zh-TW" sz="2900" dirty="0" smtClean="0"/>
              <a:t>)</a:t>
            </a:r>
          </a:p>
          <a:p>
            <a:pPr marL="365760" lvl="1" indent="0">
              <a:buNone/>
            </a:pPr>
            <a:r>
              <a:rPr lang="en-US" altLang="zh-TW" sz="2900" dirty="0">
                <a:solidFill>
                  <a:srgbClr val="FF0000"/>
                </a:solidFill>
              </a:rPr>
              <a:t>#</a:t>
            </a:r>
            <a:r>
              <a:rPr lang="zh-TW" altLang="en-US" sz="2900" dirty="0">
                <a:solidFill>
                  <a:srgbClr val="FF0000"/>
                </a:solidFill>
              </a:rPr>
              <a:t>設定變動文字變數為</a:t>
            </a:r>
            <a:r>
              <a:rPr lang="zh-TW" altLang="en-US" sz="2900" dirty="0" smtClean="0">
                <a:solidFill>
                  <a:srgbClr val="FF0000"/>
                </a:solidFill>
              </a:rPr>
              <a:t>指定字串</a:t>
            </a:r>
            <a:endParaRPr lang="en-US" altLang="zh-TW" sz="2900" dirty="0"/>
          </a:p>
          <a:p>
            <a:pPr marL="365760" lvl="1" indent="0">
              <a:buNone/>
            </a:pPr>
            <a:r>
              <a:rPr lang="en-US" altLang="zh-TW" sz="2900" dirty="0" err="1"/>
              <a:t>e.set</a:t>
            </a:r>
            <a:r>
              <a:rPr lang="en-US" altLang="zh-TW" sz="2900" dirty="0" smtClean="0"/>
              <a:t>(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input </a:t>
            </a:r>
            <a:r>
              <a:rPr lang="en-US" altLang="zh-TW" sz="2900" dirty="0"/>
              <a:t>your text </a:t>
            </a:r>
            <a:r>
              <a:rPr lang="en-US" altLang="zh-TW" sz="2900" dirty="0" smtClean="0"/>
              <a:t>here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)</a:t>
            </a:r>
            <a:endParaRPr lang="en-US" altLang="zh-TW" sz="2900" dirty="0"/>
          </a:p>
          <a:p>
            <a:pPr marL="365760" lvl="1" indent="0">
              <a:buNone/>
            </a:pPr>
            <a:r>
              <a:rPr lang="en-US" altLang="zh-TW" sz="2900" dirty="0" err="1"/>
              <a:t>entry.pack</a:t>
            </a:r>
            <a:r>
              <a:rPr lang="en-US" altLang="zh-TW" sz="2900" dirty="0" smtClean="0"/>
              <a:t>()</a:t>
            </a:r>
          </a:p>
          <a:p>
            <a:pPr marL="365760" lvl="1" indent="0">
              <a:buNone/>
            </a:pPr>
            <a:r>
              <a:rPr lang="en-US" altLang="zh-TW" sz="2900" dirty="0" smtClean="0">
                <a:solidFill>
                  <a:srgbClr val="FF0000"/>
                </a:solidFill>
              </a:rPr>
              <a:t>#</a:t>
            </a:r>
            <a:r>
              <a:rPr lang="zh-TW" altLang="en-US" sz="2900" dirty="0" smtClean="0">
                <a:solidFill>
                  <a:srgbClr val="FF0000"/>
                </a:solidFill>
              </a:rPr>
              <a:t>將</a:t>
            </a:r>
            <a:r>
              <a:rPr lang="en-US" altLang="zh-TW" sz="2900" dirty="0" smtClean="0">
                <a:solidFill>
                  <a:srgbClr val="FF0000"/>
                </a:solidFill>
              </a:rPr>
              <a:t>entry</a:t>
            </a:r>
            <a:r>
              <a:rPr lang="zh-TW" altLang="en-US" sz="2900" dirty="0" smtClean="0">
                <a:solidFill>
                  <a:srgbClr val="FF0000"/>
                </a:solidFill>
              </a:rPr>
              <a:t>中字串分別設定為指定字元</a:t>
            </a:r>
            <a:endParaRPr lang="en-US" altLang="zh-TW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900" dirty="0"/>
              <a:t>entry</a:t>
            </a:r>
            <a:r>
              <a:rPr lang="en-US" altLang="zh-TW" sz="2900" dirty="0" smtClean="0"/>
              <a:t>[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show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] </a:t>
            </a:r>
            <a:r>
              <a:rPr lang="en-US" altLang="zh-TW" sz="2900" dirty="0"/>
              <a:t>= "*"</a:t>
            </a:r>
            <a:endParaRPr lang="en-US" altLang="zh-TW" sz="2900" dirty="0" smtClean="0"/>
          </a:p>
          <a:p>
            <a:pPr marL="365760" lvl="1" indent="0">
              <a:buNone/>
            </a:pPr>
            <a:r>
              <a:rPr lang="en-US" altLang="zh-TW" sz="2900" dirty="0" smtClean="0">
                <a:solidFill>
                  <a:srgbClr val="FF0000"/>
                </a:solidFill>
              </a:rPr>
              <a:t>#</a:t>
            </a:r>
            <a:r>
              <a:rPr lang="zh-TW" altLang="en-US" sz="2900" dirty="0" smtClean="0">
                <a:solidFill>
                  <a:srgbClr val="FF0000"/>
                </a:solidFill>
              </a:rPr>
              <a:t>也可以透過迴圈做多筆顯示</a:t>
            </a:r>
            <a:endParaRPr lang="en-US" altLang="zh-TW" sz="2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900" dirty="0" smtClean="0">
                <a:solidFill>
                  <a:srgbClr val="FF0000"/>
                </a:solidFill>
              </a:rPr>
              <a:t>#</a:t>
            </a:r>
            <a:r>
              <a:rPr lang="zh-TW" altLang="en-US" sz="2900" dirty="0" smtClean="0">
                <a:solidFill>
                  <a:srgbClr val="FF0000"/>
                </a:solidFill>
              </a:rPr>
              <a:t>分別將字串顯示為</a:t>
            </a:r>
            <a:r>
              <a:rPr lang="en-US" altLang="zh-TW" sz="2900" dirty="0" smtClean="0">
                <a:solidFill>
                  <a:srgbClr val="FF0000"/>
                </a:solidFill>
              </a:rPr>
              <a:t>"*", </a:t>
            </a:r>
            <a:r>
              <a:rPr lang="en-US" altLang="zh-TW" sz="2900" dirty="0">
                <a:solidFill>
                  <a:srgbClr val="FF0000"/>
                </a:solidFill>
              </a:rPr>
              <a:t>"#", </a:t>
            </a:r>
            <a:r>
              <a:rPr lang="en-US" altLang="zh-TW" sz="2900" dirty="0" smtClean="0">
                <a:solidFill>
                  <a:srgbClr val="FF0000"/>
                </a:solidFill>
              </a:rPr>
              <a:t>"$"</a:t>
            </a:r>
            <a:endParaRPr lang="en-US" altLang="zh-TW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2900" dirty="0"/>
              <a:t>for mask in </a:t>
            </a:r>
            <a:r>
              <a:rPr lang="en-US" altLang="zh-TW" sz="2900" dirty="0" smtClean="0"/>
              <a:t>["*",</a:t>
            </a:r>
            <a:r>
              <a:rPr lang="en-US" altLang="zh-TW" sz="2900" dirty="0"/>
              <a:t> "</a:t>
            </a:r>
            <a:r>
              <a:rPr lang="en-US" altLang="zh-TW" sz="2900" dirty="0" smtClean="0"/>
              <a:t>#", "$"]:</a:t>
            </a:r>
          </a:p>
          <a:p>
            <a:pPr marL="365760" lvl="1" indent="0">
              <a:buNone/>
            </a:pPr>
            <a:r>
              <a:rPr lang="en-US" altLang="zh-TW" sz="2900" dirty="0" smtClean="0"/>
              <a:t>    </a:t>
            </a:r>
            <a:r>
              <a:rPr lang="en-US" altLang="zh-TW" sz="2900" dirty="0"/>
              <a:t>entry = Entry(</a:t>
            </a:r>
            <a:r>
              <a:rPr lang="en-US" altLang="zh-TW" sz="2900" dirty="0" err="1"/>
              <a:t>root,textvariable</a:t>
            </a:r>
            <a:r>
              <a:rPr lang="en-US" altLang="zh-TW" sz="2900" dirty="0"/>
              <a:t> = e)</a:t>
            </a:r>
          </a:p>
          <a:p>
            <a:pPr marL="365760" lvl="1" indent="0">
              <a:buNone/>
            </a:pPr>
            <a:r>
              <a:rPr lang="en-US" altLang="zh-TW" sz="2900" dirty="0"/>
              <a:t>    </a:t>
            </a:r>
            <a:r>
              <a:rPr lang="en-US" altLang="zh-TW" sz="2900" dirty="0" err="1"/>
              <a:t>e.set</a:t>
            </a:r>
            <a:r>
              <a:rPr lang="en-US" altLang="zh-TW" sz="2900" dirty="0" smtClean="0"/>
              <a:t>(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password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)</a:t>
            </a:r>
            <a:endParaRPr lang="en-US" altLang="zh-TW" sz="2900" dirty="0"/>
          </a:p>
          <a:p>
            <a:pPr marL="365760" lvl="1" indent="0">
              <a:buNone/>
            </a:pPr>
            <a:r>
              <a:rPr lang="en-US" altLang="zh-TW" sz="2900" dirty="0"/>
              <a:t>    </a:t>
            </a:r>
            <a:r>
              <a:rPr lang="en-US" altLang="zh-TW" sz="2900" dirty="0" err="1"/>
              <a:t>entry.pack</a:t>
            </a:r>
            <a:r>
              <a:rPr lang="en-US" altLang="zh-TW" sz="2900" dirty="0"/>
              <a:t>()</a:t>
            </a:r>
          </a:p>
          <a:p>
            <a:pPr marL="365760" lvl="1" indent="0">
              <a:buNone/>
            </a:pPr>
            <a:r>
              <a:rPr lang="en-US" altLang="zh-TW" sz="2900" dirty="0"/>
              <a:t>    entry</a:t>
            </a:r>
            <a:r>
              <a:rPr lang="en-US" altLang="zh-TW" sz="2900" dirty="0" smtClean="0"/>
              <a:t>[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show</a:t>
            </a:r>
            <a:r>
              <a:rPr lang="en-US" altLang="zh-TW" sz="2900" dirty="0"/>
              <a:t>"</a:t>
            </a:r>
            <a:r>
              <a:rPr lang="en-US" altLang="zh-TW" sz="2900" dirty="0" smtClean="0"/>
              <a:t>] </a:t>
            </a:r>
            <a:r>
              <a:rPr lang="en-US" altLang="zh-TW" sz="2900" dirty="0"/>
              <a:t>= mask</a:t>
            </a:r>
          </a:p>
          <a:p>
            <a:pPr marL="365760" lvl="1" indent="0">
              <a:buNone/>
            </a:pPr>
            <a:r>
              <a:rPr lang="en-US" altLang="zh-TW" sz="2900" dirty="0" err="1"/>
              <a:t>root.mainloop</a:t>
            </a:r>
            <a:r>
              <a:rPr lang="en-US" altLang="zh-TW" sz="2900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8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為密碼輸入框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960"/>
            <a:ext cx="15240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75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en-US" altLang="zh-TW" dirty="0"/>
              <a:t>Entry</a:t>
            </a:r>
            <a:r>
              <a:rPr lang="zh-TW" altLang="en-US" dirty="0"/>
              <a:t>中的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406088"/>
          </a:xfrm>
        </p:spPr>
        <p:txBody>
          <a:bodyPr>
            <a:noAutofit/>
          </a:bodyPr>
          <a:lstStyle/>
          <a:p>
            <a:r>
              <a:rPr lang="zh-TW" altLang="en-US" sz="1800" dirty="0" smtClean="0"/>
              <a:t>範例</a:t>
            </a:r>
            <a:r>
              <a:rPr lang="en-US" altLang="zh-TW" sz="18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900" dirty="0"/>
              <a:t>from </a:t>
            </a:r>
            <a:r>
              <a:rPr lang="en-US" altLang="zh-TW" sz="900" dirty="0" err="1"/>
              <a:t>tkinter</a:t>
            </a:r>
            <a:r>
              <a:rPr lang="en-US" altLang="zh-TW" sz="900" dirty="0"/>
              <a:t> import </a:t>
            </a:r>
            <a:r>
              <a:rPr lang="en-US" altLang="zh-TW" sz="900" dirty="0" smtClean="0"/>
              <a:t>*</a:t>
            </a:r>
            <a:r>
              <a:rPr lang="en-US" altLang="zh-TW" sz="900" dirty="0">
                <a:solidFill>
                  <a:srgbClr val="FF0000"/>
                </a:solidFill>
              </a:rPr>
              <a:t>#</a:t>
            </a:r>
            <a:r>
              <a:rPr lang="zh-TW" altLang="en-US" sz="900" dirty="0">
                <a:solidFill>
                  <a:srgbClr val="FF0000"/>
                </a:solidFill>
              </a:rPr>
              <a:t>載入函式</a:t>
            </a:r>
            <a:r>
              <a:rPr lang="zh-TW" altLang="en-US" sz="900" dirty="0" smtClean="0">
                <a:solidFill>
                  <a:srgbClr val="FF0000"/>
                </a:solidFill>
              </a:rPr>
              <a:t>庫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/>
              <a:t>root = </a:t>
            </a:r>
            <a:r>
              <a:rPr lang="en-US" altLang="zh-TW" sz="900" dirty="0" err="1"/>
              <a:t>Tk</a:t>
            </a:r>
            <a:r>
              <a:rPr lang="en-US" altLang="zh-TW" sz="900" dirty="0" smtClean="0"/>
              <a:t>()</a:t>
            </a:r>
            <a:r>
              <a:rPr lang="en-US" altLang="zh-TW" sz="900" dirty="0">
                <a:solidFill>
                  <a:srgbClr val="FF0000"/>
                </a:solidFill>
              </a:rPr>
              <a:t> #</a:t>
            </a:r>
            <a:r>
              <a:rPr lang="zh-TW" altLang="en-US" sz="900" dirty="0">
                <a:solidFill>
                  <a:srgbClr val="FF0000"/>
                </a:solidFill>
              </a:rPr>
              <a:t>建立視窗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/>
              <a:t>e = </a:t>
            </a:r>
            <a:r>
              <a:rPr lang="en-US" altLang="zh-TW" sz="900" dirty="0" err="1"/>
              <a:t>StringVar</a:t>
            </a:r>
            <a:r>
              <a:rPr lang="en-US" altLang="zh-TW" sz="900" dirty="0" smtClean="0"/>
              <a:t>()</a:t>
            </a:r>
            <a:r>
              <a:rPr lang="en-US" altLang="zh-TW" sz="900" dirty="0">
                <a:solidFill>
                  <a:srgbClr val="FF0000"/>
                </a:solidFill>
              </a:rPr>
              <a:t> #</a:t>
            </a:r>
            <a:r>
              <a:rPr lang="zh-TW" altLang="en-US" sz="900" dirty="0">
                <a:solidFill>
                  <a:srgbClr val="FF0000"/>
                </a:solidFill>
              </a:rPr>
              <a:t>變動文字變數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/>
              <a:t>password="KUAS</a:t>
            </a:r>
            <a:r>
              <a:rPr lang="en-US" altLang="zh-TW" sz="900" dirty="0" smtClean="0"/>
              <a:t>"</a:t>
            </a:r>
            <a:r>
              <a:rPr lang="en-US" altLang="zh-TW" sz="900" dirty="0" smtClean="0">
                <a:solidFill>
                  <a:srgbClr val="FF0000"/>
                </a:solidFill>
              </a:rPr>
              <a:t>#</a:t>
            </a:r>
            <a:r>
              <a:rPr lang="zh-TW" altLang="en-US" sz="900" dirty="0" smtClean="0">
                <a:solidFill>
                  <a:srgbClr val="FF0000"/>
                </a:solidFill>
              </a:rPr>
              <a:t>將密碼預設為</a:t>
            </a:r>
            <a:r>
              <a:rPr lang="en-US" altLang="zh-TW" sz="900" dirty="0" smtClean="0">
                <a:solidFill>
                  <a:srgbClr val="FF0000"/>
                </a:solidFill>
              </a:rPr>
              <a:t>KUAS</a:t>
            </a:r>
          </a:p>
          <a:p>
            <a:pPr marL="365760" lvl="1" indent="0">
              <a:buNone/>
            </a:pPr>
            <a:r>
              <a:rPr lang="en-US" altLang="zh-TW" sz="900" dirty="0" smtClean="0">
                <a:solidFill>
                  <a:srgbClr val="FF0000"/>
                </a:solidFill>
              </a:rPr>
              <a:t>#</a:t>
            </a:r>
            <a:r>
              <a:rPr lang="zh-TW" altLang="en-US" sz="900" dirty="0" smtClean="0">
                <a:solidFill>
                  <a:srgbClr val="FF0000"/>
                </a:solidFill>
              </a:rPr>
              <a:t>自行定義的函式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900" dirty="0" err="1"/>
              <a:t>def</a:t>
            </a:r>
            <a:r>
              <a:rPr lang="en-US" altLang="zh-TW" sz="900" dirty="0"/>
              <a:t> </a:t>
            </a:r>
            <a:r>
              <a:rPr lang="en-US" altLang="zh-TW" sz="900" dirty="0" err="1"/>
              <a:t>validateText</a:t>
            </a:r>
            <a:r>
              <a:rPr lang="en-US" altLang="zh-TW" sz="900" dirty="0" smtClean="0"/>
              <a:t>():</a:t>
            </a:r>
          </a:p>
          <a:p>
            <a:pPr marL="365760" lvl="1" indent="0">
              <a:buNone/>
            </a:pPr>
            <a:r>
              <a:rPr lang="en-US" altLang="zh-TW" sz="900" dirty="0" smtClean="0">
                <a:solidFill>
                  <a:srgbClr val="FF0000"/>
                </a:solidFill>
              </a:rPr>
              <a:t>#</a:t>
            </a:r>
            <a:r>
              <a:rPr lang="zh-TW" altLang="en-US" sz="900" dirty="0" smtClean="0">
                <a:solidFill>
                  <a:srgbClr val="FF0000"/>
                </a:solidFill>
              </a:rPr>
              <a:t>如果字串相等顯示密碼正確</a:t>
            </a:r>
            <a:endParaRPr lang="en-US" altLang="zh-TW" sz="9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900" dirty="0" smtClean="0"/>
              <a:t>  if(password==</a:t>
            </a:r>
            <a:r>
              <a:rPr lang="en-US" altLang="zh-TW" sz="900" dirty="0" err="1" smtClean="0"/>
              <a:t>entry.get</a:t>
            </a:r>
            <a:r>
              <a:rPr lang="en-US" altLang="zh-TW" sz="900" dirty="0" smtClean="0"/>
              <a:t>()):</a:t>
            </a:r>
          </a:p>
          <a:p>
            <a:pPr marL="365760" lvl="1" indent="0">
              <a:buNone/>
            </a:pPr>
            <a:r>
              <a:rPr lang="en-US" altLang="zh-TW" sz="900" dirty="0" smtClean="0"/>
              <a:t>    </a:t>
            </a:r>
            <a:r>
              <a:rPr lang="en-US" altLang="zh-TW" sz="900" dirty="0"/>
              <a:t>print("</a:t>
            </a:r>
            <a:r>
              <a:rPr lang="zh-TW" altLang="en-US" sz="900" dirty="0"/>
              <a:t>密碼正確</a:t>
            </a:r>
            <a:r>
              <a:rPr lang="en-US" altLang="zh-TW" sz="900" dirty="0" smtClean="0"/>
              <a:t>")</a:t>
            </a:r>
          </a:p>
          <a:p>
            <a:pPr marL="365760" lvl="1" indent="0">
              <a:buNone/>
            </a:pPr>
            <a:r>
              <a:rPr lang="en-US" altLang="zh-TW" sz="900" dirty="0">
                <a:solidFill>
                  <a:srgbClr val="FF0000"/>
                </a:solidFill>
              </a:rPr>
              <a:t>#</a:t>
            </a:r>
            <a:r>
              <a:rPr lang="zh-TW" altLang="en-US" sz="900" dirty="0">
                <a:solidFill>
                  <a:srgbClr val="FF0000"/>
                </a:solidFill>
              </a:rPr>
              <a:t>如果</a:t>
            </a:r>
            <a:r>
              <a:rPr lang="zh-TW" altLang="en-US" sz="900" dirty="0" smtClean="0">
                <a:solidFill>
                  <a:srgbClr val="FF0000"/>
                </a:solidFill>
              </a:rPr>
              <a:t>字串不相等</a:t>
            </a:r>
            <a:r>
              <a:rPr lang="zh-TW" altLang="en-US" sz="900" dirty="0">
                <a:solidFill>
                  <a:srgbClr val="FF0000"/>
                </a:solidFill>
              </a:rPr>
              <a:t>顯示</a:t>
            </a:r>
            <a:r>
              <a:rPr lang="zh-TW" altLang="en-US" sz="900" dirty="0" smtClean="0">
                <a:solidFill>
                  <a:srgbClr val="FF0000"/>
                </a:solidFill>
              </a:rPr>
              <a:t>密碼錯誤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900" dirty="0"/>
              <a:t>  else:</a:t>
            </a:r>
          </a:p>
          <a:p>
            <a:pPr marL="365760" lvl="1" indent="0">
              <a:buNone/>
            </a:pPr>
            <a:r>
              <a:rPr lang="en-US" altLang="zh-TW" sz="900" dirty="0"/>
              <a:t>    print("</a:t>
            </a:r>
            <a:r>
              <a:rPr lang="zh-TW" altLang="en-US" sz="900" dirty="0"/>
              <a:t>密碼錯誤</a:t>
            </a:r>
            <a:r>
              <a:rPr lang="en-US" altLang="zh-TW" sz="900" dirty="0"/>
              <a:t>")</a:t>
            </a:r>
          </a:p>
          <a:p>
            <a:pPr marL="365760" lvl="1" indent="0">
              <a:buNone/>
            </a:pPr>
            <a:r>
              <a:rPr lang="en-US" altLang="zh-TW" sz="900" dirty="0" smtClean="0">
                <a:solidFill>
                  <a:srgbClr val="FF0000"/>
                </a:solidFill>
              </a:rPr>
              <a:t>#</a:t>
            </a:r>
            <a:r>
              <a:rPr lang="zh-TW" altLang="en-US" sz="900" dirty="0" smtClean="0">
                <a:solidFill>
                  <a:srgbClr val="FF0000"/>
                </a:solidFill>
              </a:rPr>
              <a:t>建立</a:t>
            </a:r>
            <a:r>
              <a:rPr lang="en-US" altLang="zh-TW" sz="900" dirty="0" smtClean="0">
                <a:solidFill>
                  <a:srgbClr val="FF0000"/>
                </a:solidFill>
              </a:rPr>
              <a:t>Button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900" dirty="0"/>
              <a:t>Button(root,</a:t>
            </a:r>
          </a:p>
          <a:p>
            <a:pPr marL="365760" lvl="1" indent="0">
              <a:buNone/>
            </a:pPr>
            <a:r>
              <a:rPr lang="en-US" altLang="zh-TW" sz="900" dirty="0"/>
              <a:t>text = "</a:t>
            </a:r>
            <a:r>
              <a:rPr lang="zh-TW" altLang="en-US" sz="900" dirty="0" smtClean="0"/>
              <a:t>確認</a:t>
            </a:r>
            <a:r>
              <a:rPr lang="en-US" altLang="zh-TW" sz="900" dirty="0" smtClean="0"/>
              <a:t>",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/>
              <a:t>command = </a:t>
            </a:r>
            <a:r>
              <a:rPr lang="en-US" altLang="zh-TW" sz="900" dirty="0" err="1"/>
              <a:t>validateText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/>
              <a:t>).pack()</a:t>
            </a:r>
          </a:p>
          <a:p>
            <a:pPr marL="365760" lvl="1" indent="0">
              <a:buNone/>
            </a:pPr>
            <a:r>
              <a:rPr lang="en-US" altLang="zh-TW" sz="900" dirty="0">
                <a:solidFill>
                  <a:srgbClr val="FF0000"/>
                </a:solidFill>
              </a:rPr>
              <a:t>#</a:t>
            </a:r>
            <a:r>
              <a:rPr lang="zh-TW" altLang="en-US" sz="900" dirty="0" smtClean="0">
                <a:solidFill>
                  <a:srgbClr val="FF0000"/>
                </a:solidFill>
              </a:rPr>
              <a:t>建立</a:t>
            </a:r>
            <a:r>
              <a:rPr lang="en-US" altLang="zh-TW" sz="900" dirty="0" smtClean="0">
                <a:solidFill>
                  <a:srgbClr val="FF0000"/>
                </a:solidFill>
              </a:rPr>
              <a:t>Entry</a:t>
            </a:r>
            <a:endParaRPr lang="en-US" altLang="zh-TW" sz="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900" dirty="0"/>
              <a:t>entry = Entry(root</a:t>
            </a:r>
            <a:r>
              <a:rPr lang="en-US" altLang="zh-TW" sz="900" dirty="0" smtClean="0"/>
              <a:t>,</a:t>
            </a:r>
          </a:p>
          <a:p>
            <a:pPr marL="365760" lvl="1" indent="0">
              <a:buNone/>
            </a:pPr>
            <a:r>
              <a:rPr lang="en-US" altLang="zh-TW" sz="900" dirty="0" err="1" smtClean="0"/>
              <a:t>textvariable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= e</a:t>
            </a:r>
            <a:r>
              <a:rPr lang="en-US" altLang="zh-TW" sz="900" dirty="0" smtClean="0"/>
              <a:t>)</a:t>
            </a:r>
            <a:endParaRPr lang="en-US" altLang="zh-TW" sz="900" dirty="0"/>
          </a:p>
          <a:p>
            <a:pPr marL="365760" lvl="1" indent="0">
              <a:buNone/>
            </a:pPr>
            <a:r>
              <a:rPr lang="en-US" altLang="zh-TW" sz="900" dirty="0" err="1"/>
              <a:t>entry.pack</a:t>
            </a:r>
            <a:r>
              <a:rPr lang="en-US" altLang="zh-TW" sz="900" dirty="0"/>
              <a:t>()</a:t>
            </a:r>
          </a:p>
          <a:p>
            <a:pPr marL="365760" lvl="1" indent="0">
              <a:buNone/>
            </a:pPr>
            <a:r>
              <a:rPr lang="en-US" altLang="zh-TW" sz="900" dirty="0" err="1"/>
              <a:t>root.mainloop</a:t>
            </a:r>
            <a:r>
              <a:rPr lang="en-US" altLang="zh-TW" sz="900" dirty="0" smtClean="0"/>
              <a:t>()</a:t>
            </a:r>
            <a:endParaRPr lang="en-US" altLang="zh-TW" sz="9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2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0" y="3179650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r>
              <a:rPr lang="en-US" altLang="zh-TW" dirty="0"/>
              <a:t>Entry</a:t>
            </a:r>
            <a:r>
              <a:rPr lang="zh-TW" altLang="en-US" dirty="0"/>
              <a:t>中的內容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輸入</a:t>
            </a:r>
            <a:r>
              <a:rPr lang="en-US" altLang="zh-TW" dirty="0"/>
              <a:t>KUAS_EC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KUAS: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89058" r="87664" b="3463"/>
          <a:stretch/>
        </p:blipFill>
        <p:spPr bwMode="auto">
          <a:xfrm>
            <a:off x="4958506" y="3421012"/>
            <a:ext cx="695326" cy="51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88920" r="86642" b="5540"/>
          <a:stretch/>
        </p:blipFill>
        <p:spPr bwMode="auto">
          <a:xfrm>
            <a:off x="4958506" y="5357772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973177" y="3421012"/>
            <a:ext cx="648072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93257" y="3589225"/>
            <a:ext cx="10129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13" y="5123259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2984723" y="5342334"/>
            <a:ext cx="648072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704803" y="5510547"/>
            <a:ext cx="101292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3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Entry</a:t>
            </a:r>
            <a:r>
              <a:rPr lang="zh-TW" altLang="en-US" dirty="0" smtClean="0"/>
              <a:t>組件通常應用於單行顯示，如果需要多行的顯示，需要使用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組件來顯示資料內容。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94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400" dirty="0" smtClean="0"/>
              <a:t>語法</a:t>
            </a:r>
            <a:r>
              <a:rPr lang="en-US" altLang="zh-TW" sz="1400" dirty="0" smtClean="0"/>
              <a:t>:</a:t>
            </a:r>
          </a:p>
          <a:p>
            <a:pPr marL="320040" lvl="2" indent="0">
              <a:buNone/>
            </a:pPr>
            <a:r>
              <a:rPr lang="en-US" altLang="zh-TW" sz="1200" dirty="0"/>
              <a:t>t = </a:t>
            </a:r>
            <a:r>
              <a:rPr lang="en-US" altLang="zh-TW" sz="1200" dirty="0" smtClean="0"/>
              <a:t>Text(root)</a:t>
            </a:r>
          </a:p>
          <a:p>
            <a:pPr marL="320040" lvl="2" indent="0">
              <a:buNone/>
            </a:pPr>
            <a:r>
              <a:rPr lang="en-US" altLang="zh-TW" sz="1200" dirty="0" smtClean="0"/>
              <a:t>for </a:t>
            </a:r>
            <a:r>
              <a:rPr lang="en-US" altLang="zh-TW" sz="1200" dirty="0"/>
              <a:t>i in range(10</a:t>
            </a:r>
            <a:r>
              <a:rPr lang="en-US" altLang="zh-TW" sz="1200" dirty="0" smtClean="0"/>
              <a:t>):</a:t>
            </a:r>
          </a:p>
          <a:p>
            <a:pPr marL="685800" lvl="3" indent="0">
              <a:buNone/>
            </a:pP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en-US" altLang="zh-TW" sz="1000" dirty="0">
                <a:solidFill>
                  <a:srgbClr val="FF0000"/>
                </a:solidFill>
              </a:rPr>
              <a:t> </a:t>
            </a:r>
            <a:r>
              <a:rPr lang="en-US" altLang="zh-TW" sz="1000" dirty="0" smtClean="0">
                <a:solidFill>
                  <a:srgbClr val="FF0000"/>
                </a:solidFill>
              </a:rPr>
              <a:t>"1.0"</a:t>
            </a:r>
            <a:r>
              <a:rPr lang="zh-TW" altLang="en-US" sz="1000" dirty="0" smtClean="0">
                <a:solidFill>
                  <a:srgbClr val="FF0000"/>
                </a:solidFill>
              </a:rPr>
              <a:t>為要插入的位置</a:t>
            </a:r>
            <a:endParaRPr lang="en-US" altLang="zh-TW" sz="1000" dirty="0" smtClean="0">
              <a:solidFill>
                <a:srgbClr val="FF0000"/>
              </a:solidFill>
            </a:endParaRPr>
          </a:p>
          <a:p>
            <a:pPr marL="685800" lvl="3" indent="0">
              <a:buNone/>
            </a:pPr>
            <a:r>
              <a:rPr lang="en-US" altLang="zh-TW" sz="1000" dirty="0" smtClean="0"/>
              <a:t> </a:t>
            </a:r>
            <a:r>
              <a:rPr lang="en-US" altLang="zh-TW" sz="1000" dirty="0" err="1"/>
              <a:t>t.insert</a:t>
            </a:r>
            <a:r>
              <a:rPr lang="en-US" altLang="zh-TW" sz="1000" dirty="0" smtClean="0"/>
              <a:t>(</a:t>
            </a:r>
            <a:r>
              <a:rPr lang="en-US" altLang="zh-TW" sz="1000" dirty="0" smtClean="0">
                <a:solidFill>
                  <a:srgbClr val="00B050"/>
                </a:solidFill>
              </a:rPr>
              <a:t>"1.0</a:t>
            </a:r>
            <a:r>
              <a:rPr lang="en-US" altLang="zh-TW" sz="1000" dirty="0">
                <a:solidFill>
                  <a:srgbClr val="00B050"/>
                </a:solidFill>
              </a:rPr>
              <a:t>"</a:t>
            </a:r>
            <a:r>
              <a:rPr lang="en-US" altLang="zh-TW" sz="1000" dirty="0" smtClean="0"/>
              <a:t>,str(i</a:t>
            </a:r>
            <a:r>
              <a:rPr lang="en-US" altLang="zh-TW" sz="1000" dirty="0"/>
              <a:t>)+</a:t>
            </a:r>
            <a:r>
              <a:rPr lang="en-US" altLang="zh-TW" sz="1000" dirty="0" err="1"/>
              <a:t>str</a:t>
            </a:r>
            <a:r>
              <a:rPr lang="en-US" altLang="zh-TW" sz="1000" dirty="0"/>
              <a:t>(i</a:t>
            </a:r>
            <a:r>
              <a:rPr lang="en-US" altLang="zh-TW" sz="1000" dirty="0" smtClean="0"/>
              <a:t>)+'\n') </a:t>
            </a:r>
            <a:r>
              <a:rPr lang="zh-TW" altLang="en-US" sz="1000" dirty="0" smtClean="0"/>
              <a:t> </a:t>
            </a:r>
            <a:r>
              <a:rPr lang="en-US" altLang="zh-TW" sz="1000" dirty="0" smtClean="0">
                <a:solidFill>
                  <a:srgbClr val="FF0000"/>
                </a:solidFill>
              </a:rPr>
              <a:t>#</a:t>
            </a:r>
            <a:r>
              <a:rPr lang="zh-TW" altLang="en-US" sz="1000" dirty="0" smtClean="0">
                <a:solidFill>
                  <a:srgbClr val="FF0000"/>
                </a:solidFill>
              </a:rPr>
              <a:t>一直從第一列插入新的字串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pPr marL="320040" lvl="2" indent="0">
              <a:buNone/>
            </a:pPr>
            <a:r>
              <a:rPr lang="en-US" altLang="zh-TW" sz="1200" dirty="0" err="1" smtClean="0"/>
              <a:t>t.pack</a:t>
            </a:r>
            <a:r>
              <a:rPr lang="en-US" altLang="zh-TW" sz="1200" dirty="0" smtClean="0"/>
              <a:t>()</a:t>
            </a:r>
            <a:r>
              <a:rPr lang="zh-TW" altLang="en-US" sz="1200" dirty="0" smtClean="0"/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#</a:t>
            </a:r>
            <a:r>
              <a:rPr lang="zh-TW" altLang="en-US" sz="1200" dirty="0">
                <a:solidFill>
                  <a:srgbClr val="FF0000"/>
                </a:solidFill>
              </a:rPr>
              <a:t>建立</a:t>
            </a:r>
            <a:r>
              <a:rPr lang="en-US" altLang="zh-TW" sz="1200" dirty="0" smtClean="0">
                <a:solidFill>
                  <a:srgbClr val="FF0000"/>
                </a:solidFill>
              </a:rPr>
              <a:t>Text</a:t>
            </a:r>
          </a:p>
          <a:p>
            <a:pPr marL="320040" lvl="2" indent="0">
              <a:buNone/>
            </a:pPr>
            <a:r>
              <a:rPr lang="en-US" altLang="zh-TW" sz="1200" dirty="0" smtClean="0"/>
              <a:t>print(</a:t>
            </a:r>
            <a:r>
              <a:rPr lang="en-US" altLang="zh-TW" sz="1200" dirty="0" err="1" smtClean="0"/>
              <a:t>t.get</a:t>
            </a:r>
            <a:r>
              <a:rPr lang="en-US" altLang="zh-TW" sz="1200" dirty="0" smtClean="0"/>
              <a:t>(</a:t>
            </a:r>
            <a:r>
              <a:rPr lang="en-US" altLang="zh-TW" sz="1200" dirty="0">
                <a:solidFill>
                  <a:srgbClr val="00B050"/>
                </a:solidFill>
              </a:rPr>
              <a:t>"</a:t>
            </a:r>
            <a:r>
              <a:rPr lang="en-US" altLang="zh-TW" sz="1200" dirty="0" smtClean="0">
                <a:solidFill>
                  <a:srgbClr val="00B050"/>
                </a:solidFill>
              </a:rPr>
              <a:t>1.0</a:t>
            </a:r>
            <a:r>
              <a:rPr lang="en-US" altLang="zh-TW" sz="1200" dirty="0">
                <a:solidFill>
                  <a:srgbClr val="00B050"/>
                </a:solidFill>
              </a:rPr>
              <a:t>"</a:t>
            </a:r>
            <a:r>
              <a:rPr lang="en-US" altLang="zh-TW" sz="1200" dirty="0" smtClean="0">
                <a:solidFill>
                  <a:srgbClr val="00B050"/>
                </a:solidFill>
              </a:rPr>
              <a:t>,END</a:t>
            </a:r>
            <a:r>
              <a:rPr lang="en-US" altLang="zh-TW" sz="1200" dirty="0" smtClean="0"/>
              <a:t>))</a:t>
            </a:r>
            <a:r>
              <a:rPr lang="zh-TW" altLang="en-US" sz="1200" dirty="0" smtClean="0"/>
              <a:t> </a:t>
            </a:r>
            <a:r>
              <a:rPr lang="en-US" altLang="zh-TW" sz="1200" dirty="0" smtClean="0">
                <a:solidFill>
                  <a:srgbClr val="FF0000"/>
                </a:solidFill>
              </a:rPr>
              <a:t>#</a:t>
            </a:r>
            <a:r>
              <a:rPr lang="zh-TW" altLang="en-US" sz="1200" dirty="0" smtClean="0">
                <a:solidFill>
                  <a:srgbClr val="FF0000"/>
                </a:solidFill>
              </a:rPr>
              <a:t>顯示從第一列到結束</a:t>
            </a:r>
            <a:endParaRPr lang="zh-TW" altLang="en-US" sz="1200" dirty="0">
              <a:solidFill>
                <a:srgbClr val="FF0000"/>
              </a:solidFill>
            </a:endParaRPr>
          </a:p>
          <a:p>
            <a:pPr marL="274320" lvl="1"/>
            <a:endParaRPr lang="en-US" altLang="zh-TW" sz="1400" dirty="0"/>
          </a:p>
          <a:p>
            <a:endParaRPr lang="en-US" altLang="zh-TW" sz="1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627784" y="4221088"/>
            <a:ext cx="3384376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Text</a:t>
            </a:r>
            <a:r>
              <a:rPr lang="zh-TW" altLang="en-US" sz="1200" dirty="0"/>
              <a:t>是從第一列開始，所以要從第一列開始顯示直到結束，要寫成</a:t>
            </a:r>
            <a:r>
              <a:rPr lang="en-US" altLang="zh-TW" sz="1200" dirty="0"/>
              <a:t>print(</a:t>
            </a:r>
            <a:r>
              <a:rPr lang="en-US" altLang="zh-TW" sz="1200" dirty="0" err="1"/>
              <a:t>t.get</a:t>
            </a:r>
            <a:r>
              <a:rPr lang="en-US" altLang="zh-TW" sz="1200" dirty="0"/>
              <a:t>("1.0",END))</a:t>
            </a:r>
            <a:r>
              <a:rPr lang="zh-TW" altLang="en-US" sz="1200" dirty="0"/>
              <a:t>。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116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組件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400" dirty="0" smtClean="0"/>
              <a:t>範例</a:t>
            </a:r>
            <a:r>
              <a:rPr lang="en-US" altLang="zh-TW" sz="14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建立視窗</a:t>
            </a:r>
          </a:p>
          <a:p>
            <a:pPr marL="365760" lvl="1" indent="0">
              <a:buNone/>
            </a:pPr>
            <a:r>
              <a:rPr lang="en-US" altLang="zh-TW" sz="1400" dirty="0"/>
              <a:t>t = Text(root)</a:t>
            </a: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執行十次從第一列插入資料</a:t>
            </a:r>
          </a:p>
          <a:p>
            <a:pPr marL="365760" lvl="1" indent="0">
              <a:buNone/>
            </a:pPr>
            <a:r>
              <a:rPr lang="en-US" altLang="zh-TW" sz="1400" dirty="0"/>
              <a:t>for i in range(10):</a:t>
            </a:r>
          </a:p>
          <a:p>
            <a:pPr marL="365760" lvl="1" indent="0">
              <a:buNone/>
            </a:pPr>
            <a:r>
              <a:rPr lang="en-US" altLang="zh-TW" sz="1400" dirty="0"/>
              <a:t>    </a:t>
            </a:r>
            <a:r>
              <a:rPr lang="en-US" altLang="zh-TW" sz="1400" dirty="0" err="1"/>
              <a:t>t.insert</a:t>
            </a:r>
            <a:r>
              <a:rPr lang="en-US" altLang="zh-TW" sz="1400" dirty="0"/>
              <a:t>(1.0,str(i)+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(i</a:t>
            </a:r>
            <a:r>
              <a:rPr lang="en-US" altLang="zh-TW" sz="1400" dirty="0" smtClean="0"/>
              <a:t>)+"\n</a:t>
            </a:r>
            <a:r>
              <a:rPr lang="en-US" altLang="zh-TW" sz="1400" dirty="0"/>
              <a:t>"</a:t>
            </a:r>
            <a:r>
              <a:rPr lang="en-US" altLang="zh-TW" sz="1400" dirty="0" smtClean="0"/>
              <a:t>) </a:t>
            </a: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從第一列開始顯示第兩個字元</a:t>
            </a:r>
          </a:p>
          <a:p>
            <a:pPr marL="365760" lvl="1" indent="0">
              <a:buNone/>
            </a:pPr>
            <a:r>
              <a:rPr lang="en-US" altLang="zh-TW" sz="1400" dirty="0" smtClean="0"/>
              <a:t>print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t.get</a:t>
            </a:r>
            <a:r>
              <a:rPr lang="en-US" altLang="zh-TW" sz="1400" dirty="0"/>
              <a:t>(1.0,1.2)+"\n")</a:t>
            </a:r>
          </a:p>
          <a:p>
            <a:pPr marL="365760" lvl="1" indent="0">
              <a:buNone/>
            </a:pP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從第一列到結束所有字元</a:t>
            </a:r>
          </a:p>
          <a:p>
            <a:pPr marL="365760" lvl="1" indent="0">
              <a:buNone/>
            </a:pPr>
            <a:r>
              <a:rPr lang="en-US" altLang="zh-TW" sz="1400" dirty="0"/>
              <a:t>print (</a:t>
            </a:r>
            <a:r>
              <a:rPr lang="en-US" altLang="zh-TW" sz="1400" dirty="0" err="1"/>
              <a:t>t.get</a:t>
            </a:r>
            <a:r>
              <a:rPr lang="en-US" altLang="zh-TW" sz="1400" dirty="0"/>
              <a:t>(1.0,END</a:t>
            </a:r>
            <a:r>
              <a:rPr lang="en-US" altLang="zh-TW" sz="1400" dirty="0" smtClean="0"/>
              <a:t>))</a:t>
            </a:r>
          </a:p>
          <a:p>
            <a:pPr marL="365760" lvl="1" indent="0">
              <a:buNone/>
            </a:pPr>
            <a:r>
              <a:rPr lang="en-US" altLang="zh-TW" sz="1400" dirty="0" err="1" smtClean="0"/>
              <a:t>t.pack</a:t>
            </a:r>
            <a:r>
              <a:rPr lang="en-US" altLang="zh-TW" sz="1400" dirty="0" smtClean="0"/>
              <a:t>()</a:t>
            </a:r>
            <a:r>
              <a:rPr lang="zh-TW" altLang="en-US" sz="1400" dirty="0" smtClean="0"/>
              <a:t> </a:t>
            </a: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</a:t>
            </a:r>
            <a:r>
              <a:rPr lang="en-US" altLang="zh-TW" sz="1400" dirty="0">
                <a:solidFill>
                  <a:srgbClr val="FF0000"/>
                </a:solidFill>
              </a:rPr>
              <a:t>Text</a:t>
            </a:r>
          </a:p>
          <a:p>
            <a:pPr marL="365760" lvl="1" indent="0">
              <a:buNone/>
            </a:pPr>
            <a:r>
              <a:rPr lang="en-US" altLang="zh-TW" sz="1400" dirty="0" err="1"/>
              <a:t>root.mainloop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本章節介紹</a:t>
            </a:r>
            <a:r>
              <a:rPr lang="en-US" altLang="zh-TW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建立一個</a:t>
            </a:r>
            <a:r>
              <a:rPr lang="en-US" altLang="zh-TW" dirty="0"/>
              <a:t>Entry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預設</a:t>
            </a:r>
            <a:r>
              <a:rPr lang="en-US" altLang="zh-TW" dirty="0"/>
              <a:t>Entry</a:t>
            </a:r>
            <a:r>
              <a:rPr lang="zh-TW" altLang="en-US" dirty="0"/>
              <a:t>中的字串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讀取</a:t>
            </a:r>
            <a:r>
              <a:rPr lang="en-US" altLang="zh-TW" dirty="0" smtClean="0"/>
              <a:t>Entry</a:t>
            </a:r>
            <a:r>
              <a:rPr lang="zh-TW" altLang="en-US" dirty="0"/>
              <a:t>中的字串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為只能讀取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設定</a:t>
            </a:r>
            <a:r>
              <a:rPr lang="en-US" altLang="zh-TW" dirty="0"/>
              <a:t>Entry</a:t>
            </a:r>
            <a:r>
              <a:rPr lang="zh-TW" altLang="en-US" dirty="0"/>
              <a:t>為密碼輸入框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/>
              <a:t>驗證</a:t>
            </a:r>
            <a:r>
              <a:rPr lang="en-US" altLang="zh-TW" dirty="0"/>
              <a:t>Entry</a:t>
            </a:r>
            <a:r>
              <a:rPr lang="zh-TW" altLang="en-US" dirty="0"/>
              <a:t>中的內容</a:t>
            </a:r>
            <a:endParaRPr lang="en-US" altLang="zh-TW" dirty="0"/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Text</a:t>
            </a:r>
            <a:r>
              <a:rPr lang="zh-TW" altLang="en-US" dirty="0"/>
              <a:t>組件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組件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視窗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顯示</a:t>
            </a:r>
            <a:r>
              <a:rPr lang="zh-TW" altLang="en-US" dirty="0" smtClean="0"/>
              <a:t>出來的結果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86036"/>
            <a:ext cx="27622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62258" r="93112" b="10712"/>
          <a:stretch/>
        </p:blipFill>
        <p:spPr bwMode="auto">
          <a:xfrm>
            <a:off x="4742949" y="4581129"/>
            <a:ext cx="348342" cy="185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4701096" y="4581129"/>
            <a:ext cx="316912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716016" y="4877544"/>
            <a:ext cx="316912" cy="15624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610180" y="4581129"/>
            <a:ext cx="2440027" cy="5232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65760" lvl="1" indent="0">
              <a:buNone/>
            </a:pPr>
            <a:r>
              <a:rPr lang="zh-TW" altLang="en-US" sz="1400" dirty="0" smtClean="0"/>
              <a:t>顯示第一列前兩字元</a:t>
            </a:r>
            <a:endParaRPr lang="en-US" altLang="zh-TW" sz="1400" dirty="0" smtClean="0"/>
          </a:p>
          <a:p>
            <a:pPr marL="365760" lvl="1" indent="0">
              <a:buNone/>
            </a:pPr>
            <a:r>
              <a:rPr lang="en-US" altLang="zh-TW" sz="1400" dirty="0" smtClean="0"/>
              <a:t>print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t.get</a:t>
            </a:r>
            <a:r>
              <a:rPr lang="en-US" altLang="zh-TW" sz="1400" dirty="0"/>
              <a:t>(1.0,1.2)+"\n</a:t>
            </a:r>
            <a:r>
              <a:rPr lang="en-US" altLang="zh-TW" sz="1400" dirty="0" smtClean="0"/>
              <a:t>")</a:t>
            </a:r>
            <a:endParaRPr lang="en-US" altLang="zh-TW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55168" y="5521640"/>
            <a:ext cx="2126031" cy="5232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65760" lvl="1" indent="0">
              <a:buNone/>
            </a:pPr>
            <a:r>
              <a:rPr lang="zh-TW" altLang="en-US" sz="1400" dirty="0" smtClean="0"/>
              <a:t>顯示全部內容</a:t>
            </a:r>
            <a:endParaRPr lang="en-US" altLang="zh-TW" sz="1400" dirty="0" smtClean="0"/>
          </a:p>
          <a:p>
            <a:pPr marL="365760" lvl="1" indent="0">
              <a:buNone/>
            </a:pPr>
            <a:r>
              <a:rPr lang="en-US" altLang="zh-TW" sz="1400" dirty="0" smtClean="0"/>
              <a:t>print (</a:t>
            </a:r>
            <a:r>
              <a:rPr lang="en-US" altLang="zh-TW" sz="1400" dirty="0" err="1" smtClean="0"/>
              <a:t>t.get</a:t>
            </a:r>
            <a:r>
              <a:rPr lang="en-US" altLang="zh-TW" sz="1400" dirty="0" smtClean="0"/>
              <a:t>(1.0,END))</a:t>
            </a:r>
            <a:endParaRPr lang="en-US" altLang="zh-TW" sz="14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5091291" y="4653137"/>
            <a:ext cx="363877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085192" y="5642128"/>
            <a:ext cx="363877" cy="72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68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Scrollbar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1400" dirty="0"/>
              <a:t>範例</a:t>
            </a:r>
            <a:r>
              <a:rPr lang="en-US" altLang="zh-TW" sz="1400" dirty="0"/>
              <a:t>:</a:t>
            </a:r>
          </a:p>
          <a:p>
            <a:pPr marL="365760" lvl="1" indent="0">
              <a:buNone/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tkinter</a:t>
            </a:r>
            <a:r>
              <a:rPr lang="en-US" altLang="zh-TW" sz="1400" dirty="0"/>
              <a:t> import * 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載入函式庫</a:t>
            </a:r>
          </a:p>
          <a:p>
            <a:pPr marL="365760" lvl="1" indent="0">
              <a:buNone/>
            </a:pPr>
            <a:r>
              <a:rPr lang="en-US" altLang="zh-TW" sz="1400" dirty="0"/>
              <a:t>root = </a:t>
            </a:r>
            <a:r>
              <a:rPr lang="en-US" altLang="zh-TW" sz="1400" dirty="0" err="1"/>
              <a:t>Tk</a:t>
            </a:r>
            <a:r>
              <a:rPr lang="en-US" altLang="zh-TW" sz="1400" dirty="0"/>
              <a:t>()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建立視窗</a:t>
            </a:r>
          </a:p>
          <a:p>
            <a:pPr marL="365760" lvl="1" indent="0">
              <a:buNone/>
            </a:pPr>
            <a:r>
              <a:rPr lang="en-US" altLang="zh-TW" sz="1400" dirty="0"/>
              <a:t>s = Scrollbar(root)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</a:t>
            </a:r>
            <a:r>
              <a:rPr lang="en-US" altLang="zh-TW" sz="1400" dirty="0">
                <a:solidFill>
                  <a:srgbClr val="FF0000"/>
                </a:solidFill>
              </a:rPr>
              <a:t>Scrollbar</a:t>
            </a:r>
          </a:p>
          <a:p>
            <a:pPr marL="365760" lvl="1" indent="0">
              <a:buNone/>
            </a:pPr>
            <a:r>
              <a:rPr lang="en-US" altLang="zh-TW" sz="1400" dirty="0"/>
              <a:t>t = Text(root, height=5, width=20)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建立</a:t>
            </a:r>
            <a:r>
              <a:rPr lang="en-US" altLang="zh-TW" sz="1400" dirty="0">
                <a:solidFill>
                  <a:srgbClr val="FF0000"/>
                </a:solidFill>
              </a:rPr>
              <a:t>Text</a:t>
            </a:r>
            <a:r>
              <a:rPr lang="zh-TW" altLang="en-US" sz="1400" dirty="0">
                <a:solidFill>
                  <a:srgbClr val="FF0000"/>
                </a:solidFill>
              </a:rPr>
              <a:t>且設定高和寬</a:t>
            </a:r>
          </a:p>
          <a:p>
            <a:pPr marL="365760" lvl="1" indent="0">
              <a:buNone/>
            </a:pPr>
            <a:r>
              <a:rPr lang="en-US" altLang="zh-TW" sz="1400" dirty="0" err="1"/>
              <a:t>s.pack</a:t>
            </a:r>
            <a:r>
              <a:rPr lang="en-US" altLang="zh-TW" sz="1400" dirty="0"/>
              <a:t>(side=RIGHT) </a:t>
            </a:r>
            <a:r>
              <a:rPr lang="en-US" altLang="zh-TW" sz="1400" dirty="0">
                <a:solidFill>
                  <a:srgbClr val="FF0000"/>
                </a:solidFill>
              </a:rPr>
              <a:t>#Scrollbar</a:t>
            </a:r>
            <a:r>
              <a:rPr lang="zh-TW" altLang="en-US" sz="1400" dirty="0">
                <a:solidFill>
                  <a:srgbClr val="FF0000"/>
                </a:solidFill>
              </a:rPr>
              <a:t>放置在右邊</a:t>
            </a:r>
          </a:p>
          <a:p>
            <a:pPr marL="365760" lvl="1" indent="0">
              <a:buNone/>
            </a:pPr>
            <a:r>
              <a:rPr lang="en-US" altLang="zh-TW" sz="1400" dirty="0" err="1"/>
              <a:t>t.pack</a:t>
            </a:r>
            <a:r>
              <a:rPr lang="en-US" altLang="zh-TW" sz="1400" dirty="0"/>
              <a:t>(side=LEFT) </a:t>
            </a:r>
            <a:r>
              <a:rPr lang="en-US" altLang="zh-TW" sz="1400" dirty="0">
                <a:solidFill>
                  <a:srgbClr val="FF0000"/>
                </a:solidFill>
              </a:rPr>
              <a:t>#Text</a:t>
            </a:r>
            <a:r>
              <a:rPr lang="zh-TW" altLang="en-US" sz="1400" dirty="0">
                <a:solidFill>
                  <a:srgbClr val="FF0000"/>
                </a:solidFill>
              </a:rPr>
              <a:t>放置在左邊</a:t>
            </a:r>
          </a:p>
          <a:p>
            <a:pPr marL="365760" lvl="1" indent="0">
              <a:buNone/>
            </a:pPr>
            <a:r>
              <a:rPr lang="en-US" altLang="zh-TW" sz="1400" dirty="0" err="1"/>
              <a:t>s.config</a:t>
            </a:r>
            <a:r>
              <a:rPr lang="en-US" altLang="zh-TW" sz="1400" dirty="0"/>
              <a:t>(command=</a:t>
            </a:r>
            <a:r>
              <a:rPr lang="en-US" altLang="zh-TW" sz="1400" dirty="0" err="1"/>
              <a:t>t.yview</a:t>
            </a:r>
            <a:r>
              <a:rPr lang="en-US" altLang="zh-TW" sz="1400" dirty="0"/>
              <a:t>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</a:t>
            </a:r>
            <a:r>
              <a:rPr lang="en-US" altLang="zh-TW" sz="1400" dirty="0">
                <a:solidFill>
                  <a:srgbClr val="FF0000"/>
                </a:solidFill>
              </a:rPr>
              <a:t>Scrollbar</a:t>
            </a:r>
            <a:r>
              <a:rPr lang="zh-TW" altLang="en-US" sz="1400" dirty="0">
                <a:solidFill>
                  <a:srgbClr val="FF0000"/>
                </a:solidFill>
              </a:rPr>
              <a:t>捲動軸可調</a:t>
            </a:r>
          </a:p>
          <a:p>
            <a:pPr marL="365760" lvl="1" indent="0">
              <a:buNone/>
            </a:pPr>
            <a:r>
              <a:rPr lang="en-US" altLang="zh-TW" sz="1400" dirty="0" err="1"/>
              <a:t>t.config</a:t>
            </a:r>
            <a:r>
              <a:rPr lang="en-US" altLang="zh-TW" sz="1400" dirty="0"/>
              <a:t>(</a:t>
            </a:r>
            <a:r>
              <a:rPr lang="en-US" altLang="zh-TW" sz="1400" dirty="0" err="1"/>
              <a:t>yscrollcommand</a:t>
            </a:r>
            <a:r>
              <a:rPr lang="en-US" altLang="zh-TW" sz="1400" dirty="0"/>
              <a:t>=</a:t>
            </a:r>
            <a:r>
              <a:rPr lang="en-US" altLang="zh-TW" sz="1400" dirty="0" err="1"/>
              <a:t>s.set</a:t>
            </a:r>
            <a:r>
              <a:rPr lang="en-US" altLang="zh-TW" sz="1400" dirty="0"/>
              <a:t>)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設定</a:t>
            </a:r>
            <a:r>
              <a:rPr lang="en-US" altLang="zh-TW" sz="1400" dirty="0">
                <a:solidFill>
                  <a:srgbClr val="FF0000"/>
                </a:solidFill>
              </a:rPr>
              <a:t>Scrollbar</a:t>
            </a:r>
            <a:r>
              <a:rPr lang="zh-TW" altLang="en-US" sz="1400" dirty="0">
                <a:solidFill>
                  <a:srgbClr val="FF0000"/>
                </a:solidFill>
              </a:rPr>
              <a:t>與</a:t>
            </a:r>
            <a:r>
              <a:rPr lang="en-US" altLang="zh-TW" sz="1400" dirty="0">
                <a:solidFill>
                  <a:srgbClr val="FF0000"/>
                </a:solidFill>
              </a:rPr>
              <a:t>Text</a:t>
            </a:r>
            <a:r>
              <a:rPr lang="zh-TW" altLang="en-US" sz="1400" dirty="0" smtClean="0">
                <a:solidFill>
                  <a:srgbClr val="FF0000"/>
                </a:solidFill>
              </a:rPr>
              <a:t>結合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smtClean="0">
                <a:solidFill>
                  <a:srgbClr val="FF0000"/>
                </a:solidFill>
              </a:rPr>
              <a:t>字串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smtClean="0"/>
              <a:t>string= </a:t>
            </a:r>
            <a:r>
              <a:rPr lang="en-US" altLang="zh-TW" sz="1400" dirty="0"/>
              <a:t>"""</a:t>
            </a:r>
            <a:r>
              <a:rPr lang="zh-TW" altLang="en-US" sz="1400" dirty="0"/>
              <a:t>南臺灣的</a:t>
            </a:r>
            <a:r>
              <a:rPr lang="en-US" altLang="zh-TW" sz="1400" dirty="0"/>
              <a:t>8</a:t>
            </a:r>
            <a:r>
              <a:rPr lang="zh-TW" altLang="en-US" sz="1400" dirty="0"/>
              <a:t>月，不同於其他學校還沈浸在暑期寧靜氣氛中，</a:t>
            </a:r>
          </a:p>
          <a:p>
            <a:pPr marL="365760" lvl="1" indent="0">
              <a:buNone/>
            </a:pPr>
            <a:r>
              <a:rPr lang="zh-TW" altLang="en-US" sz="1400" dirty="0"/>
              <a:t>國立高雄應用科技大學正醞釀一股引導學術研發、連結產業創新的高速氣流，</a:t>
            </a:r>
          </a:p>
          <a:p>
            <a:pPr marL="365760" lvl="1" indent="0">
              <a:buNone/>
            </a:pPr>
            <a:r>
              <a:rPr lang="zh-TW" altLang="en-US" sz="1400" dirty="0"/>
              <a:t>蓄勢待發。高應大研發長許進忠教授表示「</a:t>
            </a:r>
            <a:r>
              <a:rPr lang="en-US" altLang="zh-TW" sz="1400" dirty="0"/>
              <a:t>『</a:t>
            </a:r>
            <a:r>
              <a:rPr lang="zh-TW" altLang="en-US" sz="1400" dirty="0"/>
              <a:t>產學</a:t>
            </a:r>
            <a:r>
              <a:rPr lang="en-US" altLang="zh-TW" sz="1400" dirty="0"/>
              <a:t>』</a:t>
            </a:r>
            <a:r>
              <a:rPr lang="zh-TW" altLang="en-US" sz="1400" dirty="0"/>
              <a:t>、</a:t>
            </a:r>
            <a:r>
              <a:rPr lang="en-US" altLang="zh-TW" sz="1400" dirty="0"/>
              <a:t>『</a:t>
            </a:r>
            <a:r>
              <a:rPr lang="zh-TW" altLang="en-US" sz="1400" dirty="0"/>
              <a:t>技轉</a:t>
            </a:r>
            <a:r>
              <a:rPr lang="en-US" altLang="zh-TW" sz="1400" dirty="0"/>
              <a:t>』</a:t>
            </a:r>
            <a:r>
              <a:rPr lang="zh-TW" altLang="en-US" sz="1400" dirty="0"/>
              <a:t>、</a:t>
            </a:r>
            <a:r>
              <a:rPr lang="en-US" altLang="zh-TW" sz="1400" dirty="0"/>
              <a:t>『</a:t>
            </a:r>
            <a:r>
              <a:rPr lang="zh-TW" altLang="en-US" sz="1400" dirty="0"/>
              <a:t>生產力</a:t>
            </a:r>
            <a:r>
              <a:rPr lang="en-US" altLang="zh-TW" sz="1400" dirty="0"/>
              <a:t>4.0』</a:t>
            </a:r>
            <a:r>
              <a:rPr lang="zh-TW" altLang="en-US" sz="1400" dirty="0"/>
              <a:t>，</a:t>
            </a:r>
          </a:p>
          <a:p>
            <a:pPr marL="365760" lvl="1" indent="0">
              <a:buNone/>
            </a:pPr>
            <a:r>
              <a:rPr lang="zh-TW" altLang="en-US" sz="1400" dirty="0"/>
              <a:t>是本校目前正積極在推動的研發主軸。」，以日前與中鋼合作成立「鍛造輥軋工程研究中心」為例，</a:t>
            </a:r>
          </a:p>
          <a:p>
            <a:pPr marL="365760" lvl="1" indent="0">
              <a:buNone/>
            </a:pPr>
            <a:r>
              <a:rPr lang="zh-TW" altLang="en-US" sz="1400" dirty="0"/>
              <a:t>這項針對國內扣件與汽車產業的技術發展規劃的產學合作案，透過技術移轉及研發，</a:t>
            </a:r>
          </a:p>
          <a:p>
            <a:pPr marL="365760" lvl="1" indent="0">
              <a:buNone/>
            </a:pPr>
            <a:r>
              <a:rPr lang="zh-TW" altLang="en-US" sz="1400" dirty="0"/>
              <a:t>即使面對全球工業</a:t>
            </a:r>
            <a:r>
              <a:rPr lang="en-US" altLang="zh-TW" sz="1400" dirty="0"/>
              <a:t>4.0</a:t>
            </a:r>
            <a:r>
              <a:rPr lang="zh-TW" altLang="en-US" sz="1400" dirty="0"/>
              <a:t>的浪潮，也必能為臺灣用鋼產業的高值化做出更大的貢獻。</a:t>
            </a:r>
            <a:r>
              <a:rPr lang="en-US" altLang="zh-TW" sz="1400" dirty="0"/>
              <a:t>"""</a:t>
            </a:r>
          </a:p>
          <a:p>
            <a:pPr marL="365760" lvl="1" indent="0">
              <a:buNone/>
            </a:pPr>
            <a:r>
              <a:rPr lang="en-US" altLang="zh-TW" sz="1400" dirty="0" err="1"/>
              <a:t>t.insert</a:t>
            </a:r>
            <a:r>
              <a:rPr lang="en-US" altLang="zh-TW" sz="1400" dirty="0" smtClean="0"/>
              <a:t>("1.0", </a:t>
            </a:r>
            <a:r>
              <a:rPr lang="en-US" altLang="zh-TW" sz="1400" dirty="0"/>
              <a:t>string</a:t>
            </a:r>
            <a:r>
              <a:rPr lang="en-US" altLang="zh-TW" sz="1400" dirty="0" smtClean="0"/>
              <a:t>)</a:t>
            </a:r>
            <a:r>
              <a:rPr lang="en-US" altLang="zh-TW" sz="1400" dirty="0" smtClean="0">
                <a:solidFill>
                  <a:srgbClr val="FF0000"/>
                </a:solidFill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</a:rPr>
              <a:t>插入在第一列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1400" dirty="0" err="1"/>
              <a:t>mainloop</a:t>
            </a:r>
            <a:r>
              <a:rPr lang="en-US" altLang="zh-TW" sz="1400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2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搭配</a:t>
            </a:r>
            <a:r>
              <a:rPr lang="en-US" altLang="zh-TW" dirty="0"/>
              <a:t>Scrollbar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831854"/>
            <a:ext cx="1685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280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pan.baidu.com/share/link?shareid=2190696726&amp;uk=338543583&amp;fid=714357500588689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www.python-course.eu/tkinter_entry_widgets.php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www.python-course.eu/tkinter_text_widget.php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28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zh-TW" altLang="en-US" dirty="0" smtClean="0"/>
              <a:t>按下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有兩種動作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，第一個，按一下</a:t>
            </a:r>
            <a:r>
              <a:rPr lang="en-US" altLang="zh-TW" dirty="0"/>
              <a:t>Button</a:t>
            </a:r>
            <a:r>
              <a:rPr lang="zh-TW" altLang="en-US" dirty="0"/>
              <a:t>將</a:t>
            </a:r>
            <a:r>
              <a:rPr lang="en-US" altLang="zh-TW" dirty="0"/>
              <a:t>Entry</a:t>
            </a:r>
            <a:r>
              <a:rPr lang="zh-TW" altLang="en-US" dirty="0"/>
              <a:t>中的每個字元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“</a:t>
            </a:r>
            <a:r>
              <a:rPr lang="zh-TW" altLang="en-US" dirty="0" smtClean="0"/>
              <a:t>*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顯示，且</a:t>
            </a:r>
            <a:r>
              <a:rPr lang="en-US" altLang="zh-TW" dirty="0"/>
              <a:t>Button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不顯示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，第</a:t>
            </a:r>
            <a:r>
              <a:rPr lang="zh-TW" altLang="en-US" dirty="0"/>
              <a:t>二</a:t>
            </a:r>
            <a:r>
              <a:rPr lang="zh-TW" altLang="en-US" dirty="0" smtClean="0"/>
              <a:t>個，按一下</a:t>
            </a:r>
            <a:r>
              <a:rPr lang="en-US" altLang="zh-TW" dirty="0"/>
              <a:t>Button</a:t>
            </a:r>
            <a:r>
              <a:rPr lang="zh-TW" altLang="en-US" dirty="0" smtClean="0"/>
              <a:t>可以顯示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中輸入</a:t>
            </a:r>
            <a:r>
              <a:rPr lang="zh-TW" altLang="en-US" dirty="0"/>
              <a:t>的</a:t>
            </a:r>
            <a:r>
              <a:rPr lang="zh-TW" altLang="en-US" dirty="0" smtClean="0"/>
              <a:t>字串並且</a:t>
            </a:r>
            <a:r>
              <a:rPr lang="en-US" altLang="zh-TW" dirty="0"/>
              <a:t>Button </a:t>
            </a:r>
            <a:r>
              <a:rPr lang="zh-TW" altLang="en-US" dirty="0" smtClean="0"/>
              <a:t>字串為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4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輸入</a:t>
            </a:r>
            <a:r>
              <a:rPr lang="en-US" altLang="zh-TW" dirty="0" smtClean="0"/>
              <a:t>KUAS: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按下顯示鈕後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按下不顯示鈕後</a:t>
            </a:r>
            <a:r>
              <a:rPr lang="en-US" altLang="zh-TW" dirty="0" smtClean="0"/>
              <a:t>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2545014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67" y="4003144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64" y="5373216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214171" y="3039102"/>
            <a:ext cx="648072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718031" y="4244506"/>
            <a:ext cx="648072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>
          <a:xfrm flipV="1">
            <a:off x="5366103" y="4509120"/>
            <a:ext cx="107810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444208" y="4324454"/>
            <a:ext cx="156966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顯示現在狀態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743373" y="5612658"/>
            <a:ext cx="648072" cy="336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endCxn id="16" idx="1"/>
          </p:cNvCxnSpPr>
          <p:nvPr/>
        </p:nvCxnSpPr>
        <p:spPr>
          <a:xfrm flipV="1">
            <a:off x="5366103" y="5710796"/>
            <a:ext cx="1078105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44208" y="5526130"/>
            <a:ext cx="156966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顯示現在狀態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55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*</a:t>
            </a:r>
          </a:p>
          <a:p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e = 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v = 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v.set</a:t>
            </a:r>
            <a:r>
              <a:rPr lang="en-US" altLang="zh-TW" dirty="0"/>
              <a:t>("</a:t>
            </a:r>
            <a:r>
              <a:rPr lang="zh-TW" altLang="en-US" dirty="0"/>
              <a:t>顯示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count=0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validateText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global count</a:t>
            </a:r>
          </a:p>
          <a:p>
            <a:r>
              <a:rPr lang="en-US" altLang="zh-TW" dirty="0"/>
              <a:t>  if(count==0):</a:t>
            </a:r>
          </a:p>
          <a:p>
            <a:r>
              <a:rPr lang="en-US" altLang="zh-TW" dirty="0"/>
              <a:t>    count=1</a:t>
            </a:r>
          </a:p>
          <a:p>
            <a:r>
              <a:rPr lang="en-US" altLang="zh-TW" dirty="0"/>
              <a:t>    entry["show"] = "*"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v.set</a:t>
            </a:r>
            <a:r>
              <a:rPr lang="en-US" altLang="zh-TW" dirty="0"/>
              <a:t>("</a:t>
            </a:r>
            <a:r>
              <a:rPr lang="zh-TW" altLang="en-US" dirty="0"/>
              <a:t>不顯示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  else:</a:t>
            </a:r>
          </a:p>
          <a:p>
            <a:r>
              <a:rPr lang="en-US" altLang="zh-TW" dirty="0"/>
              <a:t>    count=0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entry.config</a:t>
            </a:r>
            <a:r>
              <a:rPr lang="en-US" altLang="zh-TW" dirty="0"/>
              <a:t>(show="");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v.set</a:t>
            </a:r>
            <a:r>
              <a:rPr lang="en-US" altLang="zh-TW" dirty="0"/>
              <a:t>("</a:t>
            </a:r>
            <a:r>
              <a:rPr lang="zh-TW" altLang="en-US" dirty="0"/>
              <a:t>顯示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  print (</a:t>
            </a:r>
            <a:r>
              <a:rPr lang="en-US" altLang="zh-TW" dirty="0" err="1"/>
              <a:t>entry.get</a:t>
            </a:r>
            <a:r>
              <a:rPr lang="en-US" altLang="zh-TW" dirty="0"/>
              <a:t>())</a:t>
            </a:r>
          </a:p>
          <a:p>
            <a:r>
              <a:rPr lang="en-US" altLang="zh-TW" dirty="0"/>
              <a:t>Button(root,</a:t>
            </a:r>
          </a:p>
          <a:p>
            <a:r>
              <a:rPr lang="en-US" altLang="zh-TW" dirty="0"/>
              <a:t>text = "</a:t>
            </a:r>
            <a:r>
              <a:rPr lang="zh-TW" altLang="en-US" dirty="0"/>
              <a:t>顯示</a:t>
            </a:r>
            <a:r>
              <a:rPr lang="en-US" altLang="zh-TW" dirty="0"/>
              <a:t>",</a:t>
            </a:r>
            <a:r>
              <a:rPr lang="en-US" altLang="zh-TW" dirty="0" err="1"/>
              <a:t>textvariable</a:t>
            </a:r>
            <a:r>
              <a:rPr lang="en-US" altLang="zh-TW" dirty="0"/>
              <a:t> = v,</a:t>
            </a:r>
          </a:p>
          <a:p>
            <a:r>
              <a:rPr lang="en-US" altLang="zh-TW" dirty="0"/>
              <a:t>command = </a:t>
            </a:r>
            <a:r>
              <a:rPr lang="en-US" altLang="zh-TW" dirty="0" err="1"/>
              <a:t>validateText</a:t>
            </a:r>
            <a:endParaRPr lang="en-US" altLang="zh-TW" dirty="0"/>
          </a:p>
          <a:p>
            <a:r>
              <a:rPr lang="en-US" altLang="zh-TW" dirty="0"/>
              <a:t>).pack()</a:t>
            </a:r>
          </a:p>
          <a:p>
            <a:r>
              <a:rPr lang="en-US" altLang="zh-TW" dirty="0"/>
              <a:t>entry = Entry(root,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textvariable</a:t>
            </a:r>
            <a:r>
              <a:rPr lang="en-US" altLang="zh-TW" dirty="0"/>
              <a:t> = e)</a:t>
            </a:r>
          </a:p>
          <a:p>
            <a:r>
              <a:rPr lang="en-US" altLang="zh-TW" dirty="0" err="1"/>
              <a:t>entry.pack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zh-TW" altLang="en-US" dirty="0" smtClean="0"/>
              <a:t>一個</a:t>
            </a:r>
            <a:r>
              <a:rPr lang="en-US" altLang="zh-TW" dirty="0"/>
              <a:t>Entry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 smtClean="0"/>
              <a:t>Entry(root</a:t>
            </a:r>
            <a:r>
              <a:rPr lang="en-US" altLang="zh-TW" dirty="0"/>
              <a:t>).pack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載入函示庫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建立視窗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Entry(root).pack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</a:t>
            </a:r>
            <a:r>
              <a:rPr lang="en-US" altLang="zh-TW" dirty="0">
                <a:solidFill>
                  <a:srgbClr val="FF0000"/>
                </a:solidFill>
              </a:rPr>
              <a:t> Entry</a:t>
            </a:r>
          </a:p>
          <a:p>
            <a:pPr marL="365760" lvl="1" indent="0">
              <a:buNone/>
            </a:pPr>
            <a:r>
              <a:rPr lang="en-US" altLang="zh-TW" dirty="0" err="1"/>
              <a:t>root.geometry</a:t>
            </a:r>
            <a:r>
              <a:rPr lang="en-US" altLang="zh-TW" dirty="0"/>
              <a:t>("300x100+0+0</a:t>
            </a:r>
            <a:r>
              <a:rPr lang="en-US" altLang="zh-TW" dirty="0" smtClean="0"/>
              <a:t>")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設定視窗大小與顯示的位置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3009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Entry</a:t>
            </a:r>
            <a:r>
              <a:rPr lang="zh-TW" altLang="en-US" dirty="0" smtClean="0"/>
              <a:t>中的字串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 smtClean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載入函示庫</a:t>
            </a: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 smtClean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建立視窗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輸出字串與建立</a:t>
            </a:r>
            <a:r>
              <a:rPr lang="en-US" altLang="zh-TW" dirty="0" smtClean="0">
                <a:solidFill>
                  <a:srgbClr val="FF0000"/>
                </a:solidFill>
              </a:rPr>
              <a:t>Entry(</a:t>
            </a:r>
            <a:r>
              <a:rPr lang="zh-TW" altLang="en-US" dirty="0" smtClean="0">
                <a:solidFill>
                  <a:srgbClr val="FF0000"/>
                </a:solidFill>
              </a:rPr>
              <a:t>但是無法實現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US" altLang="zh-TW" dirty="0" smtClean="0"/>
              <a:t>Entry(</a:t>
            </a:r>
            <a:r>
              <a:rPr lang="en-US" altLang="zh-TW" dirty="0" err="1" smtClean="0"/>
              <a:t>root,text</a:t>
            </a:r>
            <a:r>
              <a:rPr lang="en-US" altLang="zh-TW" dirty="0" smtClean="0"/>
              <a:t>="</a:t>
            </a:r>
            <a:r>
              <a:rPr lang="en-US" altLang="zh-TW" dirty="0"/>
              <a:t> </a:t>
            </a:r>
            <a:r>
              <a:rPr lang="en-US" altLang="zh-TW" dirty="0" smtClean="0"/>
              <a:t>input </a:t>
            </a:r>
            <a:r>
              <a:rPr lang="en-US" altLang="zh-TW" dirty="0"/>
              <a:t>your text here </a:t>
            </a:r>
            <a:r>
              <a:rPr lang="en-US" altLang="zh-TW" dirty="0" smtClean="0"/>
              <a:t>").pack</a:t>
            </a:r>
            <a:r>
              <a:rPr lang="en-US" altLang="zh-TW" dirty="0"/>
              <a:t>()</a:t>
            </a: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53347"/>
            <a:ext cx="1524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627784" y="1916832"/>
            <a:ext cx="2031325" cy="6463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</a:rPr>
              <a:t>無法實現</a:t>
            </a:r>
            <a:endParaRPr lang="zh-TW" altLang="en-US" sz="3600" dirty="0"/>
          </a:p>
        </p:txBody>
      </p:sp>
      <p:sp>
        <p:nvSpPr>
          <p:cNvPr id="6" name="乘號 5"/>
          <p:cNvSpPr/>
          <p:nvPr/>
        </p:nvSpPr>
        <p:spPr>
          <a:xfrm>
            <a:off x="3471082" y="3789040"/>
            <a:ext cx="3024336" cy="504056"/>
          </a:xfrm>
          <a:prstGeom prst="mathMultiply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2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Entry</a:t>
            </a:r>
            <a:r>
              <a:rPr lang="zh-TW" altLang="en-US" dirty="0"/>
              <a:t>中的字串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以上範例，無法透過</a:t>
            </a:r>
            <a:r>
              <a:rPr lang="en-US" altLang="zh-TW" smtClean="0"/>
              <a:t>Label</a:t>
            </a:r>
            <a:r>
              <a:rPr lang="zh-TW" altLang="en-US" smtClean="0"/>
              <a:t>和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方法直接預設字串，以下範例介紹該如何預設字串。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Entry</a:t>
            </a:r>
            <a:r>
              <a:rPr lang="zh-TW" altLang="en-US" dirty="0"/>
              <a:t>中的字串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615440" y="22716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在</a:t>
            </a:r>
            <a:r>
              <a:rPr lang="zh-TW" altLang="en-US" dirty="0"/>
              <a:t>使用者介面中，常常需要追蹤變量的數值變化，保證變更後可以顯示在介面上，可以透過</a:t>
            </a:r>
            <a:r>
              <a:rPr lang="en-US" altLang="zh-TW" dirty="0"/>
              <a:t>get()</a:t>
            </a:r>
            <a:r>
              <a:rPr lang="zh-TW" altLang="en-US" dirty="0"/>
              <a:t>與</a:t>
            </a:r>
            <a:r>
              <a:rPr lang="en-US" altLang="zh-TW" dirty="0"/>
              <a:t>set()</a:t>
            </a:r>
            <a:r>
              <a:rPr lang="zh-TW" altLang="en-US" dirty="0"/>
              <a:t>取得與設定變量的數值</a:t>
            </a:r>
            <a:r>
              <a:rPr lang="zh-TW" altLang="en-US" dirty="0" smtClean="0"/>
              <a:t>。例如</a:t>
            </a:r>
            <a:r>
              <a:rPr lang="en-US" altLang="zh-TW" dirty="0"/>
              <a:t>:</a:t>
            </a:r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BooleanVar</a:t>
            </a:r>
            <a:r>
              <a:rPr lang="en-US" altLang="zh-TW" dirty="0"/>
              <a:t> () </a:t>
            </a:r>
            <a:r>
              <a:rPr lang="zh-TW" altLang="en-US" dirty="0"/>
              <a:t>、</a:t>
            </a:r>
            <a:r>
              <a:rPr lang="en-US" altLang="zh-TW" dirty="0" err="1"/>
              <a:t>DoubleVar</a:t>
            </a:r>
            <a:r>
              <a:rPr lang="en-US" altLang="zh-TW" dirty="0"/>
              <a:t> () </a:t>
            </a:r>
            <a:r>
              <a:rPr lang="zh-TW" altLang="en-US" dirty="0"/>
              <a:t>、</a:t>
            </a:r>
            <a:r>
              <a:rPr lang="en-US" altLang="zh-TW" dirty="0" err="1"/>
              <a:t>IntVar</a:t>
            </a:r>
            <a:r>
              <a:rPr lang="en-US" altLang="zh-TW" dirty="0"/>
              <a:t> ()</a:t>
            </a:r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01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預設</a:t>
            </a:r>
            <a:r>
              <a:rPr lang="en-US" altLang="zh-TW" dirty="0"/>
              <a:t>Entry</a:t>
            </a:r>
            <a:r>
              <a:rPr lang="zh-TW" altLang="en-US" dirty="0"/>
              <a:t>中的字串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set()</a:t>
            </a:r>
            <a:r>
              <a:rPr lang="zh-TW" altLang="en-US" dirty="0" smtClean="0"/>
              <a:t>使用範例</a:t>
            </a:r>
            <a:r>
              <a:rPr lang="en-US" altLang="zh-TW" dirty="0" smtClean="0"/>
              <a:t>:</a:t>
            </a:r>
          </a:p>
          <a:p>
            <a:pPr marL="365760" lvl="1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smtClean="0"/>
              <a:t>*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en-US" altLang="zh-TW" dirty="0" err="1">
                <a:solidFill>
                  <a:srgbClr val="FF0000"/>
                </a:solidFill>
              </a:rPr>
              <a:t>載入函示庫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/>
              <a:t>root = </a:t>
            </a:r>
            <a:r>
              <a:rPr lang="en-US" altLang="zh-TW" dirty="0" err="1"/>
              <a:t>Tk</a:t>
            </a:r>
            <a:r>
              <a:rPr lang="en-US" altLang="zh-TW" dirty="0"/>
              <a:t>()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en-US" altLang="zh-TW" dirty="0" err="1" smtClean="0">
                <a:solidFill>
                  <a:srgbClr val="FF0000"/>
                </a:solidFill>
              </a:rPr>
              <a:t>建立視窗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e </a:t>
            </a:r>
            <a:r>
              <a:rPr lang="en-US" altLang="zh-TW" dirty="0"/>
              <a:t>= </a:t>
            </a:r>
            <a:r>
              <a:rPr lang="en-US" altLang="zh-TW" dirty="0" err="1"/>
              <a:t>StringVar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變動文字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e.set</a:t>
            </a:r>
            <a:r>
              <a:rPr lang="en-US" altLang="zh-TW" dirty="0"/>
              <a:t>("input your text here")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設定字串變</a:t>
            </a:r>
            <a:r>
              <a:rPr lang="zh-TW" altLang="en-US" dirty="0" smtClean="0">
                <a:solidFill>
                  <a:srgbClr val="FF0000"/>
                </a:solidFill>
              </a:rPr>
              <a:t>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smtClean="0"/>
              <a:t>entry </a:t>
            </a:r>
            <a:r>
              <a:rPr lang="en-US" altLang="zh-TW" dirty="0"/>
              <a:t>= Entry(</a:t>
            </a:r>
            <a:r>
              <a:rPr lang="en-US" altLang="zh-TW" dirty="0" err="1"/>
              <a:t>root,textvariable</a:t>
            </a:r>
            <a:r>
              <a:rPr lang="en-US" altLang="zh-TW" dirty="0"/>
              <a:t> = e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#text</a:t>
            </a:r>
            <a:r>
              <a:rPr lang="zh-TW" altLang="en-US" dirty="0" smtClean="0">
                <a:solidFill>
                  <a:srgbClr val="FF0000"/>
                </a:solidFill>
              </a:rPr>
              <a:t>中的字串設為</a:t>
            </a:r>
            <a:r>
              <a:rPr lang="zh-TW" altLang="en-US" dirty="0">
                <a:solidFill>
                  <a:srgbClr val="FF0000"/>
                </a:solidFill>
              </a:rPr>
              <a:t>變動文字變數</a:t>
            </a:r>
            <a:r>
              <a:rPr lang="en-US" altLang="zh-TW" dirty="0" smtClean="0">
                <a:solidFill>
                  <a:srgbClr val="FF0000"/>
                </a:solidFill>
              </a:rPr>
              <a:t>(e)</a:t>
            </a:r>
          </a:p>
          <a:p>
            <a:pPr marL="365760" lvl="1" indent="0">
              <a:buNone/>
            </a:pPr>
            <a:r>
              <a:rPr lang="en-US" altLang="zh-TW" dirty="0" err="1" smtClean="0"/>
              <a:t>entry.pack</a:t>
            </a:r>
            <a:r>
              <a:rPr lang="en-US" altLang="zh-TW" dirty="0" smtClean="0"/>
              <a:t>()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TW" dirty="0" smtClean="0">
                <a:solidFill>
                  <a:srgbClr val="FF0000"/>
                </a:solidFill>
              </a:rPr>
              <a:t>entry</a:t>
            </a:r>
            <a:endParaRPr lang="en-US" altLang="zh-TW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dirty="0" err="1"/>
              <a:t>root.mainloop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61248"/>
            <a:ext cx="15240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23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Entry</a:t>
            </a:r>
            <a:r>
              <a:rPr lang="zh-TW" altLang="en-US" dirty="0"/>
              <a:t>中的字串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63040" y="2119256"/>
            <a:ext cx="6196405" cy="4190063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5100" dirty="0" smtClean="0"/>
              <a:t>get()</a:t>
            </a:r>
            <a:r>
              <a:rPr lang="zh-TW" altLang="en-US" sz="5100" dirty="0" smtClean="0"/>
              <a:t>使用範例</a:t>
            </a:r>
            <a:r>
              <a:rPr lang="en-US" altLang="zh-TW" sz="5100" dirty="0" smtClean="0"/>
              <a:t>:</a:t>
            </a:r>
          </a:p>
          <a:p>
            <a:pPr marL="365760" lvl="1" indent="0">
              <a:buNone/>
            </a:pPr>
            <a:r>
              <a:rPr lang="en-US" altLang="zh-TW" sz="3500" dirty="0" smtClean="0"/>
              <a:t>from </a:t>
            </a:r>
            <a:r>
              <a:rPr lang="en-US" altLang="zh-TW" sz="3500" dirty="0" err="1" smtClean="0"/>
              <a:t>tkinter</a:t>
            </a:r>
            <a:r>
              <a:rPr lang="en-US" altLang="zh-TW" sz="3500" dirty="0" smtClean="0"/>
              <a:t> import *</a:t>
            </a: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en-US" altLang="zh-TW" sz="3500" dirty="0" err="1" smtClean="0">
                <a:solidFill>
                  <a:srgbClr val="FF0000"/>
                </a:solidFill>
              </a:rPr>
              <a:t>載入函示庫</a:t>
            </a:r>
            <a:endParaRPr lang="en-US" altLang="zh-TW" sz="3500" dirty="0" smtClean="0"/>
          </a:p>
          <a:p>
            <a:pPr marL="365760" lvl="1" indent="0">
              <a:buNone/>
            </a:pPr>
            <a:r>
              <a:rPr lang="en-US" altLang="zh-TW" sz="3500" dirty="0" smtClean="0"/>
              <a:t>root = </a:t>
            </a:r>
            <a:r>
              <a:rPr lang="en-US" altLang="zh-TW" sz="3500" dirty="0" err="1" smtClean="0"/>
              <a:t>Tk</a:t>
            </a:r>
            <a:r>
              <a:rPr lang="en-US" altLang="zh-TW" sz="3500" dirty="0" smtClean="0"/>
              <a:t>()</a:t>
            </a: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zh-TW" altLang="en-US" sz="3500" dirty="0" smtClean="0">
                <a:solidFill>
                  <a:srgbClr val="FF0000"/>
                </a:solidFill>
              </a:rPr>
              <a:t>建立視窗</a:t>
            </a:r>
            <a:endParaRPr lang="en-US" altLang="zh-TW" sz="35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3500" dirty="0" smtClean="0"/>
              <a:t>e = </a:t>
            </a:r>
            <a:r>
              <a:rPr lang="en-US" altLang="zh-TW" sz="3500" dirty="0" err="1" smtClean="0"/>
              <a:t>StringVar</a:t>
            </a:r>
            <a:r>
              <a:rPr lang="en-US" altLang="zh-TW" sz="3500" dirty="0" smtClean="0"/>
              <a:t>()</a:t>
            </a:r>
            <a:r>
              <a:rPr lang="en-US" altLang="zh-TW" sz="3500" dirty="0" smtClean="0">
                <a:solidFill>
                  <a:srgbClr val="FF0000"/>
                </a:solidFill>
              </a:rPr>
              <a:t> #</a:t>
            </a:r>
            <a:r>
              <a:rPr lang="zh-TW" altLang="en-US" sz="3500" dirty="0" smtClean="0">
                <a:solidFill>
                  <a:srgbClr val="FF0000"/>
                </a:solidFill>
              </a:rPr>
              <a:t>變動文字變數</a:t>
            </a:r>
            <a:endParaRPr lang="en-US" altLang="zh-TW" sz="35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zh-TW" altLang="en-US" sz="3500" dirty="0" smtClean="0">
                <a:solidFill>
                  <a:srgbClr val="FF0000"/>
                </a:solidFill>
              </a:rPr>
              <a:t>自行定義的函式</a:t>
            </a:r>
            <a:endParaRPr lang="en-US" altLang="zh-TW" sz="35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3500" dirty="0" err="1" smtClean="0"/>
              <a:t>def</a:t>
            </a:r>
            <a:r>
              <a:rPr lang="en-US" altLang="zh-TW" sz="3500" dirty="0" smtClean="0"/>
              <a:t> </a:t>
            </a:r>
            <a:r>
              <a:rPr lang="en-US" altLang="zh-TW" sz="3500" dirty="0" err="1"/>
              <a:t>func</a:t>
            </a:r>
            <a:r>
              <a:rPr lang="en-US" altLang="zh-TW" sz="3500" dirty="0"/>
              <a:t>():</a:t>
            </a:r>
            <a:endParaRPr lang="en-US" altLang="zh-TW" sz="3500" dirty="0" smtClean="0"/>
          </a:p>
          <a:p>
            <a:pPr marL="365760" lvl="1" indent="0">
              <a:buNone/>
            </a:pPr>
            <a:r>
              <a:rPr lang="en-US" altLang="zh-TW" sz="3500" dirty="0" smtClean="0"/>
              <a:t>  print (</a:t>
            </a:r>
            <a:r>
              <a:rPr lang="en-US" altLang="zh-TW" sz="3500" dirty="0" err="1" smtClean="0"/>
              <a:t>e.get</a:t>
            </a:r>
            <a:r>
              <a:rPr lang="en-US" altLang="zh-TW" sz="3500" dirty="0" smtClean="0"/>
              <a:t>())</a:t>
            </a: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zh-TW" altLang="en-US" sz="3500" dirty="0" smtClean="0">
                <a:solidFill>
                  <a:srgbClr val="FF0000"/>
                </a:solidFill>
              </a:rPr>
              <a:t>取得變動文字變數且顯示變動文字</a:t>
            </a:r>
            <a:endParaRPr lang="en-US" altLang="zh-TW" sz="35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3500" dirty="0" smtClean="0"/>
              <a:t>  </a:t>
            </a:r>
            <a:r>
              <a:rPr lang="en-US" altLang="zh-TW" sz="3500" dirty="0" smtClean="0">
                <a:solidFill>
                  <a:srgbClr val="FF0000"/>
                </a:solidFill>
              </a:rPr>
              <a:t>#print (</a:t>
            </a:r>
            <a:r>
              <a:rPr lang="en-US" altLang="zh-TW" sz="3500" dirty="0" err="1" smtClean="0">
                <a:solidFill>
                  <a:srgbClr val="FF0000"/>
                </a:solidFill>
              </a:rPr>
              <a:t>entry.get</a:t>
            </a:r>
            <a:r>
              <a:rPr lang="en-US" altLang="zh-TW" sz="3500" dirty="0" smtClean="0">
                <a:solidFill>
                  <a:srgbClr val="FF0000"/>
                </a:solidFill>
              </a:rPr>
              <a:t>())</a:t>
            </a:r>
          </a:p>
          <a:p>
            <a:pPr marL="365760" lvl="1" indent="0">
              <a:buNone/>
            </a:pP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zh-TW" altLang="en-US" sz="3500" dirty="0" smtClean="0">
                <a:solidFill>
                  <a:srgbClr val="FF0000"/>
                </a:solidFill>
              </a:rPr>
              <a:t>建立一個</a:t>
            </a:r>
            <a:r>
              <a:rPr lang="en-US" altLang="zh-TW" sz="3500" dirty="0" smtClean="0">
                <a:solidFill>
                  <a:srgbClr val="FF0000"/>
                </a:solidFill>
              </a:rPr>
              <a:t>Button</a:t>
            </a:r>
            <a:r>
              <a:rPr lang="zh-TW" altLang="en-US" sz="3500" dirty="0" smtClean="0">
                <a:solidFill>
                  <a:srgbClr val="FF0000"/>
                </a:solidFill>
              </a:rPr>
              <a:t>按下後會呼叫</a:t>
            </a:r>
            <a:r>
              <a:rPr lang="en-US" altLang="zh-TW" sz="3500" dirty="0" err="1" smtClean="0">
                <a:solidFill>
                  <a:srgbClr val="FF0000"/>
                </a:solidFill>
              </a:rPr>
              <a:t>validateText</a:t>
            </a:r>
            <a:r>
              <a:rPr lang="zh-TW" altLang="en-US" sz="3500" dirty="0" smtClean="0">
                <a:solidFill>
                  <a:srgbClr val="FF0000"/>
                </a:solidFill>
              </a:rPr>
              <a:t>函式</a:t>
            </a:r>
            <a:endParaRPr lang="en-US" altLang="zh-TW" sz="3500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zh-TW" sz="3500" dirty="0" smtClean="0"/>
              <a:t>Button(root,</a:t>
            </a:r>
          </a:p>
          <a:p>
            <a:pPr marL="365760" lvl="1" indent="0">
              <a:buNone/>
            </a:pPr>
            <a:r>
              <a:rPr lang="en-US" altLang="zh-TW" sz="3500" dirty="0" smtClean="0"/>
              <a:t>text = "</a:t>
            </a:r>
            <a:r>
              <a:rPr lang="zh-TW" altLang="en-US" sz="3500" dirty="0" smtClean="0"/>
              <a:t>顯示</a:t>
            </a:r>
            <a:r>
              <a:rPr lang="en-US" altLang="zh-TW" sz="3500" dirty="0"/>
              <a:t>",</a:t>
            </a:r>
            <a:endParaRPr lang="en-US" altLang="zh-TW" sz="3500" dirty="0" smtClean="0"/>
          </a:p>
          <a:p>
            <a:pPr marL="365760" lvl="1" indent="0">
              <a:buNone/>
            </a:pPr>
            <a:r>
              <a:rPr lang="en-US" altLang="zh-TW" sz="3500" dirty="0" smtClean="0"/>
              <a:t>command = </a:t>
            </a:r>
            <a:r>
              <a:rPr lang="en-US" altLang="zh-TW" sz="3500" dirty="0" err="1" smtClean="0"/>
              <a:t>func</a:t>
            </a:r>
            <a:endParaRPr lang="en-US" altLang="zh-TW" sz="3500" dirty="0" smtClean="0"/>
          </a:p>
          <a:p>
            <a:pPr marL="365760" lvl="1" indent="0">
              <a:buNone/>
            </a:pPr>
            <a:r>
              <a:rPr lang="en-US" altLang="zh-TW" sz="3500" dirty="0" smtClean="0"/>
              <a:t>).pack()</a:t>
            </a:r>
          </a:p>
          <a:p>
            <a:pPr marL="365760" lvl="1" indent="0">
              <a:buNone/>
            </a:pPr>
            <a:r>
              <a:rPr lang="en-US" altLang="zh-TW" sz="3500" dirty="0" smtClean="0">
                <a:solidFill>
                  <a:srgbClr val="FF0000"/>
                </a:solidFill>
              </a:rPr>
              <a:t>#</a:t>
            </a:r>
            <a:r>
              <a:rPr lang="zh-TW" altLang="en-US" sz="3500" dirty="0" smtClean="0">
                <a:solidFill>
                  <a:srgbClr val="FF0000"/>
                </a:solidFill>
              </a:rPr>
              <a:t>建立一個</a:t>
            </a:r>
            <a:r>
              <a:rPr lang="en-US" altLang="zh-TW" sz="3500" dirty="0" smtClean="0">
                <a:solidFill>
                  <a:srgbClr val="FF0000"/>
                </a:solidFill>
              </a:rPr>
              <a:t>entry </a:t>
            </a:r>
            <a:r>
              <a:rPr lang="zh-TW" altLang="en-US" sz="3500" dirty="0" smtClean="0">
                <a:solidFill>
                  <a:srgbClr val="FF0000"/>
                </a:solidFill>
              </a:rPr>
              <a:t>且</a:t>
            </a:r>
            <a:r>
              <a:rPr lang="en-US" altLang="zh-TW" sz="3500" dirty="0" smtClean="0">
                <a:solidFill>
                  <a:srgbClr val="FF0000"/>
                </a:solidFill>
              </a:rPr>
              <a:t>text</a:t>
            </a:r>
            <a:r>
              <a:rPr lang="zh-TW" altLang="en-US" sz="3500" dirty="0" smtClean="0">
                <a:solidFill>
                  <a:srgbClr val="FF0000"/>
                </a:solidFill>
              </a:rPr>
              <a:t>中的字串設為變動文字變數</a:t>
            </a:r>
            <a:r>
              <a:rPr lang="en-US" altLang="zh-TW" sz="3500" dirty="0" smtClean="0">
                <a:solidFill>
                  <a:srgbClr val="FF0000"/>
                </a:solidFill>
              </a:rPr>
              <a:t>(e)</a:t>
            </a:r>
          </a:p>
          <a:p>
            <a:pPr marL="365760" lvl="1" indent="0">
              <a:buNone/>
            </a:pPr>
            <a:r>
              <a:rPr lang="en-US" altLang="zh-TW" sz="3500" dirty="0" smtClean="0"/>
              <a:t>entry = Entry(root,</a:t>
            </a:r>
          </a:p>
          <a:p>
            <a:pPr marL="365760" lvl="1" indent="0">
              <a:buNone/>
            </a:pPr>
            <a:r>
              <a:rPr lang="en-US" altLang="zh-TW" sz="3500" dirty="0" smtClean="0"/>
              <a:t> </a:t>
            </a:r>
            <a:r>
              <a:rPr lang="en-US" altLang="zh-TW" sz="3500" dirty="0" err="1" smtClean="0"/>
              <a:t>textvariable</a:t>
            </a:r>
            <a:r>
              <a:rPr lang="en-US" altLang="zh-TW" sz="3500" dirty="0" smtClean="0"/>
              <a:t> = e)</a:t>
            </a:r>
          </a:p>
          <a:p>
            <a:pPr marL="365760" lvl="1" indent="0">
              <a:buNone/>
            </a:pPr>
            <a:r>
              <a:rPr lang="en-US" altLang="zh-TW" sz="3500" dirty="0" err="1" smtClean="0"/>
              <a:t>entry.pack</a:t>
            </a:r>
            <a:r>
              <a:rPr lang="en-US" altLang="zh-TW" sz="3500" dirty="0" smtClean="0"/>
              <a:t>()</a:t>
            </a:r>
          </a:p>
          <a:p>
            <a:pPr marL="365760" lvl="1" indent="0">
              <a:buNone/>
            </a:pPr>
            <a:r>
              <a:rPr lang="en-US" altLang="zh-TW" sz="3500" dirty="0" err="1" smtClean="0"/>
              <a:t>root.mainloop</a:t>
            </a:r>
            <a:r>
              <a:rPr lang="en-US" altLang="zh-TW" sz="3500" dirty="0" smtClean="0"/>
              <a:t>()</a:t>
            </a:r>
            <a:endParaRPr lang="en-US" altLang="zh-TW" sz="35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1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 smtClean="0"/>
              <a:t>Entry</a:t>
            </a:r>
            <a:r>
              <a:rPr lang="zh-TW" altLang="en-US" dirty="0" smtClean="0"/>
              <a:t>中的字串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r>
              <a:rPr lang="en-US" altLang="zh-TW" dirty="0" smtClean="0"/>
              <a:t>:</a:t>
            </a:r>
          </a:p>
          <a:p>
            <a:pPr lvl="1">
              <a:buFont typeface="Wingdings" pitchFamily="2" charset="2"/>
              <a:buChar char="l"/>
            </a:pPr>
            <a:r>
              <a:rPr lang="zh-TW" altLang="en-US" dirty="0"/>
              <a:t>輸入</a:t>
            </a:r>
            <a:r>
              <a:rPr lang="en-US" altLang="zh-TW" dirty="0" smtClean="0"/>
              <a:t>KUAS:		</a:t>
            </a:r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endParaRPr lang="en-US" altLang="zh-TW" dirty="0"/>
          </a:p>
          <a:p>
            <a:pPr lvl="1">
              <a:buFont typeface="Wingdings" pitchFamily="2" charset="2"/>
              <a:buChar char="l"/>
            </a:pPr>
            <a:endParaRPr lang="en-US" altLang="zh-TW" dirty="0" smtClean="0"/>
          </a:p>
          <a:p>
            <a:pPr lvl="1">
              <a:buFont typeface="Wingdings" pitchFamily="2" charset="2"/>
              <a:buChar char="l"/>
            </a:pPr>
            <a:r>
              <a:rPr lang="zh-TW" altLang="en-US" dirty="0" smtClean="0"/>
              <a:t>按下顯示後</a:t>
            </a:r>
            <a:r>
              <a:rPr lang="en-US" altLang="zh-TW" dirty="0" smtClean="0"/>
              <a:t>: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1DDF-CB02-4B7B-B720-E3E8774C27F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12976"/>
            <a:ext cx="1524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89335" r="86934" b="5333"/>
          <a:stretch/>
        </p:blipFill>
        <p:spPr bwMode="auto">
          <a:xfrm>
            <a:off x="2195736" y="530120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21707" y="3517590"/>
            <a:ext cx="43204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2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965</TotalTime>
  <Words>1537</Words>
  <Application>Microsoft Office PowerPoint</Application>
  <PresentationFormat>如螢幕大小 (4:3)</PresentationFormat>
  <Paragraphs>294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微軟正黑體</vt:lpstr>
      <vt:lpstr>新細明體</vt:lpstr>
      <vt:lpstr>Brush Script MT</vt:lpstr>
      <vt:lpstr>Calibri</vt:lpstr>
      <vt:lpstr>Constantia</vt:lpstr>
      <vt:lpstr>Franklin Gothic Book</vt:lpstr>
      <vt:lpstr>Rage Italic</vt:lpstr>
      <vt:lpstr>Wingdings</vt:lpstr>
      <vt:lpstr>圖釘</vt:lpstr>
      <vt:lpstr>Entry組件</vt:lpstr>
      <vt:lpstr>學習目標</vt:lpstr>
      <vt:lpstr>建立一個Entry</vt:lpstr>
      <vt:lpstr>預設Entry中的字串</vt:lpstr>
      <vt:lpstr>預設Entry中的字串</vt:lpstr>
      <vt:lpstr>預設Entry中的字串</vt:lpstr>
      <vt:lpstr>預設Entry中的字串</vt:lpstr>
      <vt:lpstr>讀取Entry中的字串</vt:lpstr>
      <vt:lpstr>讀取Entry中的字串</vt:lpstr>
      <vt:lpstr>設定Entry為只能讀取</vt:lpstr>
      <vt:lpstr>設定Entry為只能讀取</vt:lpstr>
      <vt:lpstr>設定Entry為密碼輸入框</vt:lpstr>
      <vt:lpstr>設定Entry為密碼輸入框</vt:lpstr>
      <vt:lpstr>設定Entry為密碼輸入框</vt:lpstr>
      <vt:lpstr>驗證Entry中的內容</vt:lpstr>
      <vt:lpstr>驗證Entry中的內容</vt:lpstr>
      <vt:lpstr>PowerPoint 簡報</vt:lpstr>
      <vt:lpstr>Text組件</vt:lpstr>
      <vt:lpstr>Text組件</vt:lpstr>
      <vt:lpstr>Text組件</vt:lpstr>
      <vt:lpstr>Text搭配Scrollbar</vt:lpstr>
      <vt:lpstr>Text搭配Scrollbar</vt:lpstr>
      <vt:lpstr>資料來源</vt:lpstr>
      <vt:lpstr>作業</vt:lpstr>
      <vt:lpstr>作業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weng1</dc:creator>
  <cp:lastModifiedBy>lbh</cp:lastModifiedBy>
  <cp:revision>356</cp:revision>
  <dcterms:created xsi:type="dcterms:W3CDTF">2015-08-18T06:38:18Z</dcterms:created>
  <dcterms:modified xsi:type="dcterms:W3CDTF">2020-05-20T09:23:20Z</dcterms:modified>
</cp:coreProperties>
</file>