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276" r:id="rId7"/>
    <p:sldId id="277" r:id="rId8"/>
    <p:sldId id="278" r:id="rId9"/>
    <p:sldId id="279" r:id="rId10"/>
    <p:sldId id="259" r:id="rId11"/>
    <p:sldId id="280" r:id="rId12"/>
    <p:sldId id="281" r:id="rId13"/>
    <p:sldId id="282" r:id="rId14"/>
    <p:sldId id="28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1679575"/>
            <a:ext cx="8167007" cy="2216150"/>
          </a:xfrm>
        </p:spPr>
        <p:txBody>
          <a:bodyPr/>
          <a:lstStyle/>
          <a:p>
            <a:pPr algn="ctr"/>
            <a:r>
              <a:rPr lang="en-US" i="1" dirty="0"/>
              <a:t>Inventory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980440"/>
          </a:xfrm>
        </p:spPr>
        <p:txBody>
          <a:bodyPr anchor="b">
            <a:normAutofit/>
          </a:bodyPr>
          <a:lstStyle/>
          <a:p>
            <a:r>
              <a:rPr lang="en-US" dirty="0"/>
              <a:t>Project Coverage 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23DCDC9-52CF-843E-897D-E61BBF623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D9C8446-696E-6942-B6C8-CC9CAD0B34E0}" type="datetime1">
              <a:rPr lang="en-US" smtClean="0"/>
              <a:pPr>
                <a:spcAft>
                  <a:spcPts val="600"/>
                </a:spcAft>
              </a:pPr>
              <a:t>6/13/2022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0AE01-2D43-07B2-1027-D572A6E23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28038-EF89-4926-AAEA-C462F2AA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77" y="1800225"/>
            <a:ext cx="83153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2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Developers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505075"/>
            <a:ext cx="10565675" cy="3584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985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800" b="1" spc="-140" dirty="0">
                <a:cs typeface="Tahoma"/>
              </a:rPr>
              <a:t>Prior to training</a:t>
            </a:r>
            <a:r>
              <a:rPr lang="en-US" sz="1800" b="1" spc="-60" dirty="0">
                <a:cs typeface="Tahoma"/>
              </a:rPr>
              <a:t>:</a:t>
            </a:r>
            <a:endParaRPr lang="en-US" sz="1800" dirty="0">
              <a:cs typeface="Tahoma"/>
            </a:endParaRPr>
          </a:p>
          <a:p>
            <a:pPr marL="812165" lvl="1" indent="-342900">
              <a:lnSpc>
                <a:spcPct val="100000"/>
              </a:lnSpc>
              <a:spcBef>
                <a:spcPts val="885"/>
              </a:spcBef>
              <a:buClr>
                <a:schemeClr val="bg1"/>
              </a:buClr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US" sz="1800" spc="-30" dirty="0">
                <a:solidFill>
                  <a:schemeClr val="bg1"/>
                </a:solidFill>
                <a:cs typeface="Verdana"/>
              </a:rPr>
              <a:t>Previously n</a:t>
            </a:r>
            <a:r>
              <a:rPr lang="en-US" sz="1800" spc="85" dirty="0">
                <a:solidFill>
                  <a:schemeClr val="bg1"/>
                </a:solidFill>
                <a:cs typeface="Verdana"/>
              </a:rPr>
              <a:t>o</a:t>
            </a:r>
            <a:r>
              <a:rPr lang="en-US" sz="1800" spc="-114" dirty="0">
                <a:solidFill>
                  <a:schemeClr val="bg1"/>
                </a:solidFill>
                <a:cs typeface="Verdana"/>
              </a:rPr>
              <a:t> </a:t>
            </a:r>
            <a:r>
              <a:rPr lang="en-US" sz="1800" spc="-345" dirty="0">
                <a:solidFill>
                  <a:schemeClr val="bg1"/>
                </a:solidFill>
                <a:cs typeface="Verdana"/>
              </a:rPr>
              <a:t>S</a:t>
            </a:r>
            <a:r>
              <a:rPr lang="en-US" sz="1800" spc="140" dirty="0">
                <a:solidFill>
                  <a:schemeClr val="bg1"/>
                </a:solidFill>
                <a:cs typeface="Verdana"/>
              </a:rPr>
              <a:t>Q</a:t>
            </a:r>
            <a:r>
              <a:rPr lang="en-US" sz="1800" spc="-170" dirty="0">
                <a:solidFill>
                  <a:schemeClr val="bg1"/>
                </a:solidFill>
                <a:cs typeface="Verdana"/>
              </a:rPr>
              <a:t>L</a:t>
            </a:r>
            <a:r>
              <a:rPr lang="en-US" sz="1800" spc="-130" dirty="0">
                <a:solidFill>
                  <a:schemeClr val="bg1"/>
                </a:solidFill>
                <a:cs typeface="Verdana"/>
              </a:rPr>
              <a:t> </a:t>
            </a:r>
            <a:r>
              <a:rPr lang="en-US" sz="1800" spc="100" dirty="0">
                <a:solidFill>
                  <a:schemeClr val="bg1"/>
                </a:solidFill>
                <a:cs typeface="Verdana"/>
              </a:rPr>
              <a:t>e</a:t>
            </a:r>
            <a:r>
              <a:rPr lang="en-US" sz="1800" spc="-45" dirty="0">
                <a:solidFill>
                  <a:schemeClr val="bg1"/>
                </a:solidFill>
                <a:cs typeface="Verdana"/>
              </a:rPr>
              <a:t>x</a:t>
            </a:r>
            <a:r>
              <a:rPr lang="en-US" sz="1800" spc="-60" dirty="0">
                <a:solidFill>
                  <a:schemeClr val="bg1"/>
                </a:solidFill>
                <a:cs typeface="Verdana"/>
              </a:rPr>
              <a:t>p</a:t>
            </a:r>
            <a:r>
              <a:rPr lang="en-US" sz="1800" spc="-75" dirty="0">
                <a:solidFill>
                  <a:schemeClr val="bg1"/>
                </a:solidFill>
                <a:cs typeface="Verdana"/>
              </a:rPr>
              <a:t>e</a:t>
            </a:r>
            <a:r>
              <a:rPr lang="en-US" sz="1800" spc="-45" dirty="0">
                <a:solidFill>
                  <a:schemeClr val="bg1"/>
                </a:solidFill>
                <a:cs typeface="Verdana"/>
              </a:rPr>
              <a:t>r</a:t>
            </a:r>
            <a:r>
              <a:rPr lang="en-US" sz="1800" spc="-114" dirty="0">
                <a:solidFill>
                  <a:schemeClr val="bg1"/>
                </a:solidFill>
                <a:cs typeface="Verdana"/>
              </a:rPr>
              <a:t>i</a:t>
            </a:r>
            <a:r>
              <a:rPr lang="en-US" sz="1800" spc="25" dirty="0">
                <a:solidFill>
                  <a:schemeClr val="bg1"/>
                </a:solidFill>
                <a:cs typeface="Verdana"/>
              </a:rPr>
              <a:t>e</a:t>
            </a:r>
            <a:r>
              <a:rPr lang="en-US" sz="1800" spc="35" dirty="0">
                <a:solidFill>
                  <a:schemeClr val="bg1"/>
                </a:solidFill>
                <a:cs typeface="Verdana"/>
              </a:rPr>
              <a:t>n</a:t>
            </a:r>
            <a:r>
              <a:rPr lang="en-US" sz="1800" spc="229" dirty="0">
                <a:solidFill>
                  <a:schemeClr val="bg1"/>
                </a:solidFill>
                <a:cs typeface="Verdana"/>
              </a:rPr>
              <a:t>c</a:t>
            </a:r>
            <a:r>
              <a:rPr lang="en-US" sz="1800" spc="95" dirty="0">
                <a:solidFill>
                  <a:schemeClr val="bg1"/>
                </a:solidFill>
                <a:cs typeface="Verdana"/>
              </a:rPr>
              <a:t>e </a:t>
            </a:r>
            <a:r>
              <a:rPr lang="en-US" sz="1800" spc="85" dirty="0">
                <a:solidFill>
                  <a:schemeClr val="bg1"/>
                </a:solidFill>
                <a:cs typeface="Verdana"/>
              </a:rPr>
              <a:t>or</a:t>
            </a:r>
            <a:r>
              <a:rPr lang="en-US" sz="1800" spc="-110" dirty="0">
                <a:solidFill>
                  <a:schemeClr val="bg1"/>
                </a:solidFill>
                <a:cs typeface="Verdana"/>
              </a:rPr>
              <a:t> </a:t>
            </a:r>
            <a:r>
              <a:rPr lang="en-US" sz="1800" spc="85" dirty="0">
                <a:solidFill>
                  <a:schemeClr val="bg1"/>
                </a:solidFill>
                <a:cs typeface="Verdana"/>
              </a:rPr>
              <a:t>J</a:t>
            </a:r>
            <a:r>
              <a:rPr lang="en-US" sz="1800" spc="100" dirty="0">
                <a:solidFill>
                  <a:schemeClr val="bg1"/>
                </a:solidFill>
                <a:cs typeface="Verdana"/>
              </a:rPr>
              <a:t>a</a:t>
            </a:r>
            <a:r>
              <a:rPr lang="en-US" sz="1800" spc="-85" dirty="0">
                <a:solidFill>
                  <a:schemeClr val="bg1"/>
                </a:solidFill>
                <a:cs typeface="Verdana"/>
              </a:rPr>
              <a:t>v</a:t>
            </a:r>
            <a:r>
              <a:rPr lang="en-US" sz="1800" spc="145" dirty="0">
                <a:solidFill>
                  <a:schemeClr val="bg1"/>
                </a:solidFill>
                <a:cs typeface="Verdana"/>
              </a:rPr>
              <a:t>a</a:t>
            </a:r>
            <a:r>
              <a:rPr lang="en-US" sz="1800" spc="-140" dirty="0">
                <a:solidFill>
                  <a:schemeClr val="bg1"/>
                </a:solidFill>
                <a:cs typeface="Verdana"/>
              </a:rPr>
              <a:t> </a:t>
            </a:r>
            <a:r>
              <a:rPr lang="en-US" sz="1800" spc="100" dirty="0">
                <a:solidFill>
                  <a:schemeClr val="bg1"/>
                </a:solidFill>
                <a:cs typeface="Verdana"/>
              </a:rPr>
              <a:t>e</a:t>
            </a:r>
            <a:r>
              <a:rPr lang="en-US" sz="1800" spc="-65" dirty="0">
                <a:solidFill>
                  <a:schemeClr val="bg1"/>
                </a:solidFill>
                <a:cs typeface="Verdana"/>
              </a:rPr>
              <a:t>xpe</a:t>
            </a:r>
            <a:r>
              <a:rPr lang="en-US" sz="1800" spc="-35" dirty="0">
                <a:solidFill>
                  <a:schemeClr val="bg1"/>
                </a:solidFill>
                <a:cs typeface="Verdana"/>
              </a:rPr>
              <a:t>r</a:t>
            </a:r>
            <a:r>
              <a:rPr lang="en-US" sz="1800" spc="-114" dirty="0">
                <a:solidFill>
                  <a:schemeClr val="bg1"/>
                </a:solidFill>
                <a:cs typeface="Verdana"/>
              </a:rPr>
              <a:t>i</a:t>
            </a:r>
            <a:r>
              <a:rPr lang="en-US" sz="1800" spc="95" dirty="0">
                <a:solidFill>
                  <a:schemeClr val="bg1"/>
                </a:solidFill>
                <a:cs typeface="Verdana"/>
              </a:rPr>
              <a:t>e</a:t>
            </a:r>
            <a:r>
              <a:rPr lang="en-US" sz="1800" spc="-45" dirty="0">
                <a:solidFill>
                  <a:schemeClr val="bg1"/>
                </a:solidFill>
                <a:cs typeface="Verdana"/>
              </a:rPr>
              <a:t>n</a:t>
            </a:r>
            <a:r>
              <a:rPr lang="en-US" sz="1800" spc="229" dirty="0">
                <a:solidFill>
                  <a:schemeClr val="bg1"/>
                </a:solidFill>
                <a:cs typeface="Verdana"/>
              </a:rPr>
              <a:t>c</a:t>
            </a:r>
            <a:r>
              <a:rPr lang="en-US" sz="1800" spc="95" dirty="0">
                <a:solidFill>
                  <a:schemeClr val="bg1"/>
                </a:solidFill>
                <a:cs typeface="Verdana"/>
              </a:rPr>
              <a:t>e</a:t>
            </a:r>
          </a:p>
          <a:p>
            <a:pPr marL="812165" lvl="1" indent="-342900">
              <a:lnSpc>
                <a:spcPct val="100000"/>
              </a:lnSpc>
              <a:spcBef>
                <a:spcPts val="885"/>
              </a:spcBef>
              <a:buClr>
                <a:schemeClr val="bg1"/>
              </a:buClr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US" sz="1800" spc="95" dirty="0">
                <a:solidFill>
                  <a:schemeClr val="bg1"/>
                </a:solidFill>
                <a:cs typeface="Verdana"/>
              </a:rPr>
              <a:t>No experience in coding</a:t>
            </a:r>
          </a:p>
          <a:p>
            <a:pPr marL="583565" indent="-571500">
              <a:lnSpc>
                <a:spcPct val="100000"/>
              </a:lnSpc>
              <a:spcBef>
                <a:spcPts val="885"/>
              </a:spcBef>
              <a:buClr>
                <a:schemeClr val="bg1"/>
              </a:buClr>
              <a:buFont typeface="Wingdings" panose="05000000000000000000" pitchFamily="2" charset="2"/>
              <a:buChar char="v"/>
              <a:tabLst>
                <a:tab pos="195580" algn="l"/>
              </a:tabLst>
            </a:pPr>
            <a:endParaRPr lang="en-US" sz="1800" dirty="0"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800" b="1" spc="-45" dirty="0">
                <a:cs typeface="Tahoma"/>
              </a:rPr>
              <a:t>Now:</a:t>
            </a:r>
            <a:endParaRPr lang="en-US" sz="1800" dirty="0">
              <a:cs typeface="Tahoma"/>
            </a:endParaRPr>
          </a:p>
          <a:p>
            <a:pPr marL="812165" lvl="1" indent="-342900">
              <a:lnSpc>
                <a:spcPct val="100000"/>
              </a:lnSpc>
              <a:spcBef>
                <a:spcPts val="895"/>
              </a:spcBef>
              <a:buClr>
                <a:schemeClr val="bg1"/>
              </a:buClr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US" sz="1800" spc="35" dirty="0">
                <a:solidFill>
                  <a:schemeClr val="bg1"/>
                </a:solidFill>
                <a:cs typeface="Verdana"/>
              </a:rPr>
              <a:t>Completed</a:t>
            </a:r>
            <a:r>
              <a:rPr lang="en-US" sz="1800" spc="-95" dirty="0">
                <a:solidFill>
                  <a:schemeClr val="bg1"/>
                </a:solidFill>
                <a:cs typeface="Verdana"/>
              </a:rPr>
              <a:t> </a:t>
            </a:r>
            <a:r>
              <a:rPr lang="en-US" sz="1800" spc="45" dirty="0">
                <a:solidFill>
                  <a:schemeClr val="bg1"/>
                </a:solidFill>
                <a:cs typeface="Verdana"/>
              </a:rPr>
              <a:t>an</a:t>
            </a:r>
            <a:r>
              <a:rPr lang="en-US" sz="1800" spc="-135" dirty="0">
                <a:solidFill>
                  <a:schemeClr val="bg1"/>
                </a:solidFill>
                <a:cs typeface="Verdana"/>
              </a:rPr>
              <a:t> </a:t>
            </a:r>
            <a:r>
              <a:rPr lang="en-US" sz="1800" spc="-80" dirty="0">
                <a:solidFill>
                  <a:schemeClr val="bg1"/>
                </a:solidFill>
                <a:cs typeface="Verdana"/>
              </a:rPr>
              <a:t>Inventory</a:t>
            </a:r>
            <a:r>
              <a:rPr lang="en-US" sz="1800" spc="-185" dirty="0">
                <a:solidFill>
                  <a:schemeClr val="bg1"/>
                </a:solidFill>
                <a:cs typeface="Verdana"/>
              </a:rPr>
              <a:t> </a:t>
            </a:r>
            <a:r>
              <a:rPr lang="en-US" sz="1800" spc="40" dirty="0">
                <a:solidFill>
                  <a:schemeClr val="bg1"/>
                </a:solidFill>
                <a:cs typeface="Verdana"/>
              </a:rPr>
              <a:t>Management</a:t>
            </a:r>
            <a:r>
              <a:rPr lang="en-US" sz="1800" spc="-95" dirty="0">
                <a:solidFill>
                  <a:schemeClr val="bg1"/>
                </a:solidFill>
                <a:cs typeface="Verdana"/>
              </a:rPr>
              <a:t> </a:t>
            </a:r>
            <a:r>
              <a:rPr lang="en-US" sz="1800" spc="65" dirty="0">
                <a:solidFill>
                  <a:schemeClr val="bg1"/>
                </a:solidFill>
                <a:cs typeface="Verdana"/>
              </a:rPr>
              <a:t>App</a:t>
            </a:r>
            <a:r>
              <a:rPr lang="en-US" sz="1800" spc="-45" dirty="0">
                <a:solidFill>
                  <a:schemeClr val="bg1"/>
                </a:solidFill>
                <a:cs typeface="Verdana"/>
              </a:rPr>
              <a:t> </a:t>
            </a:r>
            <a:r>
              <a:rPr lang="en-US" sz="1800" spc="-75" dirty="0">
                <a:solidFill>
                  <a:schemeClr val="bg1"/>
                </a:solidFill>
                <a:cs typeface="Verdana"/>
              </a:rPr>
              <a:t>using</a:t>
            </a:r>
            <a:r>
              <a:rPr lang="en-US" sz="1800" spc="-145" dirty="0">
                <a:solidFill>
                  <a:schemeClr val="bg1"/>
                </a:solidFill>
                <a:cs typeface="Verdana"/>
              </a:rPr>
              <a:t> </a:t>
            </a:r>
            <a:r>
              <a:rPr lang="en-US" sz="1800" spc="-125" dirty="0">
                <a:solidFill>
                  <a:schemeClr val="bg1"/>
                </a:solidFill>
                <a:cs typeface="Verdana"/>
              </a:rPr>
              <a:t>SQL</a:t>
            </a:r>
            <a:r>
              <a:rPr lang="en-US" sz="1800" spc="-130" dirty="0">
                <a:solidFill>
                  <a:schemeClr val="bg1"/>
                </a:solidFill>
                <a:cs typeface="Verdana"/>
              </a:rPr>
              <a:t> </a:t>
            </a:r>
            <a:r>
              <a:rPr lang="en-US" sz="1800" spc="70" dirty="0">
                <a:solidFill>
                  <a:schemeClr val="bg1"/>
                </a:solidFill>
                <a:cs typeface="Verdana"/>
              </a:rPr>
              <a:t>and</a:t>
            </a:r>
            <a:r>
              <a:rPr lang="en-US" sz="1800" spc="-145" dirty="0">
                <a:solidFill>
                  <a:schemeClr val="bg1"/>
                </a:solidFill>
                <a:cs typeface="Verdana"/>
              </a:rPr>
              <a:t> </a:t>
            </a:r>
            <a:r>
              <a:rPr lang="en-US" sz="1800" spc="50" dirty="0">
                <a:solidFill>
                  <a:schemeClr val="bg1"/>
                </a:solidFill>
                <a:cs typeface="Verdana"/>
              </a:rPr>
              <a:t>JAVA</a:t>
            </a:r>
            <a:endParaRPr lang="en-US" sz="1800" dirty="0">
              <a:solidFill>
                <a:schemeClr val="bg1"/>
              </a:solidFill>
              <a:cs typeface="Verdana"/>
            </a:endParaRPr>
          </a:p>
          <a:p>
            <a:pPr marL="812165" lvl="1" indent="-342900">
              <a:lnSpc>
                <a:spcPct val="100000"/>
              </a:lnSpc>
              <a:spcBef>
                <a:spcPts val="885"/>
              </a:spcBef>
              <a:buClr>
                <a:schemeClr val="bg1"/>
              </a:buClr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US" sz="1800" spc="-10" dirty="0">
                <a:solidFill>
                  <a:schemeClr val="bg1"/>
                </a:solidFill>
                <a:cs typeface="Verdana"/>
              </a:rPr>
              <a:t>A</a:t>
            </a:r>
            <a:r>
              <a:rPr lang="en-US" sz="1800" spc="-5" dirty="0">
                <a:solidFill>
                  <a:schemeClr val="bg1"/>
                </a:solidFill>
                <a:cs typeface="Verdana"/>
              </a:rPr>
              <a:t>lon</a:t>
            </a:r>
            <a:r>
              <a:rPr lang="en-US" sz="1800" dirty="0">
                <a:solidFill>
                  <a:schemeClr val="bg1"/>
                </a:solidFill>
                <a:cs typeface="Verdana"/>
              </a:rPr>
              <a:t>g</a:t>
            </a:r>
            <a:r>
              <a:rPr lang="en-US" sz="1800" spc="-20" dirty="0">
                <a:solidFill>
                  <a:schemeClr val="bg1"/>
                </a:solidFill>
                <a:cs typeface="Verdana"/>
              </a:rPr>
              <a:t> </a:t>
            </a:r>
            <a:r>
              <a:rPr lang="en-US" sz="1800" spc="10" dirty="0">
                <a:solidFill>
                  <a:schemeClr val="bg1"/>
                </a:solidFill>
                <a:cs typeface="Verdana"/>
              </a:rPr>
              <a:t>w</a:t>
            </a:r>
            <a:r>
              <a:rPr lang="en-US" sz="1800" spc="-114" dirty="0">
                <a:solidFill>
                  <a:schemeClr val="bg1"/>
                </a:solidFill>
                <a:cs typeface="Verdana"/>
              </a:rPr>
              <a:t>it</a:t>
            </a:r>
            <a:r>
              <a:rPr lang="en-US" sz="1800" spc="-45" dirty="0">
                <a:solidFill>
                  <a:schemeClr val="bg1"/>
                </a:solidFill>
                <a:cs typeface="Verdana"/>
              </a:rPr>
              <a:t>h</a:t>
            </a:r>
            <a:r>
              <a:rPr lang="en-US" sz="1800" spc="-135" dirty="0">
                <a:solidFill>
                  <a:schemeClr val="bg1"/>
                </a:solidFill>
                <a:cs typeface="Verdana"/>
              </a:rPr>
              <a:t> </a:t>
            </a:r>
            <a:r>
              <a:rPr lang="en-US" sz="1800" spc="-55" dirty="0">
                <a:solidFill>
                  <a:schemeClr val="bg1"/>
                </a:solidFill>
                <a:cs typeface="Verdana"/>
              </a:rPr>
              <a:t>J</a:t>
            </a:r>
            <a:r>
              <a:rPr lang="en-US" sz="1800" spc="-15" dirty="0">
                <a:solidFill>
                  <a:schemeClr val="bg1"/>
                </a:solidFill>
                <a:cs typeface="Verdana"/>
              </a:rPr>
              <a:t>i</a:t>
            </a:r>
            <a:r>
              <a:rPr lang="en-US" sz="1800" spc="-225" dirty="0">
                <a:solidFill>
                  <a:schemeClr val="bg1"/>
                </a:solidFill>
                <a:cs typeface="Verdana"/>
              </a:rPr>
              <a:t>r</a:t>
            </a:r>
            <a:r>
              <a:rPr lang="en-US" sz="1800" spc="145" dirty="0">
                <a:solidFill>
                  <a:schemeClr val="bg1"/>
                </a:solidFill>
                <a:cs typeface="Verdana"/>
              </a:rPr>
              <a:t>a</a:t>
            </a:r>
            <a:r>
              <a:rPr lang="en-US" sz="1800" spc="-185" dirty="0">
                <a:solidFill>
                  <a:schemeClr val="bg1"/>
                </a:solidFill>
                <a:cs typeface="Verdana"/>
              </a:rPr>
              <a:t> </a:t>
            </a:r>
            <a:r>
              <a:rPr lang="en-US" sz="1800" spc="135" dirty="0">
                <a:solidFill>
                  <a:schemeClr val="bg1"/>
                </a:solidFill>
                <a:cs typeface="Verdana"/>
              </a:rPr>
              <a:t>a</a:t>
            </a:r>
            <a:r>
              <a:rPr lang="en-US" sz="1800" spc="-45" dirty="0">
                <a:solidFill>
                  <a:schemeClr val="bg1"/>
                </a:solidFill>
                <a:cs typeface="Verdana"/>
              </a:rPr>
              <a:t>n</a:t>
            </a:r>
            <a:r>
              <a:rPr lang="en-US" sz="1800" spc="110" dirty="0">
                <a:solidFill>
                  <a:schemeClr val="bg1"/>
                </a:solidFill>
                <a:cs typeface="Verdana"/>
              </a:rPr>
              <a:t>d</a:t>
            </a:r>
            <a:r>
              <a:rPr lang="en-US" sz="1800" spc="-120" dirty="0">
                <a:solidFill>
                  <a:schemeClr val="bg1"/>
                </a:solidFill>
                <a:cs typeface="Verdana"/>
              </a:rPr>
              <a:t> </a:t>
            </a:r>
            <a:r>
              <a:rPr lang="en-US" sz="1800" spc="-40" dirty="0" err="1">
                <a:solidFill>
                  <a:schemeClr val="bg1"/>
                </a:solidFill>
                <a:cs typeface="Verdana"/>
              </a:rPr>
              <a:t>Mo</a:t>
            </a:r>
            <a:r>
              <a:rPr lang="en-US" sz="1800" spc="-50" dirty="0" err="1">
                <a:solidFill>
                  <a:schemeClr val="bg1"/>
                </a:solidFill>
                <a:cs typeface="Verdana"/>
              </a:rPr>
              <a:t>S</a:t>
            </a:r>
            <a:r>
              <a:rPr lang="en-US" sz="1800" spc="80" dirty="0" err="1">
                <a:solidFill>
                  <a:schemeClr val="bg1"/>
                </a:solidFill>
                <a:cs typeface="Verdana"/>
              </a:rPr>
              <a:t>CoW</a:t>
            </a:r>
            <a:r>
              <a:rPr lang="en-US" sz="1800" spc="-130" dirty="0">
                <a:solidFill>
                  <a:schemeClr val="bg1"/>
                </a:solidFill>
                <a:cs typeface="Verdana"/>
              </a:rPr>
              <a:t> </a:t>
            </a:r>
            <a:r>
              <a:rPr lang="en-US" sz="1800" spc="-100" dirty="0">
                <a:solidFill>
                  <a:schemeClr val="bg1"/>
                </a:solidFill>
                <a:cs typeface="Verdana"/>
              </a:rPr>
              <a:t>m</a:t>
            </a:r>
            <a:r>
              <a:rPr lang="en-US" sz="1800" spc="95" dirty="0">
                <a:solidFill>
                  <a:schemeClr val="bg1"/>
                </a:solidFill>
                <a:cs typeface="Verdana"/>
              </a:rPr>
              <a:t>e</a:t>
            </a:r>
            <a:r>
              <a:rPr lang="en-US" sz="1800" spc="-114" dirty="0">
                <a:solidFill>
                  <a:schemeClr val="bg1"/>
                </a:solidFill>
                <a:cs typeface="Verdana"/>
              </a:rPr>
              <a:t>t</a:t>
            </a:r>
            <a:r>
              <a:rPr lang="en-US" sz="1800" spc="-45" dirty="0">
                <a:solidFill>
                  <a:schemeClr val="bg1"/>
                </a:solidFill>
                <a:cs typeface="Verdana"/>
              </a:rPr>
              <a:t>h</a:t>
            </a:r>
            <a:r>
              <a:rPr lang="en-US" sz="1800" spc="95" dirty="0">
                <a:solidFill>
                  <a:schemeClr val="bg1"/>
                </a:solidFill>
                <a:cs typeface="Verdana"/>
              </a:rPr>
              <a:t>od</a:t>
            </a:r>
            <a:endParaRPr lang="en-US" sz="1800" dirty="0">
              <a:solidFill>
                <a:schemeClr val="bg1"/>
              </a:solidFill>
              <a:cs typeface="Verdana"/>
            </a:endParaRPr>
          </a:p>
          <a:p>
            <a:pPr marL="342900" marR="294640" indent="-34290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sz="18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505075"/>
            <a:ext cx="10565675" cy="3584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marR="294640" indent="-285750">
              <a:lnSpc>
                <a:spcPct val="107000"/>
              </a:lnSpc>
              <a:spcBef>
                <a:spcPts val="96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IMS is an application in which an end user can interact with via a Command-Line Interface (CLI).</a:t>
            </a:r>
          </a:p>
          <a:p>
            <a:pPr marL="285750" marR="294640" indent="-285750">
              <a:lnSpc>
                <a:spcPct val="107000"/>
              </a:lnSpc>
              <a:spcBef>
                <a:spcPts val="96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Application is based on CRUD functionality.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CRUD functionality following the Enterprise Architecture Model for the </a:t>
            </a:r>
            <a:r>
              <a:rPr lang="en-GB" sz="2000" b="1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customers</a:t>
            </a:r>
            <a:r>
              <a:rPr lang="en-GB" sz="20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, </a:t>
            </a:r>
            <a:r>
              <a:rPr lang="en-GB" sz="2000" b="1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items</a:t>
            </a:r>
            <a:r>
              <a:rPr lang="en-GB" sz="20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, and </a:t>
            </a:r>
            <a:r>
              <a:rPr lang="en-GB" sz="2000" b="1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orders</a:t>
            </a:r>
            <a:r>
              <a:rPr lang="en-GB" sz="20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 entities</a:t>
            </a:r>
            <a:endParaRPr lang="en-US" sz="2000" dirty="0"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The project connects via JDBC to a local or GCP-based MySQL instance</a:t>
            </a:r>
            <a:endParaRPr lang="en-US" sz="2000" dirty="0"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Sensible package structure </a:t>
            </a:r>
            <a:endParaRPr lang="en-US" sz="2000" dirty="0"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Adherence to best practice (e.g. OOP principles, SOLID, refactoring)</a:t>
            </a:r>
            <a:endParaRPr lang="en-US" sz="2000" dirty="0"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285750" marR="294640" indent="-285750">
              <a:lnSpc>
                <a:spcPct val="107000"/>
              </a:lnSpc>
              <a:spcBef>
                <a:spcPts val="96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0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294640" indent="-285750">
              <a:lnSpc>
                <a:spcPct val="107000"/>
              </a:lnSpc>
              <a:spcBef>
                <a:spcPts val="96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0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505075"/>
            <a:ext cx="10565675" cy="3584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294640">
              <a:lnSpc>
                <a:spcPct val="107000"/>
              </a:lnSpc>
              <a:spcBef>
                <a:spcPts val="960"/>
              </a:spcBef>
              <a:spcAft>
                <a:spcPts val="0"/>
              </a:spcAft>
            </a:pPr>
            <a:r>
              <a:rPr lang="en-US" sz="1800" b="1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The application needs to be able to:</a:t>
            </a:r>
          </a:p>
          <a:p>
            <a:pPr marL="0" marR="294640">
              <a:lnSpc>
                <a:spcPct val="107000"/>
              </a:lnSpc>
              <a:spcBef>
                <a:spcPts val="960"/>
              </a:spcBef>
              <a:spcAft>
                <a:spcPts val="0"/>
              </a:spcAft>
            </a:pPr>
            <a:endParaRPr lang="en-US" sz="18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294640">
              <a:lnSpc>
                <a:spcPct val="107000"/>
              </a:lnSpc>
              <a:spcBef>
                <a:spcPts val="960"/>
              </a:spcBef>
              <a:spcAft>
                <a:spcPts val="0"/>
              </a:spcAft>
            </a:pPr>
            <a:endParaRPr lang="en-US" sz="18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85E978-F744-48A1-A6B0-FD5A4A902DA1}"/>
              </a:ext>
            </a:extLst>
          </p:cNvPr>
          <p:cNvSpPr txBox="1">
            <a:spLocks/>
          </p:cNvSpPr>
          <p:nvPr/>
        </p:nvSpPr>
        <p:spPr>
          <a:xfrm>
            <a:off x="485775" y="3176586"/>
            <a:ext cx="4838700" cy="3300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spcBef>
                <a:spcPts val="79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sz="16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Add a </a:t>
            </a:r>
            <a:r>
              <a:rPr lang="en-GB" sz="16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customer</a:t>
            </a:r>
            <a:r>
              <a:rPr lang="en-GB" sz="16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to the system</a:t>
            </a:r>
            <a:endParaRPr lang="en-US" sz="1600" dirty="0"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79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sz="16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View all </a:t>
            </a:r>
            <a:r>
              <a:rPr lang="en-GB" sz="16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customers</a:t>
            </a:r>
            <a:r>
              <a:rPr lang="en-GB" sz="16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in the system</a:t>
            </a:r>
            <a:endParaRPr lang="en-US" sz="1600" dirty="0"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79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sz="16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Update a </a:t>
            </a:r>
            <a:r>
              <a:rPr lang="en-GB" sz="16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customer</a:t>
            </a:r>
            <a:r>
              <a:rPr lang="en-GB" sz="16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in the system</a:t>
            </a:r>
            <a:endParaRPr lang="en-US" sz="1600" dirty="0"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79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sz="16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Delete a </a:t>
            </a:r>
            <a:r>
              <a:rPr lang="en-GB" sz="16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customer</a:t>
            </a:r>
            <a:r>
              <a:rPr lang="en-GB" sz="16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in the system</a:t>
            </a:r>
            <a:endParaRPr lang="en-US" sz="1600" dirty="0"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79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sz="16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Add an </a:t>
            </a:r>
            <a:r>
              <a:rPr lang="en-GB" sz="16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item</a:t>
            </a:r>
            <a:r>
              <a:rPr lang="en-GB" sz="16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to the system</a:t>
            </a:r>
            <a:endParaRPr lang="en-US" sz="1600" dirty="0"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79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sz="16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View all </a:t>
            </a:r>
            <a:r>
              <a:rPr lang="en-GB" sz="16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items</a:t>
            </a:r>
            <a:r>
              <a:rPr lang="en-GB" sz="16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in the system</a:t>
            </a:r>
            <a:endParaRPr lang="en-US" sz="1600" dirty="0"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79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sz="16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Update an</a:t>
            </a:r>
            <a:r>
              <a:rPr lang="en-GB" sz="16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item</a:t>
            </a:r>
            <a:r>
              <a:rPr lang="en-GB" sz="16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in the system</a:t>
            </a:r>
            <a:endParaRPr lang="en-US" sz="1600" dirty="0"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89EDD9-9F46-4BD7-8FC4-B9EA2F53B4B2}"/>
              </a:ext>
            </a:extLst>
          </p:cNvPr>
          <p:cNvSpPr txBox="1">
            <a:spLocks/>
          </p:cNvSpPr>
          <p:nvPr/>
        </p:nvSpPr>
        <p:spPr>
          <a:xfrm>
            <a:off x="5324475" y="3055937"/>
            <a:ext cx="4838700" cy="33004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795"/>
              </a:spcBef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sz="18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Delete an </a:t>
            </a:r>
            <a:r>
              <a:rPr lang="en-GB" sz="18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item</a:t>
            </a:r>
            <a:r>
              <a:rPr lang="en-GB" sz="18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in the system</a:t>
            </a:r>
          </a:p>
          <a:p>
            <a:pPr marL="285750" marR="0" lvl="0" indent="-285750">
              <a:spcBef>
                <a:spcPts val="79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sz="18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Create an </a:t>
            </a:r>
            <a:r>
              <a:rPr lang="en-GB" sz="18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order</a:t>
            </a:r>
            <a:r>
              <a:rPr lang="en-GB" sz="18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in the system</a:t>
            </a:r>
            <a:endParaRPr lang="en-US" sz="1800" dirty="0"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marR="0" lvl="0" indent="-285750">
              <a:spcBef>
                <a:spcPts val="79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sz="18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View all </a:t>
            </a:r>
            <a:r>
              <a:rPr lang="en-GB" sz="18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orders</a:t>
            </a:r>
            <a:r>
              <a:rPr lang="en-GB" sz="18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in the system</a:t>
            </a:r>
            <a:endParaRPr lang="en-US" sz="1800" dirty="0"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marR="0" lvl="0" indent="-285750">
              <a:spcBef>
                <a:spcPts val="79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sz="18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Delete an </a:t>
            </a:r>
            <a:r>
              <a:rPr lang="en-GB" sz="18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order</a:t>
            </a:r>
            <a:r>
              <a:rPr lang="en-GB" sz="18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in the system</a:t>
            </a:r>
            <a:endParaRPr lang="en-US" sz="1800" dirty="0"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marR="0" lvl="0" indent="-285750">
              <a:spcBef>
                <a:spcPts val="79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sz="18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Add an </a:t>
            </a:r>
            <a:r>
              <a:rPr lang="en-GB" sz="18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item</a:t>
            </a:r>
            <a:r>
              <a:rPr lang="en-GB" sz="18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to an </a:t>
            </a:r>
            <a:r>
              <a:rPr lang="en-GB" sz="18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order</a:t>
            </a:r>
            <a:endParaRPr lang="en-US" sz="1800" dirty="0"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marR="0" lvl="0" indent="-285750">
              <a:spcBef>
                <a:spcPts val="79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sz="18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Calculate a cost for an </a:t>
            </a:r>
            <a:r>
              <a:rPr lang="en-GB" sz="18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order</a:t>
            </a:r>
            <a:endParaRPr lang="en-US" sz="1800" b="1" dirty="0"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marR="0" lvl="0" indent="-285750">
              <a:spcBef>
                <a:spcPts val="79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sz="1800" dirty="0">
                <a:effectLst/>
                <a:ea typeface="Calibri" panose="020F0502020204030204" pitchFamily="34" charset="0"/>
              </a:rPr>
              <a:t>Delete an </a:t>
            </a:r>
            <a:r>
              <a:rPr lang="en-GB" sz="18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item</a:t>
            </a:r>
            <a:r>
              <a:rPr lang="en-GB" sz="1800" dirty="0">
                <a:effectLst/>
                <a:ea typeface="Calibri" panose="020F0502020204030204" pitchFamily="34" charset="0"/>
              </a:rPr>
              <a:t> in an </a:t>
            </a:r>
            <a:r>
              <a:rPr lang="en-GB" sz="18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order</a:t>
            </a:r>
            <a:endParaRPr lang="en-US" sz="1800" dirty="0"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6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505075"/>
            <a:ext cx="10565675" cy="3584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marR="294640" indent="-28575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Followings are the tools that we have used in project: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Version Control System</a:t>
            </a:r>
            <a:r>
              <a:rPr lang="en-GB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: Git</a:t>
            </a:r>
            <a:endParaRPr lang="en-US" dirty="0">
              <a:solidFill>
                <a:schemeClr val="bg1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Source Code Management: </a:t>
            </a:r>
            <a:r>
              <a:rPr lang="en-GB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GitHub</a:t>
            </a:r>
            <a:endParaRPr lang="en-US" dirty="0">
              <a:solidFill>
                <a:schemeClr val="bg1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Scrum Board</a:t>
            </a:r>
            <a:r>
              <a:rPr lang="en-GB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: Jira</a:t>
            </a:r>
            <a:endParaRPr lang="en-US" dirty="0">
              <a:solidFill>
                <a:schemeClr val="bg1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Database Management System</a:t>
            </a:r>
            <a:r>
              <a:rPr lang="en-GB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: MySQL Server 5.7+ (local or GCP instance)</a:t>
            </a:r>
            <a:endParaRPr lang="en-US" dirty="0">
              <a:solidFill>
                <a:schemeClr val="bg1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Back-End Programming Language</a:t>
            </a:r>
            <a:r>
              <a:rPr lang="en-GB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: Java</a:t>
            </a:r>
            <a:endParaRPr lang="en-US" dirty="0">
              <a:solidFill>
                <a:schemeClr val="bg1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Build Tool: </a:t>
            </a:r>
            <a:r>
              <a:rPr lang="en-GB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Maven</a:t>
            </a:r>
            <a:endParaRPr lang="en-US" dirty="0">
              <a:solidFill>
                <a:schemeClr val="bg1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546100" algn="l"/>
              </a:tabLst>
            </a:pPr>
            <a:r>
              <a:rPr lang="en-GB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Unit Testing: </a:t>
            </a:r>
            <a:r>
              <a:rPr lang="en-GB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Junit &amp; Mockito</a:t>
            </a:r>
            <a:endParaRPr lang="en-US" dirty="0">
              <a:solidFill>
                <a:schemeClr val="bg1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marR="294640" indent="-28575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0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0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505075"/>
            <a:ext cx="10565675" cy="3584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>
                <a:effectLst/>
                <a:ea typeface="Calibri" panose="020F0502020204030204" pitchFamily="34" charset="0"/>
              </a:rPr>
              <a:t>The overall objective of the project is the following: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pPr marL="228600" marR="0" indent="0" algn="ctr">
              <a:spcBef>
                <a:spcPts val="795"/>
              </a:spcBef>
              <a:spcAft>
                <a:spcPts val="0"/>
              </a:spcAft>
              <a:tabLst>
                <a:tab pos="546100" algn="l"/>
              </a:tabLst>
            </a:pPr>
            <a:r>
              <a:rPr lang="en-GB" sz="20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“To create a functional application – using supporting tools, methodologies, and technologies – which encapsulates all fundamental modules covered during training”</a:t>
            </a:r>
            <a:endParaRPr lang="en-US" sz="2000" dirty="0"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marR="294640" indent="-28575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7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505075"/>
            <a:ext cx="10565675" cy="3584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>
                <a:effectLst/>
                <a:ea typeface="Calibri" panose="020F0502020204030204" pitchFamily="34" charset="0"/>
              </a:rPr>
              <a:t>The overall objective of the project is the following: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pPr marL="228600" marR="0" indent="0" algn="ctr">
              <a:spcBef>
                <a:spcPts val="795"/>
              </a:spcBef>
              <a:spcAft>
                <a:spcPts val="0"/>
              </a:spcAft>
              <a:tabLst>
                <a:tab pos="546100" algn="l"/>
              </a:tabLst>
            </a:pPr>
            <a:r>
              <a:rPr lang="en-GB" sz="2000" b="1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“To create a functional application – using supporting tools, methodologies, and technologies – which encapsulates all fundamental modules covered during training”</a:t>
            </a:r>
            <a:endParaRPr lang="en-US" sz="2000" dirty="0"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marR="294640" indent="-28575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9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ERD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77FB4-E097-4E37-AB9A-E6036143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188" y="1976827"/>
            <a:ext cx="4775624" cy="3366815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23DCDC9-52CF-843E-897D-E61BBF623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D9C8446-696E-6942-B6C8-CC9CAD0B34E0}" type="datetime1">
              <a:rPr lang="en-US" smtClean="0"/>
              <a:pPr>
                <a:spcAft>
                  <a:spcPts val="600"/>
                </a:spcAft>
              </a:pPr>
              <a:t>6/13/2022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0AE01-2D43-07B2-1027-D572A6E23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980440"/>
          </a:xfrm>
        </p:spPr>
        <p:txBody>
          <a:bodyPr anchor="b">
            <a:normAutofit/>
          </a:bodyPr>
          <a:lstStyle/>
          <a:p>
            <a:r>
              <a:rPr lang="en-US" dirty="0"/>
              <a:t>UML 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23DCDC9-52CF-843E-897D-E61BBF623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D9C8446-696E-6942-B6C8-CC9CAD0B34E0}" type="datetime1">
              <a:rPr lang="en-US" smtClean="0"/>
              <a:pPr>
                <a:spcAft>
                  <a:spcPts val="600"/>
                </a:spcAft>
              </a:pPr>
              <a:t>6/13/2022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0AE01-2D43-07B2-1027-D572A6E23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B23A3-98AE-44FB-99F9-E0CB034EE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27" y="1583055"/>
            <a:ext cx="5975033" cy="39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4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980440"/>
          </a:xfrm>
        </p:spPr>
        <p:txBody>
          <a:bodyPr anchor="b">
            <a:normAutofit/>
          </a:bodyPr>
          <a:lstStyle/>
          <a:p>
            <a:r>
              <a:rPr lang="en-US" dirty="0"/>
              <a:t>Project management using Jira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23DCDC9-52CF-843E-897D-E61BBF623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D9C8446-696E-6942-B6C8-CC9CAD0B34E0}" type="datetime1">
              <a:rPr lang="en-US" smtClean="0"/>
              <a:pPr>
                <a:spcAft>
                  <a:spcPts val="600"/>
                </a:spcAft>
              </a:pPr>
              <a:t>6/13/2022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0AE01-2D43-07B2-1027-D572A6E23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EE55B-6601-4AC5-98C2-EC620347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0" y="1542494"/>
            <a:ext cx="7904182" cy="37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8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33</TotalTime>
  <Words>361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Tenorite</vt:lpstr>
      <vt:lpstr>Wingdings</vt:lpstr>
      <vt:lpstr>Office Theme</vt:lpstr>
      <vt:lpstr>Inventory Management System </vt:lpstr>
      <vt:lpstr>Introduction</vt:lpstr>
      <vt:lpstr>Introduction</vt:lpstr>
      <vt:lpstr>Tools</vt:lpstr>
      <vt:lpstr>Objective </vt:lpstr>
      <vt:lpstr>Objective </vt:lpstr>
      <vt:lpstr>ERD </vt:lpstr>
      <vt:lpstr>UML </vt:lpstr>
      <vt:lpstr>Project management using Jira</vt:lpstr>
      <vt:lpstr>Project Coverage </vt:lpstr>
      <vt:lpstr>Developers Journey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Saad Hannan</dc:creator>
  <cp:lastModifiedBy>Saad Hannan</cp:lastModifiedBy>
  <cp:revision>6</cp:revision>
  <dcterms:created xsi:type="dcterms:W3CDTF">2022-06-12T22:06:52Z</dcterms:created>
  <dcterms:modified xsi:type="dcterms:W3CDTF">2022-06-12T22:40:33Z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