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Poppins SemiBold" panose="020B0604020202020204" charset="0"/>
      <p:regular r:id="rId18"/>
      <p:bold r:id="rId19"/>
      <p:italic r:id="rId20"/>
      <p:boldItalic r:id="rId21"/>
    </p:embeddedFont>
    <p:embeddedFont>
      <p:font typeface="Reem Kufi" panose="020B0604020202020204"/>
      <p:regular r:id="rId22"/>
    </p:embeddedFont>
    <p:embeddedFont>
      <p:font typeface="Rokkitt" panose="020B0604020202020204" charset="0"/>
      <p:regular r:id="rId23"/>
      <p:bold r:id="rId24"/>
    </p:embeddedFont>
    <p:embeddedFont>
      <p:font typeface="Rokkitt Regula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077077c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077077c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193190a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193190a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e9603d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e9603d2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ee54a1a5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ee54a1a5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93190a5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93190a5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e54a1a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e54a1a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193190a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193190a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359cde75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359cde75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359cde75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359cde75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93190a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193190a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231350" y="1479425"/>
            <a:ext cx="2281800" cy="16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3000">
                <a:solidFill>
                  <a:srgbClr val="2F2F2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200"/>
              <a:buFont typeface="Reem Kufi"/>
              <a:buNone/>
              <a:defRPr sz="52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3950" y="3045175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 sz="1200"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bg>
      <p:bgPr>
        <a:solidFill>
          <a:srgbClr val="F3F3F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720000" y="1025113"/>
            <a:ext cx="41469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E1E1E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2"/>
          </p:nvPr>
        </p:nvSpPr>
        <p:spPr>
          <a:xfrm>
            <a:off x="4934700" y="2596075"/>
            <a:ext cx="34893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E1E1E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3"/>
          </p:nvPr>
        </p:nvSpPr>
        <p:spPr>
          <a:xfrm>
            <a:off x="720000" y="4348592"/>
            <a:ext cx="41469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E1E1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E1E1E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20000" y="467463"/>
            <a:ext cx="34893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 idx="4" hasCustomPrompt="1"/>
          </p:nvPr>
        </p:nvSpPr>
        <p:spPr>
          <a:xfrm>
            <a:off x="4934700" y="2054298"/>
            <a:ext cx="34893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790951"/>
            <a:ext cx="34893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00"/>
              <a:buNone/>
              <a:defRPr sz="3600">
                <a:solidFill>
                  <a:srgbClr val="1E1E1E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solidFill>
          <a:srgbClr val="F3F3F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992698" y="1990094"/>
            <a:ext cx="3177900" cy="3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1"/>
          </p:nvPr>
        </p:nvSpPr>
        <p:spPr>
          <a:xfrm>
            <a:off x="992698" y="2221889"/>
            <a:ext cx="317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ctrTitle" idx="2"/>
          </p:nvPr>
        </p:nvSpPr>
        <p:spPr>
          <a:xfrm>
            <a:off x="4973448" y="1990094"/>
            <a:ext cx="3177900" cy="3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724497" y="1037067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3"/>
          </p:nvPr>
        </p:nvSpPr>
        <p:spPr>
          <a:xfrm>
            <a:off x="4973448" y="2219989"/>
            <a:ext cx="317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ctrTitle" idx="4"/>
          </p:nvPr>
        </p:nvSpPr>
        <p:spPr>
          <a:xfrm>
            <a:off x="992698" y="3577206"/>
            <a:ext cx="3177900" cy="3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5"/>
          </p:nvPr>
        </p:nvSpPr>
        <p:spPr>
          <a:xfrm>
            <a:off x="992698" y="3846541"/>
            <a:ext cx="317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 idx="6"/>
          </p:nvPr>
        </p:nvSpPr>
        <p:spPr>
          <a:xfrm>
            <a:off x="4973448" y="3577206"/>
            <a:ext cx="3177900" cy="3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7"/>
          </p:nvPr>
        </p:nvSpPr>
        <p:spPr>
          <a:xfrm>
            <a:off x="4973448" y="3848441"/>
            <a:ext cx="317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ctrTitle" idx="8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823197" y="418269"/>
            <a:ext cx="436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">
    <p:bg>
      <p:bgPr>
        <a:solidFill>
          <a:srgbClr val="F3F3F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-7500" y="1496650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877800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5455475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3"/>
          </p:nvPr>
        </p:nvSpPr>
        <p:spPr>
          <a:xfrm>
            <a:off x="4560425" y="1469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994565" y="896525"/>
            <a:ext cx="37491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94565" y="211079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990050" y="3948475"/>
            <a:ext cx="279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okkitt Regular"/>
                <a:ea typeface="Rokkitt Regular"/>
                <a:cs typeface="Rokkitt Regular"/>
                <a:sym typeface="Rokkitt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okkitt Regular"/>
                <a:ea typeface="Rokkitt Regular"/>
                <a:cs typeface="Rokkitt Regular"/>
                <a:sym typeface="Rokkitt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okkitt Regular"/>
                <a:ea typeface="Rokkitt Regular"/>
                <a:cs typeface="Rokkitt Regular"/>
                <a:sym typeface="Rokkitt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. </a:t>
            </a:r>
            <a:endParaRPr sz="100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3F3F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24497" y="1037067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720000" y="1427600"/>
            <a:ext cx="77622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●"/>
              <a:defRPr sz="1100">
                <a:solidFill>
                  <a:srgbClr val="2F2F2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○"/>
              <a:defRPr sz="1000">
                <a:solidFill>
                  <a:srgbClr val="2F2F2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■"/>
              <a:defRPr sz="1000">
                <a:solidFill>
                  <a:srgbClr val="2F2F2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●"/>
              <a:defRPr sz="1000">
                <a:solidFill>
                  <a:srgbClr val="2F2F2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○"/>
              <a:defRPr sz="1000">
                <a:solidFill>
                  <a:srgbClr val="2F2F2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■"/>
              <a:defRPr sz="1000">
                <a:solidFill>
                  <a:srgbClr val="2F2F2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●"/>
              <a:defRPr sz="1000">
                <a:solidFill>
                  <a:srgbClr val="2F2F2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○"/>
              <a:defRPr sz="1000">
                <a:solidFill>
                  <a:srgbClr val="2F2F2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000"/>
              <a:buChar char="■"/>
              <a:defRPr sz="1000"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>
            <a:off x="823197" y="418269"/>
            <a:ext cx="436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720000" y="2131305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3089950" y="768600"/>
            <a:ext cx="53340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kkitt"/>
              <a:buAutoNum type="arabicPeriod"/>
              <a:defRPr sz="1100">
                <a:solidFill>
                  <a:srgbClr val="2F2F2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>
                <a:solidFill>
                  <a:srgbClr val="2F2F2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>
                <a:solidFill>
                  <a:srgbClr val="2F2F2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000">
                <a:solidFill>
                  <a:srgbClr val="2F2F2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>
                <a:solidFill>
                  <a:srgbClr val="2F2F2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>
                <a:solidFill>
                  <a:srgbClr val="2F2F2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000">
                <a:solidFill>
                  <a:srgbClr val="2F2F2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>
                <a:solidFill>
                  <a:srgbClr val="2F2F2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2242592" y="1923280"/>
            <a:ext cx="3807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7"/>
          <p:cNvSpPr/>
          <p:nvPr/>
        </p:nvSpPr>
        <p:spPr>
          <a:xfrm rot="5400000">
            <a:off x="2230186" y="2464000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3F3F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733963" y="684465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>
            <a:off x="823197" y="418269"/>
            <a:ext cx="436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3F3F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 hasCustomPrompt="1"/>
          </p:nvPr>
        </p:nvSpPr>
        <p:spPr>
          <a:xfrm>
            <a:off x="720000" y="2096500"/>
            <a:ext cx="770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9600">
                <a:solidFill>
                  <a:srgbClr val="2F2F2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20000" y="3169975"/>
            <a:ext cx="77040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Char char="●"/>
              <a:defRPr sz="1400">
                <a:solidFill>
                  <a:srgbClr val="1E1E1E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Char char="○"/>
              <a:defRPr>
                <a:solidFill>
                  <a:srgbClr val="2F2F2F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Char char="■"/>
              <a:defRPr>
                <a:solidFill>
                  <a:srgbClr val="2F2F2F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Char char="●"/>
              <a:defRPr>
                <a:solidFill>
                  <a:srgbClr val="2F2F2F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Char char="○"/>
              <a:defRPr>
                <a:solidFill>
                  <a:srgbClr val="2F2F2F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Char char="■"/>
              <a:defRPr>
                <a:solidFill>
                  <a:srgbClr val="2F2F2F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Char char="●"/>
              <a:defRPr>
                <a:solidFill>
                  <a:srgbClr val="2F2F2F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Char char="○"/>
              <a:defRPr>
                <a:solidFill>
                  <a:srgbClr val="2F2F2F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2F2F2F"/>
              </a:buClr>
              <a:buSzPts val="1400"/>
              <a:buChar char="■"/>
              <a:defRPr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6420225" y="359203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1221906" y="3209723"/>
            <a:ext cx="25767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2F2F2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2"/>
          </p:nvPr>
        </p:nvSpPr>
        <p:spPr>
          <a:xfrm flipH="1">
            <a:off x="1950606" y="2956386"/>
            <a:ext cx="18480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27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 flipH="1">
            <a:off x="720000" y="886975"/>
            <a:ext cx="30852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 flipH="1">
            <a:off x="1957200" y="633638"/>
            <a:ext cx="18480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 SemiBold"/>
              <a:buNone/>
              <a:defRPr sz="1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 rot="10800000">
            <a:off x="6521779" y="405800"/>
            <a:ext cx="3858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526875" y="1024598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3F3F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rgbClr val="F3F3F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4133016" y="1134520"/>
            <a:ext cx="174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4133000" y="1562268"/>
            <a:ext cx="1584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 hasCustomPrompt="1"/>
          </p:nvPr>
        </p:nvSpPr>
        <p:spPr>
          <a:xfrm>
            <a:off x="719999" y="1111131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40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3"/>
          </p:nvPr>
        </p:nvSpPr>
        <p:spPr>
          <a:xfrm>
            <a:off x="4127640" y="3084674"/>
            <a:ext cx="174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4"/>
          </p:nvPr>
        </p:nvSpPr>
        <p:spPr>
          <a:xfrm>
            <a:off x="4127626" y="3520863"/>
            <a:ext cx="1584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5" hasCustomPrompt="1"/>
          </p:nvPr>
        </p:nvSpPr>
        <p:spPr>
          <a:xfrm>
            <a:off x="3360637" y="1111131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40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6"/>
          </p:nvPr>
        </p:nvSpPr>
        <p:spPr>
          <a:xfrm>
            <a:off x="1488018" y="1134520"/>
            <a:ext cx="174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7" hasCustomPrompt="1"/>
          </p:nvPr>
        </p:nvSpPr>
        <p:spPr>
          <a:xfrm>
            <a:off x="719992" y="3059612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40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8"/>
          </p:nvPr>
        </p:nvSpPr>
        <p:spPr>
          <a:xfrm>
            <a:off x="1500551" y="3084674"/>
            <a:ext cx="138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9" hasCustomPrompt="1"/>
          </p:nvPr>
        </p:nvSpPr>
        <p:spPr>
          <a:xfrm>
            <a:off x="3360637" y="3059612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40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7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3"/>
          </p:nvPr>
        </p:nvSpPr>
        <p:spPr>
          <a:xfrm>
            <a:off x="1488001" y="1562268"/>
            <a:ext cx="1584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4"/>
          </p:nvPr>
        </p:nvSpPr>
        <p:spPr>
          <a:xfrm>
            <a:off x="1500550" y="3520863"/>
            <a:ext cx="1584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3F3F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0" y="2683925"/>
            <a:ext cx="38091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2400">
                <a:solidFill>
                  <a:srgbClr val="2F2F2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42321" y="3219125"/>
            <a:ext cx="30669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 sz="1400">
                <a:solidFill>
                  <a:srgbClr val="2F2F2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1922821" y="1858355"/>
            <a:ext cx="1886400" cy="10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7200">
                <a:solidFill>
                  <a:srgbClr val="2F2F2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0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724497" y="1037067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2793275" y="946200"/>
            <a:ext cx="5630700" cy="3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kkitt"/>
              <a:buAutoNum type="arabicPeriod"/>
              <a:defRPr sz="11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823197" y="418269"/>
            <a:ext cx="436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rgbClr val="F3F3F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1979675" y="1971299"/>
            <a:ext cx="3061500" cy="9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2"/>
          </p:nvPr>
        </p:nvSpPr>
        <p:spPr>
          <a:xfrm>
            <a:off x="1979675" y="3296475"/>
            <a:ext cx="29457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24497" y="1037067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720000" y="3734100"/>
            <a:ext cx="2229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2"/>
          </p:nvPr>
        </p:nvSpPr>
        <p:spPr>
          <a:xfrm>
            <a:off x="818850" y="3432575"/>
            <a:ext cx="20313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3"/>
          </p:nvPr>
        </p:nvSpPr>
        <p:spPr>
          <a:xfrm>
            <a:off x="3457500" y="3734100"/>
            <a:ext cx="2229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4"/>
          </p:nvPr>
        </p:nvSpPr>
        <p:spPr>
          <a:xfrm>
            <a:off x="3556350" y="3432575"/>
            <a:ext cx="20313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5"/>
          </p:nvPr>
        </p:nvSpPr>
        <p:spPr>
          <a:xfrm>
            <a:off x="6195000" y="3734100"/>
            <a:ext cx="2229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ubTitle" idx="6"/>
          </p:nvPr>
        </p:nvSpPr>
        <p:spPr>
          <a:xfrm>
            <a:off x="6293850" y="3432575"/>
            <a:ext cx="20313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2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em Kufi"/>
              <a:buNone/>
              <a:defRPr sz="1000" b="1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823197" y="418269"/>
            <a:ext cx="436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724497" y="1037067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823197" y="418269"/>
            <a:ext cx="436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rgbClr val="F3F3F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4107450" y="2365900"/>
            <a:ext cx="1851600" cy="3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107450" y="2571815"/>
            <a:ext cx="15912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ctrTitle" idx="2"/>
          </p:nvPr>
        </p:nvSpPr>
        <p:spPr>
          <a:xfrm>
            <a:off x="6552617" y="2365888"/>
            <a:ext cx="1851600" cy="3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3"/>
          </p:nvPr>
        </p:nvSpPr>
        <p:spPr>
          <a:xfrm>
            <a:off x="6552617" y="2571815"/>
            <a:ext cx="18516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ctrTitle" idx="4"/>
          </p:nvPr>
        </p:nvSpPr>
        <p:spPr>
          <a:xfrm>
            <a:off x="4107450" y="3674562"/>
            <a:ext cx="1851600" cy="3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5"/>
          </p:nvPr>
        </p:nvSpPr>
        <p:spPr>
          <a:xfrm>
            <a:off x="4107450" y="3880477"/>
            <a:ext cx="15912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ctrTitle" idx="6"/>
          </p:nvPr>
        </p:nvSpPr>
        <p:spPr>
          <a:xfrm>
            <a:off x="6552617" y="3674562"/>
            <a:ext cx="1851600" cy="3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7"/>
          </p:nvPr>
        </p:nvSpPr>
        <p:spPr>
          <a:xfrm>
            <a:off x="6552617" y="3880477"/>
            <a:ext cx="18516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 idx="8"/>
          </p:nvPr>
        </p:nvSpPr>
        <p:spPr>
          <a:xfrm>
            <a:off x="4107450" y="1105888"/>
            <a:ext cx="1851600" cy="3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724497" y="1037067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9"/>
          </p:nvPr>
        </p:nvSpPr>
        <p:spPr>
          <a:xfrm>
            <a:off x="4107450" y="1311729"/>
            <a:ext cx="15912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ctrTitle" idx="13"/>
          </p:nvPr>
        </p:nvSpPr>
        <p:spPr>
          <a:xfrm>
            <a:off x="6552617" y="1105888"/>
            <a:ext cx="1851600" cy="3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4"/>
          </p:nvPr>
        </p:nvSpPr>
        <p:spPr>
          <a:xfrm>
            <a:off x="6552617" y="1311729"/>
            <a:ext cx="18516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ctrTitle" idx="15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841697" y="430619"/>
            <a:ext cx="436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 b="1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00"/>
              <a:buFont typeface="Reem Kufi"/>
              <a:buNone/>
              <a:defRPr sz="2800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Font typeface="Rokkitt Regular"/>
              <a:buChar char="●"/>
              <a:defRPr sz="1800"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Char char="○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Char char="■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Char char="●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Char char="○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Char char="■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Char char="●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Rokkitt Regular"/>
              <a:buChar char="○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F2F2F"/>
              </a:buClr>
              <a:buSzPts val="1400"/>
              <a:buFont typeface="Rokkitt Regular"/>
              <a:buChar char="■"/>
              <a:defRPr>
                <a:solidFill>
                  <a:srgbClr val="2F2F2F"/>
                </a:solidFill>
                <a:latin typeface="Rokkitt Regular"/>
                <a:ea typeface="Rokkitt Regular"/>
                <a:cs typeface="Rokkitt Regular"/>
                <a:sym typeface="Rokkitt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2386150" y="478625"/>
            <a:ext cx="4462200" cy="4351500"/>
          </a:xfrm>
          <a:prstGeom prst="ellipse">
            <a:avLst/>
          </a:prstGeom>
          <a:gradFill>
            <a:gsLst>
              <a:gs pos="0">
                <a:srgbClr val="2F2F2F">
                  <a:alpha val="49411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3220650" y="1840025"/>
            <a:ext cx="4014000" cy="16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RESTAURANT</a:t>
            </a:r>
            <a:endParaRPr>
              <a:solidFill>
                <a:srgbClr val="F3F3F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MANAGEMENT SYSTEM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3733000" y="2185325"/>
            <a:ext cx="892500" cy="280800"/>
          </a:xfrm>
          <a:prstGeom prst="rect">
            <a:avLst/>
          </a:prstGeom>
          <a:solidFill>
            <a:srgbClr val="EC8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3733000" y="3537425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F8195"/>
                </a:solidFill>
                <a:highlight>
                  <a:srgbClr val="E3E9ED"/>
                </a:highlight>
                <a:latin typeface="Rokkitt"/>
                <a:ea typeface="Rokkitt"/>
                <a:cs typeface="Rokkitt"/>
                <a:sym typeface="Rokkitt"/>
              </a:rPr>
              <a:t>USING PYTHON</a:t>
            </a:r>
            <a:endParaRPr sz="1900" b="1">
              <a:solidFill>
                <a:srgbClr val="5F8195"/>
              </a:solidFill>
              <a:highlight>
                <a:srgbClr val="E3E9ED"/>
              </a:highlight>
              <a:latin typeface="Rokkitt"/>
              <a:ea typeface="Rokkitt"/>
              <a:cs typeface="Rokkitt"/>
              <a:sym typeface="Rokki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ctrTitle"/>
          </p:nvPr>
        </p:nvSpPr>
        <p:spPr>
          <a:xfrm>
            <a:off x="720000" y="383872"/>
            <a:ext cx="2003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EXIT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175" y="1130876"/>
            <a:ext cx="4166200" cy="12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/>
          <p:nvPr/>
        </p:nvSpPr>
        <p:spPr>
          <a:xfrm>
            <a:off x="5033000" y="1647525"/>
            <a:ext cx="1255800" cy="512400"/>
          </a:xfrm>
          <a:prstGeom prst="ellipse">
            <a:avLst/>
          </a:prstGeom>
          <a:noFill/>
          <a:ln w="381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5565425" y="2159925"/>
            <a:ext cx="351600" cy="482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2400975" y="2762625"/>
            <a:ext cx="5756400" cy="1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kkitt"/>
                <a:ea typeface="Rokkitt"/>
                <a:cs typeface="Rokkitt"/>
                <a:sym typeface="Rokkitt"/>
              </a:rPr>
              <a:t>IF A COSTUMER FURTHER WANTS TO EXIT OR CLEAR THE BILL WITHOUT SAVING/SENDING IT, IT CAN BE DONE WITH THE ‘C’ AND ‘EXIT’ COMMAND.</a:t>
            </a:r>
            <a:endParaRPr sz="1600" b="1"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936025" y="600825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 idx="3"/>
          </p:nvPr>
        </p:nvSpPr>
        <p:spPr>
          <a:xfrm>
            <a:off x="4185326" y="3637400"/>
            <a:ext cx="184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CAN MENTION THEIR VALUABLE SUGGESTIONS AND CAN RATE 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ctrTitle"/>
          </p:nvPr>
        </p:nvSpPr>
        <p:spPr>
          <a:xfrm>
            <a:off x="4237516" y="2120895"/>
            <a:ext cx="174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THE SALES WITH THE INVOLVEMENT OF AI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2"/>
          </p:nvPr>
        </p:nvSpPr>
        <p:spPr>
          <a:xfrm>
            <a:off x="719999" y="1799781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5"/>
          </p:nvPr>
        </p:nvSpPr>
        <p:spPr>
          <a:xfrm>
            <a:off x="3330874" y="1729093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ctrTitle" idx="6"/>
          </p:nvPr>
        </p:nvSpPr>
        <p:spPr>
          <a:xfrm>
            <a:off x="1596900" y="2282850"/>
            <a:ext cx="214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AMOUNT OF PROBLEMS FACED DURING CONSUMER PROVIDER INTERFACE 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7"/>
          </p:nvPr>
        </p:nvSpPr>
        <p:spPr>
          <a:xfrm>
            <a:off x="719992" y="3059612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ctrTitle" idx="8"/>
          </p:nvPr>
        </p:nvSpPr>
        <p:spPr>
          <a:xfrm>
            <a:off x="1634712" y="3225325"/>
            <a:ext cx="168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AIMING TO SAVE MORE TIME AND PAPER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9"/>
          </p:nvPr>
        </p:nvSpPr>
        <p:spPr>
          <a:xfrm>
            <a:off x="3360637" y="3059612"/>
            <a:ext cx="8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43" name="Google Shape;143;p23"/>
          <p:cNvCxnSpPr/>
          <p:nvPr/>
        </p:nvCxnSpPr>
        <p:spPr>
          <a:xfrm>
            <a:off x="942700" y="1834425"/>
            <a:ext cx="5454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3"/>
          <p:cNvCxnSpPr/>
          <p:nvPr/>
        </p:nvCxnSpPr>
        <p:spPr>
          <a:xfrm>
            <a:off x="942700" y="3072813"/>
            <a:ext cx="5454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3587625" y="1784200"/>
            <a:ext cx="5454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3587625" y="3072813"/>
            <a:ext cx="5454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t="3288"/>
          <a:stretch/>
        </p:blipFill>
        <p:spPr>
          <a:xfrm>
            <a:off x="5941720" y="540000"/>
            <a:ext cx="3202200" cy="46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2251725" y="823775"/>
            <a:ext cx="219600" cy="686700"/>
          </a:xfrm>
          <a:prstGeom prst="roundRect">
            <a:avLst>
              <a:gd name="adj" fmla="val 16667"/>
            </a:avLst>
          </a:prstGeom>
          <a:solidFill>
            <a:srgbClr val="EC803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795525" y="974425"/>
            <a:ext cx="1848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kkitt"/>
                <a:ea typeface="Rokkitt"/>
                <a:cs typeface="Rokkitt"/>
                <a:sym typeface="Rokkitt"/>
              </a:rPr>
              <a:t>OBJECTIVES</a:t>
            </a:r>
            <a:endParaRPr sz="2000" b="1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72150" y="1029001"/>
            <a:ext cx="422907" cy="411888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2109825" y="2503100"/>
            <a:ext cx="26520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rgbClr val="F3F3F3"/>
                </a:solidFill>
              </a:rPr>
              <a:t>THE IDEA</a:t>
            </a:r>
            <a:endParaRPr sz="2900" u="sng">
              <a:solidFill>
                <a:srgbClr val="F3F3F3"/>
              </a:solidFill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1"/>
          </p:nvPr>
        </p:nvSpPr>
        <p:spPr>
          <a:xfrm>
            <a:off x="522375" y="3199025"/>
            <a:ext cx="4792200" cy="19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highlight>
                  <a:srgbClr val="5F8195"/>
                </a:highlight>
              </a:rPr>
              <a:t>THE PROJECT TO BE SERVED CONSISTS OF A BILLING MANAGEMENT SYSTEM THROUGH WHICH THE BILL CAN BE DIRECTLY SENT TO THE CUSTOMER’S MOBILE NUMBER THROUGH API, WHERE THEY CAN ALSO GIVE THEIR VALUABLE SUGGESTIONS.</a:t>
            </a:r>
            <a:endParaRPr sz="1600">
              <a:solidFill>
                <a:srgbClr val="F3F3F3"/>
              </a:solidFill>
              <a:highlight>
                <a:srgbClr val="5F8195"/>
              </a:highlight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>
            <a:off x="2932796" y="1883327"/>
            <a:ext cx="33408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562575" y="271250"/>
            <a:ext cx="4118700" cy="46614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612800" y="3516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>
                <a:latin typeface="Rokkitt"/>
                <a:ea typeface="Rokkitt"/>
                <a:cs typeface="Rokkitt"/>
                <a:sym typeface="Rokkitt"/>
              </a:rPr>
              <a:t>SYSTEMS USED:</a:t>
            </a:r>
            <a:endParaRPr sz="1900" b="1" u="sng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723300" y="853900"/>
            <a:ext cx="2461200" cy="2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13250" y="843850"/>
            <a:ext cx="38778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latin typeface="Rokkitt"/>
                <a:ea typeface="Rokkitt"/>
                <a:cs typeface="Rokkitt"/>
                <a:sym typeface="Rokkitt"/>
              </a:rPr>
              <a:t>PYTHON</a:t>
            </a:r>
            <a:r>
              <a:rPr lang="en">
                <a:latin typeface="Rokkitt Regular"/>
                <a:ea typeface="Rokkitt Regular"/>
                <a:cs typeface="Rokkitt Regular"/>
                <a:sym typeface="Rokkitt Regular"/>
              </a:rPr>
              <a:t> -</a:t>
            </a:r>
            <a:r>
              <a:rPr lang="en" sz="1700">
                <a:latin typeface="Rokkitt Regular"/>
                <a:ea typeface="Rokkitt Regular"/>
                <a:cs typeface="Rokkitt Regular"/>
                <a:sym typeface="Rokkitt Regular"/>
              </a:rPr>
              <a:t> </a:t>
            </a:r>
            <a:r>
              <a:rPr lang="en" sz="1550" b="1">
                <a:solidFill>
                  <a:srgbClr val="4D5156"/>
                </a:solidFill>
                <a:highlight>
                  <a:srgbClr val="EFEFEF"/>
                </a:highlight>
              </a:rPr>
              <a:t>Python is an interpreted, high-level and general-purpose programming language. Python's design philosophy emphasizes code readability with its notable use of significant whitespace.</a:t>
            </a:r>
            <a:endParaRPr sz="1550" b="1">
              <a:solidFill>
                <a:srgbClr val="4D5156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b="1">
              <a:solidFill>
                <a:srgbClr val="4D5156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4D5156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4D5156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 u="sng">
                <a:highlight>
                  <a:srgbClr val="EFEFEF"/>
                </a:highlight>
              </a:rPr>
              <a:t>TKINTER PACKAGE</a:t>
            </a:r>
            <a:r>
              <a:rPr lang="en" sz="1250" b="1">
                <a:solidFill>
                  <a:srgbClr val="4D5156"/>
                </a:solidFill>
                <a:highlight>
                  <a:srgbClr val="EFEFEF"/>
                </a:highlight>
              </a:rPr>
              <a:t> - </a:t>
            </a:r>
            <a:r>
              <a:rPr lang="en" sz="1650" b="1">
                <a:solidFill>
                  <a:srgbClr val="4D5156"/>
                </a:solidFill>
                <a:highlight>
                  <a:srgbClr val="EFEFEF"/>
                </a:highlight>
              </a:rPr>
              <a:t>Tkinter is a standard GUI toolkit through which general layout of the software is created.</a:t>
            </a:r>
            <a:endParaRPr sz="1650" b="1">
              <a:solidFill>
                <a:srgbClr val="4D5156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rgbClr val="4D5156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 flipH="1">
            <a:off x="6420175" y="359200"/>
            <a:ext cx="2309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PROGRAM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0" y="702653"/>
            <a:ext cx="5922477" cy="353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489650" y="1356200"/>
            <a:ext cx="24714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kkitt Regular"/>
                <a:ea typeface="Rokkitt Regular"/>
                <a:cs typeface="Rokkitt Regular"/>
                <a:sym typeface="Rokkitt Regular"/>
              </a:rPr>
              <a:t>THIS IS THE MAIN PROGRAM OF OUR SOFTWARE WHICH CONSISTS OF:</a:t>
            </a:r>
            <a:endParaRPr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kkitt"/>
                <a:ea typeface="Rokkitt"/>
                <a:cs typeface="Rokkitt"/>
                <a:sym typeface="Rokkitt"/>
              </a:rPr>
              <a:t>THE MAIN MENU</a:t>
            </a:r>
            <a:r>
              <a:rPr lang="en">
                <a:latin typeface="Rokkitt Regular"/>
                <a:ea typeface="Rokkitt Regular"/>
                <a:cs typeface="Rokkitt Regular"/>
                <a:sym typeface="Rokkitt Regular"/>
              </a:rPr>
              <a:t>- Where the costumer can easily select according to their taste buds and quantity.</a:t>
            </a:r>
            <a:endParaRPr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kkitt"/>
                <a:ea typeface="Rokkitt"/>
                <a:cs typeface="Rokkitt"/>
                <a:sym typeface="Rokkitt"/>
              </a:rPr>
              <a:t>A CALCULATOR</a:t>
            </a:r>
            <a:r>
              <a:rPr lang="en">
                <a:latin typeface="Rokkitt Regular"/>
                <a:ea typeface="Rokkitt Regular"/>
                <a:cs typeface="Rokkitt Regular"/>
                <a:sym typeface="Rokkitt Regular"/>
              </a:rPr>
              <a:t>- Keeping in mind the extra calculations.</a:t>
            </a:r>
            <a:endParaRPr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kkitt"/>
                <a:ea typeface="Rokkitt"/>
                <a:cs typeface="Rokkitt"/>
                <a:sym typeface="Rokkitt"/>
              </a:rPr>
              <a:t>DIFFERENT COMMANDS</a:t>
            </a:r>
            <a:endParaRPr b="1">
              <a:latin typeface="Rokkitt"/>
              <a:ea typeface="Rokkitt"/>
              <a:cs typeface="Rokkitt"/>
              <a:sym typeface="Rokki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kkitt"/>
              <a:ea typeface="Rokkitt"/>
              <a:cs typeface="Rokkitt"/>
              <a:sym typeface="Rokki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kkitt"/>
                <a:ea typeface="Rokkitt"/>
                <a:cs typeface="Rokkitt"/>
                <a:sym typeface="Rokkitt"/>
              </a:rPr>
              <a:t>THE BILLING AREA</a:t>
            </a:r>
            <a:endParaRPr b="1">
              <a:latin typeface="Rokkitt"/>
              <a:ea typeface="Rokkitt"/>
              <a:cs typeface="Rokkitt"/>
              <a:sym typeface="Rokkitt"/>
            </a:endParaRPr>
          </a:p>
        </p:txBody>
      </p:sp>
      <p:grpSp>
        <p:nvGrpSpPr>
          <p:cNvPr id="173" name="Google Shape;173;p26"/>
          <p:cNvGrpSpPr/>
          <p:nvPr/>
        </p:nvGrpSpPr>
        <p:grpSpPr>
          <a:xfrm>
            <a:off x="6255728" y="2274835"/>
            <a:ext cx="294228" cy="268370"/>
            <a:chOff x="3441065" y="4302505"/>
            <a:chExt cx="337069" cy="302593"/>
          </a:xfrm>
        </p:grpSpPr>
        <p:sp>
          <p:nvSpPr>
            <p:cNvPr id="174" name="Google Shape;174;p26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6255728" y="4374635"/>
            <a:ext cx="294228" cy="268370"/>
            <a:chOff x="3441065" y="4302505"/>
            <a:chExt cx="337069" cy="302593"/>
          </a:xfrm>
        </p:grpSpPr>
        <p:sp>
          <p:nvSpPr>
            <p:cNvPr id="188" name="Google Shape;188;p26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255728" y="3915735"/>
            <a:ext cx="294228" cy="268370"/>
            <a:chOff x="3441065" y="4302505"/>
            <a:chExt cx="337069" cy="302593"/>
          </a:xfrm>
        </p:grpSpPr>
        <p:sp>
          <p:nvSpPr>
            <p:cNvPr id="202" name="Google Shape;202;p26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6255728" y="3324735"/>
            <a:ext cx="294228" cy="268370"/>
            <a:chOff x="3441065" y="4302505"/>
            <a:chExt cx="337069" cy="302593"/>
          </a:xfrm>
        </p:grpSpPr>
        <p:sp>
          <p:nvSpPr>
            <p:cNvPr id="216" name="Google Shape;216;p26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50" y="61975"/>
            <a:ext cx="6207899" cy="377564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/>
          <p:nvPr/>
        </p:nvSpPr>
        <p:spPr>
          <a:xfrm>
            <a:off x="5464975" y="4036450"/>
            <a:ext cx="3446400" cy="1014600"/>
          </a:xfrm>
          <a:prstGeom prst="roundRect">
            <a:avLst>
              <a:gd name="adj" fmla="val 0"/>
            </a:avLst>
          </a:prstGeom>
          <a:solidFill>
            <a:srgbClr val="EC803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5537475" y="3918000"/>
            <a:ext cx="3303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kkitt"/>
                <a:ea typeface="Rokkitt"/>
                <a:cs typeface="Rokkitt"/>
                <a:sym typeface="Rokkitt"/>
              </a:rPr>
              <a:t>THIS IS THE REPRESENTATION OF HOW OUR BILL GETS GENERATED AND HOW THE COMMANDS ARE USED TO KEEP THE WORK GOING ON</a:t>
            </a:r>
            <a:endParaRPr b="1">
              <a:latin typeface="Rokkitt"/>
              <a:ea typeface="Rokkitt"/>
              <a:cs typeface="Rokkitt"/>
              <a:sym typeface="Rokkitt"/>
            </a:endParaRPr>
          </a:p>
        </p:txBody>
      </p:sp>
      <p:grpSp>
        <p:nvGrpSpPr>
          <p:cNvPr id="236" name="Google Shape;236;p27"/>
          <p:cNvGrpSpPr/>
          <p:nvPr/>
        </p:nvGrpSpPr>
        <p:grpSpPr>
          <a:xfrm>
            <a:off x="4739627" y="4036456"/>
            <a:ext cx="604793" cy="373716"/>
            <a:chOff x="3564243" y="2289904"/>
            <a:chExt cx="422342" cy="355243"/>
          </a:xfrm>
        </p:grpSpPr>
        <p:sp>
          <p:nvSpPr>
            <p:cNvPr id="237" name="Google Shape;237;p27"/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ctrTitle"/>
          </p:nvPr>
        </p:nvSpPr>
        <p:spPr>
          <a:xfrm flipH="1">
            <a:off x="6420175" y="359200"/>
            <a:ext cx="2309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THE BILL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5846725" y="1356200"/>
            <a:ext cx="31143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kkitt"/>
                <a:ea typeface="Rokkitt"/>
                <a:cs typeface="Rokkitt"/>
                <a:sym typeface="Rokkitt"/>
              </a:rPr>
              <a:t>THE BILL CAN BE AUTOMATICALLY/MANUALLY FURTHER SAVED FOR THE FUTURE REFERENCE.</a:t>
            </a:r>
            <a:endParaRPr sz="1500" b="1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75" y="785250"/>
            <a:ext cx="5394499" cy="3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ctrTitle"/>
          </p:nvPr>
        </p:nvSpPr>
        <p:spPr>
          <a:xfrm flipH="1">
            <a:off x="6339025" y="673025"/>
            <a:ext cx="238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THE BILL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5525250" y="1412700"/>
            <a:ext cx="3556200" cy="3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kkitt"/>
                <a:ea typeface="Rokkitt"/>
                <a:cs typeface="Rokkitt"/>
                <a:sym typeface="Rokkitt"/>
              </a:rPr>
              <a:t>NOW THE GENERATED BILL CAN BE FURTHER SENT TO THE CUSTOMER’S MOBILE NUMBER WITH BILL NUMBER AND DATE, FOR THEIR PERSONAL REFERENCE.</a:t>
            </a:r>
            <a:endParaRPr sz="1500" b="1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5" y="553875"/>
            <a:ext cx="4908851" cy="36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ctrTitle"/>
          </p:nvPr>
        </p:nvSpPr>
        <p:spPr>
          <a:xfrm>
            <a:off x="301375" y="484349"/>
            <a:ext cx="19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160725" y="1476750"/>
            <a:ext cx="2411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kkitt"/>
                <a:ea typeface="Rokkitt"/>
                <a:cs typeface="Rokkitt"/>
                <a:sym typeface="Rokkitt"/>
              </a:rPr>
              <a:t>AS FEEDBACKS ARE PRECIOUS :)</a:t>
            </a:r>
            <a:endParaRPr sz="1800" b="1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6E10-8061-47A7-A7EE-8E9C948F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391" y="238257"/>
            <a:ext cx="5863190" cy="47080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&amp;B Meeting by Slidesgo">
  <a:themeElements>
    <a:clrScheme name="Simple Light">
      <a:dk1>
        <a:srgbClr val="FFFFFF"/>
      </a:dk1>
      <a:lt1>
        <a:srgbClr val="2F2F2F"/>
      </a:lt1>
      <a:dk2>
        <a:srgbClr val="EC8037"/>
      </a:dk2>
      <a:lt2>
        <a:srgbClr val="434343"/>
      </a:lt2>
      <a:accent1>
        <a:srgbClr val="363636"/>
      </a:accent1>
      <a:accent2>
        <a:srgbClr val="666666"/>
      </a:accent2>
      <a:accent3>
        <a:srgbClr val="999999"/>
      </a:accent3>
      <a:accent4>
        <a:srgbClr val="2F2F2F"/>
      </a:accent4>
      <a:accent5>
        <a:srgbClr val="EC8037"/>
      </a:accent5>
      <a:accent6>
        <a:srgbClr val="666666"/>
      </a:accent6>
      <a:hlink>
        <a:srgbClr val="2F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Condensed Light</vt:lpstr>
      <vt:lpstr>Rokkitt</vt:lpstr>
      <vt:lpstr>Rokkitt Regular</vt:lpstr>
      <vt:lpstr>Fira Sans Extra Condensed Medium</vt:lpstr>
      <vt:lpstr>Arial</vt:lpstr>
      <vt:lpstr>Reem Kufi</vt:lpstr>
      <vt:lpstr>Poppins SemiBold</vt:lpstr>
      <vt:lpstr>F&amp;B Meeting by Slidesgo</vt:lpstr>
      <vt:lpstr>RESTAURANT MANAGEMENT SYSTEM </vt:lpstr>
      <vt:lpstr>CUSTOMER CAN MENTION THEIR VALUABLE SUGGESTIONS AND CAN RATE </vt:lpstr>
      <vt:lpstr>THE IDEA</vt:lpstr>
      <vt:lpstr>PowerPoint Presentation</vt:lpstr>
      <vt:lpstr>MAIN PROGRAM</vt:lpstr>
      <vt:lpstr>PowerPoint Presentation</vt:lpstr>
      <vt:lpstr>SAVING THE BILL</vt:lpstr>
      <vt:lpstr>SENDING THE BILL</vt:lpstr>
      <vt:lpstr>FEEDBACKS</vt:lpstr>
      <vt:lpstr>TO EXIT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 </dc:title>
  <cp:lastModifiedBy>Ayushi Kaushik</cp:lastModifiedBy>
  <cp:revision>1</cp:revision>
  <dcterms:modified xsi:type="dcterms:W3CDTF">2021-01-05T05:39:49Z</dcterms:modified>
</cp:coreProperties>
</file>