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80" r:id="rId4"/>
    <p:sldId id="264" r:id="rId5"/>
    <p:sldId id="265" r:id="rId6"/>
    <p:sldId id="267" r:id="rId7"/>
    <p:sldId id="266" r:id="rId8"/>
    <p:sldId id="268" r:id="rId9"/>
    <p:sldId id="273" r:id="rId10"/>
    <p:sldId id="274" r:id="rId11"/>
    <p:sldId id="275" r:id="rId12"/>
    <p:sldId id="272" r:id="rId13"/>
    <p:sldId id="281" r:id="rId14"/>
    <p:sldId id="276" r:id="rId15"/>
    <p:sldId id="277" r:id="rId16"/>
    <p:sldId id="278" r:id="rId17"/>
    <p:sldId id="279" r:id="rId18"/>
    <p:sldId id="269" r:id="rId19"/>
    <p:sldId id="270" r:id="rId20"/>
    <p:sldId id="271" r:id="rId2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926BA-7933-BE97-2844-70E0C5B2BD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BF737F-18A2-BD68-9CA6-60172ED1F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1FE9F7-504D-E6E9-B44F-E4DE60A7B791}"/>
              </a:ext>
            </a:extLst>
          </p:cNvPr>
          <p:cNvSpPr>
            <a:spLocks noGrp="1"/>
          </p:cNvSpPr>
          <p:nvPr>
            <p:ph type="dt" sz="half" idx="10"/>
          </p:nvPr>
        </p:nvSpPr>
        <p:spPr/>
        <p:txBody>
          <a:bodyPr/>
          <a:lstStyle/>
          <a:p>
            <a:fld id="{893BF906-3434-49A1-9583-0B87EB5A19B1}" type="datetimeFigureOut">
              <a:rPr lang="en-IN" smtClean="0"/>
              <a:t>28-01-2025</a:t>
            </a:fld>
            <a:endParaRPr lang="en-IN"/>
          </a:p>
        </p:txBody>
      </p:sp>
      <p:sp>
        <p:nvSpPr>
          <p:cNvPr id="5" name="Footer Placeholder 4">
            <a:extLst>
              <a:ext uri="{FF2B5EF4-FFF2-40B4-BE49-F238E27FC236}">
                <a16:creationId xmlns:a16="http://schemas.microsoft.com/office/drawing/2014/main" id="{E4A68BE3-627A-83A6-3C13-B20C86968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D1297-BCDC-E9C9-20AC-735085090B65}"/>
              </a:ext>
            </a:extLst>
          </p:cNvPr>
          <p:cNvSpPr>
            <a:spLocks noGrp="1"/>
          </p:cNvSpPr>
          <p:nvPr>
            <p:ph type="sldNum" sz="quarter" idx="12"/>
          </p:nvPr>
        </p:nvSpPr>
        <p:spPr/>
        <p:txBody>
          <a:bodyPr/>
          <a:lstStyle/>
          <a:p>
            <a:fld id="{5EA5F009-3348-4ED2-A789-BA6D62F8973F}" type="slidenum">
              <a:rPr lang="en-IN" smtClean="0"/>
              <a:t>‹#›</a:t>
            </a:fld>
            <a:endParaRPr lang="en-IN"/>
          </a:p>
        </p:txBody>
      </p:sp>
    </p:spTree>
    <p:extLst>
      <p:ext uri="{BB962C8B-B14F-4D97-AF65-F5344CB8AC3E}">
        <p14:creationId xmlns:p14="http://schemas.microsoft.com/office/powerpoint/2010/main" val="375243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8898-141F-191E-520A-43CFDC747C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083B22-49E7-6722-07D5-774E1E818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E79-F69C-CE73-2749-1DEBCA1ED207}"/>
              </a:ext>
            </a:extLst>
          </p:cNvPr>
          <p:cNvSpPr>
            <a:spLocks noGrp="1"/>
          </p:cNvSpPr>
          <p:nvPr>
            <p:ph type="dt" sz="half" idx="10"/>
          </p:nvPr>
        </p:nvSpPr>
        <p:spPr/>
        <p:txBody>
          <a:bodyPr/>
          <a:lstStyle/>
          <a:p>
            <a:fld id="{893BF906-3434-49A1-9583-0B87EB5A19B1}" type="datetimeFigureOut">
              <a:rPr lang="en-IN" smtClean="0"/>
              <a:t>28-01-2025</a:t>
            </a:fld>
            <a:endParaRPr lang="en-IN"/>
          </a:p>
        </p:txBody>
      </p:sp>
      <p:sp>
        <p:nvSpPr>
          <p:cNvPr id="5" name="Footer Placeholder 4">
            <a:extLst>
              <a:ext uri="{FF2B5EF4-FFF2-40B4-BE49-F238E27FC236}">
                <a16:creationId xmlns:a16="http://schemas.microsoft.com/office/drawing/2014/main" id="{438B4F32-86EF-F4C5-933E-1D6DD00960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D9302-E46A-56BF-A5EA-0C41BC364AED}"/>
              </a:ext>
            </a:extLst>
          </p:cNvPr>
          <p:cNvSpPr>
            <a:spLocks noGrp="1"/>
          </p:cNvSpPr>
          <p:nvPr>
            <p:ph type="sldNum" sz="quarter" idx="12"/>
          </p:nvPr>
        </p:nvSpPr>
        <p:spPr/>
        <p:txBody>
          <a:bodyPr/>
          <a:lstStyle/>
          <a:p>
            <a:fld id="{5EA5F009-3348-4ED2-A789-BA6D62F8973F}" type="slidenum">
              <a:rPr lang="en-IN" smtClean="0"/>
              <a:t>‹#›</a:t>
            </a:fld>
            <a:endParaRPr lang="en-IN"/>
          </a:p>
        </p:txBody>
      </p:sp>
    </p:spTree>
    <p:extLst>
      <p:ext uri="{BB962C8B-B14F-4D97-AF65-F5344CB8AC3E}">
        <p14:creationId xmlns:p14="http://schemas.microsoft.com/office/powerpoint/2010/main" val="327742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2F9B1F-6442-0983-DE74-D30BF85C03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E52276-38A1-22FC-C555-8898EEA1F7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E0FD5-5741-BD45-3461-082A457ABE39}"/>
              </a:ext>
            </a:extLst>
          </p:cNvPr>
          <p:cNvSpPr>
            <a:spLocks noGrp="1"/>
          </p:cNvSpPr>
          <p:nvPr>
            <p:ph type="dt" sz="half" idx="10"/>
          </p:nvPr>
        </p:nvSpPr>
        <p:spPr/>
        <p:txBody>
          <a:bodyPr/>
          <a:lstStyle/>
          <a:p>
            <a:fld id="{893BF906-3434-49A1-9583-0B87EB5A19B1}" type="datetimeFigureOut">
              <a:rPr lang="en-IN" smtClean="0"/>
              <a:t>28-01-2025</a:t>
            </a:fld>
            <a:endParaRPr lang="en-IN"/>
          </a:p>
        </p:txBody>
      </p:sp>
      <p:sp>
        <p:nvSpPr>
          <p:cNvPr id="5" name="Footer Placeholder 4">
            <a:extLst>
              <a:ext uri="{FF2B5EF4-FFF2-40B4-BE49-F238E27FC236}">
                <a16:creationId xmlns:a16="http://schemas.microsoft.com/office/drawing/2014/main" id="{FA1ACF21-F035-0FF2-25D5-B96D17B05D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1FAD7-E951-E933-4F23-A3AEB9087DCA}"/>
              </a:ext>
            </a:extLst>
          </p:cNvPr>
          <p:cNvSpPr>
            <a:spLocks noGrp="1"/>
          </p:cNvSpPr>
          <p:nvPr>
            <p:ph type="sldNum" sz="quarter" idx="12"/>
          </p:nvPr>
        </p:nvSpPr>
        <p:spPr/>
        <p:txBody>
          <a:bodyPr/>
          <a:lstStyle/>
          <a:p>
            <a:fld id="{5EA5F009-3348-4ED2-A789-BA6D62F8973F}" type="slidenum">
              <a:rPr lang="en-IN" smtClean="0"/>
              <a:t>‹#›</a:t>
            </a:fld>
            <a:endParaRPr lang="en-IN"/>
          </a:p>
        </p:txBody>
      </p:sp>
    </p:spTree>
    <p:extLst>
      <p:ext uri="{BB962C8B-B14F-4D97-AF65-F5344CB8AC3E}">
        <p14:creationId xmlns:p14="http://schemas.microsoft.com/office/powerpoint/2010/main" val="4027794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A4C2F-34DE-A440-F223-57BFFA0C40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9894B3-41FC-8175-44B3-E3251620DF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21D47D-09F6-D71B-F46C-ECED8FEB63C3}"/>
              </a:ext>
            </a:extLst>
          </p:cNvPr>
          <p:cNvSpPr>
            <a:spLocks noGrp="1"/>
          </p:cNvSpPr>
          <p:nvPr>
            <p:ph type="dt" sz="half" idx="10"/>
          </p:nvPr>
        </p:nvSpPr>
        <p:spPr/>
        <p:txBody>
          <a:bodyPr/>
          <a:lstStyle/>
          <a:p>
            <a:fld id="{893BF906-3434-49A1-9583-0B87EB5A19B1}" type="datetimeFigureOut">
              <a:rPr lang="en-IN" smtClean="0"/>
              <a:t>28-01-2025</a:t>
            </a:fld>
            <a:endParaRPr lang="en-IN"/>
          </a:p>
        </p:txBody>
      </p:sp>
      <p:sp>
        <p:nvSpPr>
          <p:cNvPr id="5" name="Footer Placeholder 4">
            <a:extLst>
              <a:ext uri="{FF2B5EF4-FFF2-40B4-BE49-F238E27FC236}">
                <a16:creationId xmlns:a16="http://schemas.microsoft.com/office/drawing/2014/main" id="{E0B32E1F-C7C8-E822-067F-31DD25D229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251CD0-7882-E87F-FDBD-F2A620FF5E11}"/>
              </a:ext>
            </a:extLst>
          </p:cNvPr>
          <p:cNvSpPr>
            <a:spLocks noGrp="1"/>
          </p:cNvSpPr>
          <p:nvPr>
            <p:ph type="sldNum" sz="quarter" idx="12"/>
          </p:nvPr>
        </p:nvSpPr>
        <p:spPr/>
        <p:txBody>
          <a:bodyPr/>
          <a:lstStyle/>
          <a:p>
            <a:fld id="{5EA5F009-3348-4ED2-A789-BA6D62F8973F}" type="slidenum">
              <a:rPr lang="en-IN" smtClean="0"/>
              <a:t>‹#›</a:t>
            </a:fld>
            <a:endParaRPr lang="en-IN"/>
          </a:p>
        </p:txBody>
      </p:sp>
    </p:spTree>
    <p:extLst>
      <p:ext uri="{BB962C8B-B14F-4D97-AF65-F5344CB8AC3E}">
        <p14:creationId xmlns:p14="http://schemas.microsoft.com/office/powerpoint/2010/main" val="306528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87AA-5A8B-796E-C406-0ACEFC91BC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29D2ED-9147-1155-85F9-A0B74AE00A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D28EB-0B85-5152-C3FB-C235E34CA67B}"/>
              </a:ext>
            </a:extLst>
          </p:cNvPr>
          <p:cNvSpPr>
            <a:spLocks noGrp="1"/>
          </p:cNvSpPr>
          <p:nvPr>
            <p:ph type="dt" sz="half" idx="10"/>
          </p:nvPr>
        </p:nvSpPr>
        <p:spPr/>
        <p:txBody>
          <a:bodyPr/>
          <a:lstStyle/>
          <a:p>
            <a:fld id="{893BF906-3434-49A1-9583-0B87EB5A19B1}" type="datetimeFigureOut">
              <a:rPr lang="en-IN" smtClean="0"/>
              <a:t>28-01-2025</a:t>
            </a:fld>
            <a:endParaRPr lang="en-IN"/>
          </a:p>
        </p:txBody>
      </p:sp>
      <p:sp>
        <p:nvSpPr>
          <p:cNvPr id="5" name="Footer Placeholder 4">
            <a:extLst>
              <a:ext uri="{FF2B5EF4-FFF2-40B4-BE49-F238E27FC236}">
                <a16:creationId xmlns:a16="http://schemas.microsoft.com/office/drawing/2014/main" id="{77443507-C469-845A-95CB-0C6AF6100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6190B1-3C3B-94AE-298D-D36C7D680C2F}"/>
              </a:ext>
            </a:extLst>
          </p:cNvPr>
          <p:cNvSpPr>
            <a:spLocks noGrp="1"/>
          </p:cNvSpPr>
          <p:nvPr>
            <p:ph type="sldNum" sz="quarter" idx="12"/>
          </p:nvPr>
        </p:nvSpPr>
        <p:spPr/>
        <p:txBody>
          <a:bodyPr/>
          <a:lstStyle/>
          <a:p>
            <a:fld id="{5EA5F009-3348-4ED2-A789-BA6D62F8973F}" type="slidenum">
              <a:rPr lang="en-IN" smtClean="0"/>
              <a:t>‹#›</a:t>
            </a:fld>
            <a:endParaRPr lang="en-IN"/>
          </a:p>
        </p:txBody>
      </p:sp>
    </p:spTree>
    <p:extLst>
      <p:ext uri="{BB962C8B-B14F-4D97-AF65-F5344CB8AC3E}">
        <p14:creationId xmlns:p14="http://schemas.microsoft.com/office/powerpoint/2010/main" val="1955016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AC6F-ADBF-DDE2-5D9A-621097F06C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93CD03-1773-3CE2-DEE8-A398793826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4E0898-EB5E-51F2-10A8-D605E081FC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9DC8FB-F48A-63B5-8AEA-890190E214AF}"/>
              </a:ext>
            </a:extLst>
          </p:cNvPr>
          <p:cNvSpPr>
            <a:spLocks noGrp="1"/>
          </p:cNvSpPr>
          <p:nvPr>
            <p:ph type="dt" sz="half" idx="10"/>
          </p:nvPr>
        </p:nvSpPr>
        <p:spPr/>
        <p:txBody>
          <a:bodyPr/>
          <a:lstStyle/>
          <a:p>
            <a:fld id="{893BF906-3434-49A1-9583-0B87EB5A19B1}" type="datetimeFigureOut">
              <a:rPr lang="en-IN" smtClean="0"/>
              <a:t>28-01-2025</a:t>
            </a:fld>
            <a:endParaRPr lang="en-IN"/>
          </a:p>
        </p:txBody>
      </p:sp>
      <p:sp>
        <p:nvSpPr>
          <p:cNvPr id="6" name="Footer Placeholder 5">
            <a:extLst>
              <a:ext uri="{FF2B5EF4-FFF2-40B4-BE49-F238E27FC236}">
                <a16:creationId xmlns:a16="http://schemas.microsoft.com/office/drawing/2014/main" id="{7C453C72-CA38-50D5-0852-CDEF0B0890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AE3A56-65FD-D67C-BB8E-7F560B2B7C4F}"/>
              </a:ext>
            </a:extLst>
          </p:cNvPr>
          <p:cNvSpPr>
            <a:spLocks noGrp="1"/>
          </p:cNvSpPr>
          <p:nvPr>
            <p:ph type="sldNum" sz="quarter" idx="12"/>
          </p:nvPr>
        </p:nvSpPr>
        <p:spPr/>
        <p:txBody>
          <a:bodyPr/>
          <a:lstStyle/>
          <a:p>
            <a:fld id="{5EA5F009-3348-4ED2-A789-BA6D62F8973F}" type="slidenum">
              <a:rPr lang="en-IN" smtClean="0"/>
              <a:t>‹#›</a:t>
            </a:fld>
            <a:endParaRPr lang="en-IN"/>
          </a:p>
        </p:txBody>
      </p:sp>
    </p:spTree>
    <p:extLst>
      <p:ext uri="{BB962C8B-B14F-4D97-AF65-F5344CB8AC3E}">
        <p14:creationId xmlns:p14="http://schemas.microsoft.com/office/powerpoint/2010/main" val="47357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6BBB-9428-7F60-26FF-56BB8E578E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4396D9-9EE6-82CF-8DE6-0C63A01AE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88411-37F6-99E9-DEBE-ADC46F9D17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0ACC5A-9611-D7ED-D112-FE208CD6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B329B4-E259-6015-F3C5-87320A8B0E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1D766B-44E1-8462-2C02-84FB088F41D5}"/>
              </a:ext>
            </a:extLst>
          </p:cNvPr>
          <p:cNvSpPr>
            <a:spLocks noGrp="1"/>
          </p:cNvSpPr>
          <p:nvPr>
            <p:ph type="dt" sz="half" idx="10"/>
          </p:nvPr>
        </p:nvSpPr>
        <p:spPr/>
        <p:txBody>
          <a:bodyPr/>
          <a:lstStyle/>
          <a:p>
            <a:fld id="{893BF906-3434-49A1-9583-0B87EB5A19B1}" type="datetimeFigureOut">
              <a:rPr lang="en-IN" smtClean="0"/>
              <a:t>28-01-2025</a:t>
            </a:fld>
            <a:endParaRPr lang="en-IN"/>
          </a:p>
        </p:txBody>
      </p:sp>
      <p:sp>
        <p:nvSpPr>
          <p:cNvPr id="8" name="Footer Placeholder 7">
            <a:extLst>
              <a:ext uri="{FF2B5EF4-FFF2-40B4-BE49-F238E27FC236}">
                <a16:creationId xmlns:a16="http://schemas.microsoft.com/office/drawing/2014/main" id="{2C75EEA9-CF09-7255-F4ED-08CED142EC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79A65A-4B4B-3158-BB95-AFB9551EEFBF}"/>
              </a:ext>
            </a:extLst>
          </p:cNvPr>
          <p:cNvSpPr>
            <a:spLocks noGrp="1"/>
          </p:cNvSpPr>
          <p:nvPr>
            <p:ph type="sldNum" sz="quarter" idx="12"/>
          </p:nvPr>
        </p:nvSpPr>
        <p:spPr/>
        <p:txBody>
          <a:bodyPr/>
          <a:lstStyle/>
          <a:p>
            <a:fld id="{5EA5F009-3348-4ED2-A789-BA6D62F8973F}" type="slidenum">
              <a:rPr lang="en-IN" smtClean="0"/>
              <a:t>‹#›</a:t>
            </a:fld>
            <a:endParaRPr lang="en-IN"/>
          </a:p>
        </p:txBody>
      </p:sp>
    </p:spTree>
    <p:extLst>
      <p:ext uri="{BB962C8B-B14F-4D97-AF65-F5344CB8AC3E}">
        <p14:creationId xmlns:p14="http://schemas.microsoft.com/office/powerpoint/2010/main" val="158299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71DB-77F7-ABA2-2D59-478D485179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34B16C-0B36-9269-5DEA-E62579E6C270}"/>
              </a:ext>
            </a:extLst>
          </p:cNvPr>
          <p:cNvSpPr>
            <a:spLocks noGrp="1"/>
          </p:cNvSpPr>
          <p:nvPr>
            <p:ph type="dt" sz="half" idx="10"/>
          </p:nvPr>
        </p:nvSpPr>
        <p:spPr/>
        <p:txBody>
          <a:bodyPr/>
          <a:lstStyle/>
          <a:p>
            <a:fld id="{893BF906-3434-49A1-9583-0B87EB5A19B1}" type="datetimeFigureOut">
              <a:rPr lang="en-IN" smtClean="0"/>
              <a:t>28-01-2025</a:t>
            </a:fld>
            <a:endParaRPr lang="en-IN"/>
          </a:p>
        </p:txBody>
      </p:sp>
      <p:sp>
        <p:nvSpPr>
          <p:cNvPr id="4" name="Footer Placeholder 3">
            <a:extLst>
              <a:ext uri="{FF2B5EF4-FFF2-40B4-BE49-F238E27FC236}">
                <a16:creationId xmlns:a16="http://schemas.microsoft.com/office/drawing/2014/main" id="{9C1A4C05-8BCA-6BB0-162A-A45B99AB43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9CDA3D-56A6-D5D4-3900-396AFE5BD363}"/>
              </a:ext>
            </a:extLst>
          </p:cNvPr>
          <p:cNvSpPr>
            <a:spLocks noGrp="1"/>
          </p:cNvSpPr>
          <p:nvPr>
            <p:ph type="sldNum" sz="quarter" idx="12"/>
          </p:nvPr>
        </p:nvSpPr>
        <p:spPr/>
        <p:txBody>
          <a:bodyPr/>
          <a:lstStyle/>
          <a:p>
            <a:fld id="{5EA5F009-3348-4ED2-A789-BA6D62F8973F}" type="slidenum">
              <a:rPr lang="en-IN" smtClean="0"/>
              <a:t>‹#›</a:t>
            </a:fld>
            <a:endParaRPr lang="en-IN"/>
          </a:p>
        </p:txBody>
      </p:sp>
    </p:spTree>
    <p:extLst>
      <p:ext uri="{BB962C8B-B14F-4D97-AF65-F5344CB8AC3E}">
        <p14:creationId xmlns:p14="http://schemas.microsoft.com/office/powerpoint/2010/main" val="420795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A8F93D-F232-7F01-E43F-1819A48DCD12}"/>
              </a:ext>
            </a:extLst>
          </p:cNvPr>
          <p:cNvSpPr>
            <a:spLocks noGrp="1"/>
          </p:cNvSpPr>
          <p:nvPr>
            <p:ph type="dt" sz="half" idx="10"/>
          </p:nvPr>
        </p:nvSpPr>
        <p:spPr/>
        <p:txBody>
          <a:bodyPr/>
          <a:lstStyle/>
          <a:p>
            <a:fld id="{893BF906-3434-49A1-9583-0B87EB5A19B1}" type="datetimeFigureOut">
              <a:rPr lang="en-IN" smtClean="0"/>
              <a:t>28-01-2025</a:t>
            </a:fld>
            <a:endParaRPr lang="en-IN"/>
          </a:p>
        </p:txBody>
      </p:sp>
      <p:sp>
        <p:nvSpPr>
          <p:cNvPr id="3" name="Footer Placeholder 2">
            <a:extLst>
              <a:ext uri="{FF2B5EF4-FFF2-40B4-BE49-F238E27FC236}">
                <a16:creationId xmlns:a16="http://schemas.microsoft.com/office/drawing/2014/main" id="{98436AD1-B4EF-95FC-0E1D-46A98200FF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5F58FC-5D49-B7B1-3BD4-92E3C777C312}"/>
              </a:ext>
            </a:extLst>
          </p:cNvPr>
          <p:cNvSpPr>
            <a:spLocks noGrp="1"/>
          </p:cNvSpPr>
          <p:nvPr>
            <p:ph type="sldNum" sz="quarter" idx="12"/>
          </p:nvPr>
        </p:nvSpPr>
        <p:spPr/>
        <p:txBody>
          <a:bodyPr/>
          <a:lstStyle/>
          <a:p>
            <a:fld id="{5EA5F009-3348-4ED2-A789-BA6D62F8973F}" type="slidenum">
              <a:rPr lang="en-IN" smtClean="0"/>
              <a:t>‹#›</a:t>
            </a:fld>
            <a:endParaRPr lang="en-IN"/>
          </a:p>
        </p:txBody>
      </p:sp>
    </p:spTree>
    <p:extLst>
      <p:ext uri="{BB962C8B-B14F-4D97-AF65-F5344CB8AC3E}">
        <p14:creationId xmlns:p14="http://schemas.microsoft.com/office/powerpoint/2010/main" val="226885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C25C-0E13-16FA-6346-82D7F7FDB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36DFBB-D744-885C-1036-FDDB441CC1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5EC057-6DCA-8124-D907-1EF2FBBBC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43A46D-5465-723A-9592-C3417FDDE32F}"/>
              </a:ext>
            </a:extLst>
          </p:cNvPr>
          <p:cNvSpPr>
            <a:spLocks noGrp="1"/>
          </p:cNvSpPr>
          <p:nvPr>
            <p:ph type="dt" sz="half" idx="10"/>
          </p:nvPr>
        </p:nvSpPr>
        <p:spPr/>
        <p:txBody>
          <a:bodyPr/>
          <a:lstStyle/>
          <a:p>
            <a:fld id="{893BF906-3434-49A1-9583-0B87EB5A19B1}" type="datetimeFigureOut">
              <a:rPr lang="en-IN" smtClean="0"/>
              <a:t>28-01-2025</a:t>
            </a:fld>
            <a:endParaRPr lang="en-IN"/>
          </a:p>
        </p:txBody>
      </p:sp>
      <p:sp>
        <p:nvSpPr>
          <p:cNvPr id="6" name="Footer Placeholder 5">
            <a:extLst>
              <a:ext uri="{FF2B5EF4-FFF2-40B4-BE49-F238E27FC236}">
                <a16:creationId xmlns:a16="http://schemas.microsoft.com/office/drawing/2014/main" id="{524653B9-0212-FB82-105E-37A383CCEB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790F69-9E4A-3A3E-1DED-D3BF7A347377}"/>
              </a:ext>
            </a:extLst>
          </p:cNvPr>
          <p:cNvSpPr>
            <a:spLocks noGrp="1"/>
          </p:cNvSpPr>
          <p:nvPr>
            <p:ph type="sldNum" sz="quarter" idx="12"/>
          </p:nvPr>
        </p:nvSpPr>
        <p:spPr/>
        <p:txBody>
          <a:bodyPr/>
          <a:lstStyle/>
          <a:p>
            <a:fld id="{5EA5F009-3348-4ED2-A789-BA6D62F8973F}" type="slidenum">
              <a:rPr lang="en-IN" smtClean="0"/>
              <a:t>‹#›</a:t>
            </a:fld>
            <a:endParaRPr lang="en-IN"/>
          </a:p>
        </p:txBody>
      </p:sp>
    </p:spTree>
    <p:extLst>
      <p:ext uri="{BB962C8B-B14F-4D97-AF65-F5344CB8AC3E}">
        <p14:creationId xmlns:p14="http://schemas.microsoft.com/office/powerpoint/2010/main" val="173614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A5E7E-0291-F016-6042-A005F61DCC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E1A0F6-0331-DC3C-CC43-28688BD812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C1498C-C2F2-DEE1-F3DD-5425CB57A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C9010-58A5-060E-3E02-914B8C8B9F06}"/>
              </a:ext>
            </a:extLst>
          </p:cNvPr>
          <p:cNvSpPr>
            <a:spLocks noGrp="1"/>
          </p:cNvSpPr>
          <p:nvPr>
            <p:ph type="dt" sz="half" idx="10"/>
          </p:nvPr>
        </p:nvSpPr>
        <p:spPr/>
        <p:txBody>
          <a:bodyPr/>
          <a:lstStyle/>
          <a:p>
            <a:fld id="{893BF906-3434-49A1-9583-0B87EB5A19B1}" type="datetimeFigureOut">
              <a:rPr lang="en-IN" smtClean="0"/>
              <a:t>28-01-2025</a:t>
            </a:fld>
            <a:endParaRPr lang="en-IN"/>
          </a:p>
        </p:txBody>
      </p:sp>
      <p:sp>
        <p:nvSpPr>
          <p:cNvPr id="6" name="Footer Placeholder 5">
            <a:extLst>
              <a:ext uri="{FF2B5EF4-FFF2-40B4-BE49-F238E27FC236}">
                <a16:creationId xmlns:a16="http://schemas.microsoft.com/office/drawing/2014/main" id="{D49138C4-B50E-31A3-9C07-A16E23B7E3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38F436-6C0C-DE01-8370-4F7B5499AFD2}"/>
              </a:ext>
            </a:extLst>
          </p:cNvPr>
          <p:cNvSpPr>
            <a:spLocks noGrp="1"/>
          </p:cNvSpPr>
          <p:nvPr>
            <p:ph type="sldNum" sz="quarter" idx="12"/>
          </p:nvPr>
        </p:nvSpPr>
        <p:spPr/>
        <p:txBody>
          <a:bodyPr/>
          <a:lstStyle/>
          <a:p>
            <a:fld id="{5EA5F009-3348-4ED2-A789-BA6D62F8973F}" type="slidenum">
              <a:rPr lang="en-IN" smtClean="0"/>
              <a:t>‹#›</a:t>
            </a:fld>
            <a:endParaRPr lang="en-IN"/>
          </a:p>
        </p:txBody>
      </p:sp>
    </p:spTree>
    <p:extLst>
      <p:ext uri="{BB962C8B-B14F-4D97-AF65-F5344CB8AC3E}">
        <p14:creationId xmlns:p14="http://schemas.microsoft.com/office/powerpoint/2010/main" val="154596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3E949D-02FB-5125-AE0B-49B184E9F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577FB8-22E0-3965-CEEE-12E09150A6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781B5-3AFF-CF33-5C71-D9EAF1C54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BF906-3434-49A1-9583-0B87EB5A19B1}" type="datetimeFigureOut">
              <a:rPr lang="en-IN" smtClean="0"/>
              <a:t>28-01-2025</a:t>
            </a:fld>
            <a:endParaRPr lang="en-IN"/>
          </a:p>
        </p:txBody>
      </p:sp>
      <p:sp>
        <p:nvSpPr>
          <p:cNvPr id="5" name="Footer Placeholder 4">
            <a:extLst>
              <a:ext uri="{FF2B5EF4-FFF2-40B4-BE49-F238E27FC236}">
                <a16:creationId xmlns:a16="http://schemas.microsoft.com/office/drawing/2014/main" id="{AC20E4AE-6823-E0EE-CEDE-56BD61C6D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BF8A21-81BE-0C95-5D98-2F293F5CF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5F009-3348-4ED2-A789-BA6D62F8973F}" type="slidenum">
              <a:rPr lang="en-IN" smtClean="0"/>
              <a:t>‹#›</a:t>
            </a:fld>
            <a:endParaRPr lang="en-IN"/>
          </a:p>
        </p:txBody>
      </p:sp>
    </p:spTree>
    <p:extLst>
      <p:ext uri="{BB962C8B-B14F-4D97-AF65-F5344CB8AC3E}">
        <p14:creationId xmlns:p14="http://schemas.microsoft.com/office/powerpoint/2010/main" val="3328910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9AD3D5-861B-DFFE-F9B1-272E4BEBB19B}"/>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8FD3595E-029E-4702-E799-E78089406001}"/>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6" name="TextBox 5">
            <a:extLst>
              <a:ext uri="{FF2B5EF4-FFF2-40B4-BE49-F238E27FC236}">
                <a16:creationId xmlns:a16="http://schemas.microsoft.com/office/drawing/2014/main" id="{5966E0E0-56ED-EB6D-232F-5296EDBA82B1}"/>
              </a:ext>
            </a:extLst>
          </p:cNvPr>
          <p:cNvSpPr txBox="1"/>
          <p:nvPr/>
        </p:nvSpPr>
        <p:spPr>
          <a:xfrm>
            <a:off x="2214513" y="975993"/>
            <a:ext cx="7762973" cy="1077218"/>
          </a:xfrm>
          <a:prstGeom prst="rect">
            <a:avLst/>
          </a:prstGeom>
          <a:noFill/>
        </p:spPr>
        <p:txBody>
          <a:bodyPr wrap="square">
            <a:spAutoFit/>
          </a:bodyPr>
          <a:lstStyle/>
          <a:p>
            <a:pPr algn="ctr"/>
            <a:r>
              <a:rPr lang="en-IN" sz="3200" b="1" dirty="0"/>
              <a:t>SecoT – A Complete Penetration Testing Suite for IoT Devices</a:t>
            </a:r>
          </a:p>
        </p:txBody>
      </p:sp>
      <p:sp>
        <p:nvSpPr>
          <p:cNvPr id="2" name="TextBox 1">
            <a:extLst>
              <a:ext uri="{FF2B5EF4-FFF2-40B4-BE49-F238E27FC236}">
                <a16:creationId xmlns:a16="http://schemas.microsoft.com/office/drawing/2014/main" id="{8A7FEAE4-B445-85A1-6804-D1DB2CB65464}"/>
              </a:ext>
            </a:extLst>
          </p:cNvPr>
          <p:cNvSpPr txBox="1"/>
          <p:nvPr/>
        </p:nvSpPr>
        <p:spPr>
          <a:xfrm>
            <a:off x="2214513" y="2509981"/>
            <a:ext cx="7762973" cy="1015663"/>
          </a:xfrm>
          <a:prstGeom prst="rect">
            <a:avLst/>
          </a:prstGeom>
          <a:noFill/>
        </p:spPr>
        <p:txBody>
          <a:bodyPr wrap="square">
            <a:spAutoFit/>
          </a:bodyPr>
          <a:lstStyle/>
          <a:p>
            <a:pPr algn="ctr"/>
            <a:r>
              <a:rPr lang="en-IN" sz="2000" b="1" u="sng" dirty="0">
                <a:solidFill>
                  <a:srgbClr val="002060"/>
                </a:solidFill>
              </a:rPr>
              <a:t>Students</a:t>
            </a:r>
          </a:p>
          <a:p>
            <a:pPr algn="ctr"/>
            <a:r>
              <a:rPr lang="en-IN" sz="2000" b="1" dirty="0"/>
              <a:t>M.A. MOHAMMED ASEEM (210181601034)</a:t>
            </a:r>
          </a:p>
          <a:p>
            <a:pPr algn="ctr"/>
            <a:r>
              <a:rPr lang="en-IN" sz="2000" b="1" dirty="0"/>
              <a:t>T. MOHAMMED WASEEM AHMED (210181601038)</a:t>
            </a:r>
            <a:endParaRPr lang="en-IN" b="1" dirty="0"/>
          </a:p>
        </p:txBody>
      </p:sp>
      <p:sp>
        <p:nvSpPr>
          <p:cNvPr id="5" name="TextBox 4">
            <a:extLst>
              <a:ext uri="{FF2B5EF4-FFF2-40B4-BE49-F238E27FC236}">
                <a16:creationId xmlns:a16="http://schemas.microsoft.com/office/drawing/2014/main" id="{B983240C-27FD-06B9-0608-EECDA6F30A0E}"/>
              </a:ext>
            </a:extLst>
          </p:cNvPr>
          <p:cNvSpPr txBox="1"/>
          <p:nvPr/>
        </p:nvSpPr>
        <p:spPr>
          <a:xfrm>
            <a:off x="2214512" y="3896268"/>
            <a:ext cx="7762973" cy="707886"/>
          </a:xfrm>
          <a:prstGeom prst="rect">
            <a:avLst/>
          </a:prstGeom>
          <a:noFill/>
        </p:spPr>
        <p:txBody>
          <a:bodyPr wrap="square">
            <a:spAutoFit/>
          </a:bodyPr>
          <a:lstStyle/>
          <a:p>
            <a:pPr algn="ctr"/>
            <a:r>
              <a:rPr lang="en-IN" sz="2000" b="1" u="sng" dirty="0">
                <a:solidFill>
                  <a:srgbClr val="002060"/>
                </a:solidFill>
              </a:rPr>
              <a:t>Project Supervisor</a:t>
            </a:r>
          </a:p>
          <a:p>
            <a:pPr algn="ctr"/>
            <a:r>
              <a:rPr lang="en-IN" sz="2000" b="1" dirty="0" err="1"/>
              <a:t>Dr.</a:t>
            </a:r>
            <a:r>
              <a:rPr lang="en-IN" sz="2000" b="1" dirty="0"/>
              <a:t> C. Hema (Associate Professor /CSE)</a:t>
            </a:r>
          </a:p>
        </p:txBody>
      </p:sp>
      <p:sp>
        <p:nvSpPr>
          <p:cNvPr id="7" name="TextBox 6">
            <a:extLst>
              <a:ext uri="{FF2B5EF4-FFF2-40B4-BE49-F238E27FC236}">
                <a16:creationId xmlns:a16="http://schemas.microsoft.com/office/drawing/2014/main" id="{9E1A0ACD-B246-78EB-6B8B-31B2FAA5E7AF}"/>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9" name="TextBox 8">
            <a:extLst>
              <a:ext uri="{FF2B5EF4-FFF2-40B4-BE49-F238E27FC236}">
                <a16:creationId xmlns:a16="http://schemas.microsoft.com/office/drawing/2014/main" id="{DB0AAFC9-7645-ACCE-69C9-B460758BE9A3}"/>
              </a:ext>
            </a:extLst>
          </p:cNvPr>
          <p:cNvSpPr txBox="1"/>
          <p:nvPr/>
        </p:nvSpPr>
        <p:spPr>
          <a:xfrm>
            <a:off x="3046427" y="4871806"/>
            <a:ext cx="6099142" cy="707886"/>
          </a:xfrm>
          <a:prstGeom prst="rect">
            <a:avLst/>
          </a:prstGeom>
          <a:noFill/>
        </p:spPr>
        <p:txBody>
          <a:bodyPr wrap="square">
            <a:spAutoFit/>
          </a:bodyPr>
          <a:lstStyle/>
          <a:p>
            <a:pPr algn="ctr"/>
            <a:r>
              <a:rPr lang="en-IN" sz="2000" b="1" u="sng" dirty="0">
                <a:solidFill>
                  <a:srgbClr val="002060"/>
                </a:solidFill>
              </a:rPr>
              <a:t>Domain</a:t>
            </a:r>
          </a:p>
          <a:p>
            <a:pPr algn="ctr"/>
            <a:r>
              <a:rPr lang="en-IN" sz="2000" b="1" dirty="0"/>
              <a:t>Cyber Security</a:t>
            </a:r>
          </a:p>
        </p:txBody>
      </p:sp>
    </p:spTree>
    <p:extLst>
      <p:ext uri="{BB962C8B-B14F-4D97-AF65-F5344CB8AC3E}">
        <p14:creationId xmlns:p14="http://schemas.microsoft.com/office/powerpoint/2010/main" val="222294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63A31-F4EA-68AB-60CA-D5C686C08CA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FE6D933-8AA0-B9A2-FC69-2FBEE8B3B752}"/>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AF43BAA9-6F6D-C1E0-B9C1-E3CAF97E60D3}"/>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7482E742-215F-EFF5-1561-0EE028A178D7}"/>
              </a:ext>
            </a:extLst>
          </p:cNvPr>
          <p:cNvSpPr txBox="1"/>
          <p:nvPr/>
        </p:nvSpPr>
        <p:spPr>
          <a:xfrm>
            <a:off x="3046429" y="291640"/>
            <a:ext cx="6099142" cy="523220"/>
          </a:xfrm>
          <a:prstGeom prst="rect">
            <a:avLst/>
          </a:prstGeom>
          <a:noFill/>
        </p:spPr>
        <p:txBody>
          <a:bodyPr wrap="square">
            <a:spAutoFit/>
          </a:bodyPr>
          <a:lstStyle/>
          <a:p>
            <a:pPr algn="ctr"/>
            <a:r>
              <a:rPr lang="en-IN" sz="2800" b="1" u="sng" dirty="0">
                <a:solidFill>
                  <a:srgbClr val="002060"/>
                </a:solidFill>
              </a:rPr>
              <a:t>Input-Process-Output (IPO)</a:t>
            </a:r>
            <a:r>
              <a:rPr lang="en-IN" sz="2800" u="sng" dirty="0">
                <a:solidFill>
                  <a:srgbClr val="002060"/>
                </a:solidFill>
              </a:rPr>
              <a:t> </a:t>
            </a:r>
            <a:endParaRPr lang="en-IN" u="sng" dirty="0">
              <a:solidFill>
                <a:srgbClr val="002060"/>
              </a:solidFill>
            </a:endParaRPr>
          </a:p>
        </p:txBody>
      </p:sp>
      <p:sp>
        <p:nvSpPr>
          <p:cNvPr id="11" name="TextBox 10">
            <a:extLst>
              <a:ext uri="{FF2B5EF4-FFF2-40B4-BE49-F238E27FC236}">
                <a16:creationId xmlns:a16="http://schemas.microsoft.com/office/drawing/2014/main" id="{F4E92817-652C-D434-09C7-16F16E56D718}"/>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2" name="TextBox 1">
            <a:extLst>
              <a:ext uri="{FF2B5EF4-FFF2-40B4-BE49-F238E27FC236}">
                <a16:creationId xmlns:a16="http://schemas.microsoft.com/office/drawing/2014/main" id="{95AFC060-961C-ED41-8013-E123C82D6634}"/>
              </a:ext>
            </a:extLst>
          </p:cNvPr>
          <p:cNvSpPr txBox="1"/>
          <p:nvPr/>
        </p:nvSpPr>
        <p:spPr>
          <a:xfrm>
            <a:off x="3046429" y="814860"/>
            <a:ext cx="6099142" cy="523220"/>
          </a:xfrm>
          <a:prstGeom prst="rect">
            <a:avLst/>
          </a:prstGeom>
          <a:noFill/>
        </p:spPr>
        <p:txBody>
          <a:bodyPr wrap="square">
            <a:spAutoFit/>
          </a:bodyPr>
          <a:lstStyle/>
          <a:p>
            <a:pPr algn="ctr"/>
            <a:r>
              <a:rPr lang="en-IN" sz="2800" b="1" u="sng" dirty="0">
                <a:solidFill>
                  <a:srgbClr val="002060"/>
                </a:solidFill>
              </a:rPr>
              <a:t>Process</a:t>
            </a:r>
            <a:endParaRPr lang="en-IN" u="sng" dirty="0">
              <a:solidFill>
                <a:srgbClr val="002060"/>
              </a:solidFill>
            </a:endParaRPr>
          </a:p>
        </p:txBody>
      </p:sp>
      <p:sp>
        <p:nvSpPr>
          <p:cNvPr id="5" name="Rectangle 1">
            <a:extLst>
              <a:ext uri="{FF2B5EF4-FFF2-40B4-BE49-F238E27FC236}">
                <a16:creationId xmlns:a16="http://schemas.microsoft.com/office/drawing/2014/main" id="{D59DCEB3-CFE9-BD68-709A-2B692712C851}"/>
              </a:ext>
            </a:extLst>
          </p:cNvPr>
          <p:cNvSpPr>
            <a:spLocks noChangeArrowheads="1"/>
          </p:cNvSpPr>
          <p:nvPr/>
        </p:nvSpPr>
        <p:spPr bwMode="auto">
          <a:xfrm rot="10800000" flipV="1">
            <a:off x="731520" y="1455357"/>
            <a:ext cx="11277600" cy="4204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rPr>
              <a:t>&lt;Fill this&gt;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rPr>
              <a:t>Firmware Analysis</a:t>
            </a:r>
            <a:r>
              <a:rPr kumimoji="0" lang="en-US" altLang="en-US" sz="1800" b="0" i="0" u="none" strike="noStrike" cap="none" normalizeH="0" baseline="0" dirty="0">
                <a:ln>
                  <a:noFill/>
                </a:ln>
                <a:solidFill>
                  <a:schemeClr val="tx1"/>
                </a:solidFill>
                <a:effectLst/>
              </a:rPr>
              <a:t>: Unpack and analyze the firmware and its embedded files for vulnerabilities.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b="1" dirty="0"/>
              <a:t>Libraries and Dependencies Vulnerability Scanning</a:t>
            </a:r>
            <a:r>
              <a:rPr kumimoji="0" lang="en-US" altLang="en-US" sz="1800" b="0" i="0" u="none" strike="noStrike" cap="none" normalizeH="0" baseline="0" dirty="0">
                <a:ln>
                  <a:noFill/>
                </a:ln>
                <a:solidFill>
                  <a:schemeClr val="tx1"/>
                </a:solidFill>
                <a:effectLst/>
              </a:rPr>
              <a:t>: Use vulnerability databases to scan libraries and dependencies in the firmware for known CVEs.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rPr>
              <a:t>Manual Testing</a:t>
            </a:r>
            <a:r>
              <a:rPr kumimoji="0" lang="en-US" altLang="en-US" sz="1800" b="0" i="0" u="none" strike="noStrike" cap="none" normalizeH="0" baseline="0" dirty="0">
                <a:ln>
                  <a:noFill/>
                </a:ln>
                <a:solidFill>
                  <a:schemeClr val="tx1"/>
                </a:solidFill>
                <a:effectLst/>
              </a:rPr>
              <a:t>: Allow manual inspection of extracted files for additional vulnerabilities.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rPr>
              <a:t>Hash Decryption</a:t>
            </a:r>
            <a:r>
              <a:rPr kumimoji="0" lang="en-US" altLang="en-US" sz="1800" b="0" i="0" u="none" strike="noStrike" cap="none" normalizeH="0" baseline="0" dirty="0">
                <a:ln>
                  <a:noFill/>
                </a:ln>
                <a:solidFill>
                  <a:schemeClr val="tx1"/>
                </a:solidFill>
                <a:effectLst/>
              </a:rPr>
              <a:t>: Check the cryptographic strength of hashes used in the firmware to detect weak encryption.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rPr>
              <a:t>Host Discovery</a:t>
            </a:r>
            <a:r>
              <a:rPr kumimoji="0" lang="en-US" altLang="en-US" sz="1800" b="0" i="0" u="none" strike="noStrike" cap="none" normalizeH="0" baseline="0" dirty="0">
                <a:ln>
                  <a:noFill/>
                </a:ln>
                <a:solidFill>
                  <a:schemeClr val="tx1"/>
                </a:solidFill>
                <a:effectLst/>
              </a:rPr>
              <a:t>: Perform network scans to identify active devices on the network.</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rPr>
              <a:t>Vulnerable Service Scanning</a:t>
            </a:r>
            <a:r>
              <a:rPr kumimoji="0" lang="en-US" altLang="en-US" sz="1800" b="0" i="0" u="none" strike="noStrike" cap="none" normalizeH="0" baseline="0" dirty="0">
                <a:ln>
                  <a:noFill/>
                </a:ln>
                <a:solidFill>
                  <a:schemeClr val="tx1"/>
                </a:solidFill>
                <a:effectLst/>
              </a:rPr>
              <a:t>: Scan open ports and services on identified hosts for potential vulnerabilities.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rPr>
              <a:t>Web Application Vulnerability Scanning</a:t>
            </a:r>
            <a:r>
              <a:rPr kumimoji="0" lang="en-US" altLang="en-US" sz="1800" b="0" i="0" u="none" strike="noStrike" cap="none" normalizeH="0" baseline="0" dirty="0">
                <a:ln>
                  <a:noFill/>
                </a:ln>
                <a:solidFill>
                  <a:schemeClr val="tx1"/>
                </a:solidFill>
                <a:effectLst/>
              </a:rPr>
              <a:t>: Scan web-based applications or APIs within the IoT ecosystem for common web security issues like XSS and SQL Injection. </a:t>
            </a:r>
          </a:p>
        </p:txBody>
      </p:sp>
    </p:spTree>
    <p:extLst>
      <p:ext uri="{BB962C8B-B14F-4D97-AF65-F5344CB8AC3E}">
        <p14:creationId xmlns:p14="http://schemas.microsoft.com/office/powerpoint/2010/main" val="413370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7D03D-AFBC-3936-2FB0-CFD964F4482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C1BF3BB-DB23-191C-1BB5-5B41026FE591}"/>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85B0ABC9-F3CD-C266-107F-132FC36B1523}"/>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C4C3768F-E5CF-CB30-AAF2-48DF98AD4A2D}"/>
              </a:ext>
            </a:extLst>
          </p:cNvPr>
          <p:cNvSpPr txBox="1"/>
          <p:nvPr/>
        </p:nvSpPr>
        <p:spPr>
          <a:xfrm>
            <a:off x="3046429" y="291640"/>
            <a:ext cx="6099142" cy="523220"/>
          </a:xfrm>
          <a:prstGeom prst="rect">
            <a:avLst/>
          </a:prstGeom>
          <a:noFill/>
        </p:spPr>
        <p:txBody>
          <a:bodyPr wrap="square">
            <a:spAutoFit/>
          </a:bodyPr>
          <a:lstStyle/>
          <a:p>
            <a:pPr algn="ctr"/>
            <a:r>
              <a:rPr lang="en-IN" sz="2800" b="1" u="sng" dirty="0">
                <a:solidFill>
                  <a:srgbClr val="002060"/>
                </a:solidFill>
              </a:rPr>
              <a:t>Input-Process-Output (IPO)</a:t>
            </a:r>
            <a:r>
              <a:rPr lang="en-IN" sz="2800" u="sng" dirty="0">
                <a:solidFill>
                  <a:srgbClr val="002060"/>
                </a:solidFill>
              </a:rPr>
              <a:t> </a:t>
            </a:r>
            <a:endParaRPr lang="en-IN" u="sng" dirty="0">
              <a:solidFill>
                <a:srgbClr val="002060"/>
              </a:solidFill>
            </a:endParaRPr>
          </a:p>
        </p:txBody>
      </p:sp>
      <p:sp>
        <p:nvSpPr>
          <p:cNvPr id="11" name="TextBox 10">
            <a:extLst>
              <a:ext uri="{FF2B5EF4-FFF2-40B4-BE49-F238E27FC236}">
                <a16:creationId xmlns:a16="http://schemas.microsoft.com/office/drawing/2014/main" id="{5943E4B9-E40C-3AE5-5EED-123B886E32BF}"/>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2" name="TextBox 1">
            <a:extLst>
              <a:ext uri="{FF2B5EF4-FFF2-40B4-BE49-F238E27FC236}">
                <a16:creationId xmlns:a16="http://schemas.microsoft.com/office/drawing/2014/main" id="{4102DF50-0D56-3312-B739-4D940B5861B9}"/>
              </a:ext>
            </a:extLst>
          </p:cNvPr>
          <p:cNvSpPr txBox="1"/>
          <p:nvPr/>
        </p:nvSpPr>
        <p:spPr>
          <a:xfrm>
            <a:off x="3117549" y="908546"/>
            <a:ext cx="6099142" cy="523220"/>
          </a:xfrm>
          <a:prstGeom prst="rect">
            <a:avLst/>
          </a:prstGeom>
          <a:noFill/>
        </p:spPr>
        <p:txBody>
          <a:bodyPr wrap="square">
            <a:spAutoFit/>
          </a:bodyPr>
          <a:lstStyle/>
          <a:p>
            <a:pPr algn="ctr"/>
            <a:r>
              <a:rPr lang="en-IN" sz="2800" b="1" u="sng" dirty="0">
                <a:solidFill>
                  <a:srgbClr val="002060"/>
                </a:solidFill>
              </a:rPr>
              <a:t>Output</a:t>
            </a:r>
            <a:endParaRPr lang="en-IN" u="sng" dirty="0">
              <a:solidFill>
                <a:srgbClr val="002060"/>
              </a:solidFill>
            </a:endParaRPr>
          </a:p>
        </p:txBody>
      </p:sp>
      <p:sp>
        <p:nvSpPr>
          <p:cNvPr id="6" name="Rectangle 1">
            <a:extLst>
              <a:ext uri="{FF2B5EF4-FFF2-40B4-BE49-F238E27FC236}">
                <a16:creationId xmlns:a16="http://schemas.microsoft.com/office/drawing/2014/main" id="{B8612C3F-C028-ABEF-F850-22C269B83A6B}"/>
              </a:ext>
            </a:extLst>
          </p:cNvPr>
          <p:cNvSpPr>
            <a:spLocks noChangeArrowheads="1"/>
          </p:cNvSpPr>
          <p:nvPr/>
        </p:nvSpPr>
        <p:spPr bwMode="auto">
          <a:xfrm>
            <a:off x="497840" y="1642729"/>
            <a:ext cx="11196320" cy="295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cs typeface="Arial" panose="020B0604020202020204" pitchFamily="34" charset="0"/>
              </a:rPr>
              <a:t>Firmware Extraction: &lt;Fill This&gt;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cs typeface="Arial" panose="020B0604020202020204" pitchFamily="34" charset="0"/>
              </a:rPr>
              <a:t>Extracted Files: </a:t>
            </a:r>
            <a:r>
              <a:rPr kumimoji="0" lang="en-US" altLang="en-US" sz="1800" i="0" u="none" strike="noStrike" cap="none" normalizeH="0" baseline="0" dirty="0">
                <a:ln>
                  <a:noFill/>
                </a:ln>
                <a:solidFill>
                  <a:schemeClr val="tx1"/>
                </a:solidFill>
                <a:effectLst/>
                <a:cs typeface="Arial" panose="020B0604020202020204" pitchFamily="34" charset="0"/>
              </a:rPr>
              <a:t>The percentage of extraction of files embedded in the Firmware</a:t>
            </a:r>
            <a:endParaRPr kumimoji="0" lang="en-US" altLang="en-US" sz="1800" b="1" i="0" u="none" strike="noStrike" cap="none" normalizeH="0" baseline="0" dirty="0">
              <a:ln>
                <a:noFill/>
              </a:ln>
              <a:solidFill>
                <a:schemeClr val="tx1"/>
              </a:solidFill>
              <a:effectLst/>
              <a:cs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cs typeface="Arial" panose="020B0604020202020204" pitchFamily="34" charset="0"/>
              </a:rPr>
              <a:t>Vulnerability Detection</a:t>
            </a:r>
            <a:r>
              <a:rPr kumimoji="0" lang="en-US" altLang="en-US" sz="1800" b="0" i="0" u="none" strike="noStrike" cap="none" normalizeH="0" baseline="0" dirty="0">
                <a:ln>
                  <a:noFill/>
                </a:ln>
                <a:solidFill>
                  <a:schemeClr val="tx1"/>
                </a:solidFill>
                <a:effectLst/>
                <a:cs typeface="Arial" panose="020B0604020202020204" pitchFamily="34" charset="0"/>
              </a:rPr>
              <a:t>: The percentage of known vulnerabilities (CVEs) successfully detected in libraries and services.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cs typeface="Arial" panose="020B0604020202020204" pitchFamily="34" charset="0"/>
              </a:rPr>
              <a:t>Host and Service Coverage</a:t>
            </a:r>
            <a:r>
              <a:rPr kumimoji="0" lang="en-US" altLang="en-US" sz="1800" b="0" i="0" u="none" strike="noStrike" cap="none" normalizeH="0" baseline="0" dirty="0">
                <a:ln>
                  <a:noFill/>
                </a:ln>
                <a:solidFill>
                  <a:schemeClr val="tx1"/>
                </a:solidFill>
                <a:effectLst/>
                <a:cs typeface="Arial" panose="020B0604020202020204" pitchFamily="34" charset="0"/>
              </a:rPr>
              <a:t>: The percentage of active hosts and services identified and tested.</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cs typeface="Arial" panose="020B0604020202020204" pitchFamily="34" charset="0"/>
              </a:rPr>
              <a:t>Web Application Vulnerability Coverage</a:t>
            </a:r>
            <a:r>
              <a:rPr kumimoji="0" lang="en-US" altLang="en-US" sz="1800" b="0" i="0" u="none" strike="noStrike" cap="none" normalizeH="0" baseline="0" dirty="0">
                <a:ln>
                  <a:noFill/>
                </a:ln>
                <a:solidFill>
                  <a:schemeClr val="tx1"/>
                </a:solidFill>
                <a:effectLst/>
                <a:cs typeface="Arial" panose="020B0604020202020204" pitchFamily="34" charset="0"/>
              </a:rPr>
              <a:t>: The completeness of vulnerability scanning for web-based components of the IoT ecosystem. </a:t>
            </a:r>
          </a:p>
        </p:txBody>
      </p:sp>
    </p:spTree>
    <p:extLst>
      <p:ext uri="{BB962C8B-B14F-4D97-AF65-F5344CB8AC3E}">
        <p14:creationId xmlns:p14="http://schemas.microsoft.com/office/powerpoint/2010/main" val="96720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44327-3C32-2B74-49CE-E2377BEB7F0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4C8A2A9-0F40-C023-C239-C34BB7A39B4B}"/>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A9BF4AF7-68DF-8397-7858-ACCDE09C1AE3}"/>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EAD51CA1-63A6-6C14-D56E-D6646F6A3B48}"/>
              </a:ext>
            </a:extLst>
          </p:cNvPr>
          <p:cNvSpPr txBox="1"/>
          <p:nvPr/>
        </p:nvSpPr>
        <p:spPr>
          <a:xfrm>
            <a:off x="-1197715" y="126076"/>
            <a:ext cx="6094180" cy="523220"/>
          </a:xfrm>
          <a:prstGeom prst="rect">
            <a:avLst/>
          </a:prstGeom>
          <a:noFill/>
        </p:spPr>
        <p:txBody>
          <a:bodyPr wrap="square">
            <a:spAutoFit/>
          </a:bodyPr>
          <a:lstStyle/>
          <a:p>
            <a:pPr algn="ctr"/>
            <a:r>
              <a:rPr lang="en-IN" sz="2800" b="1" u="sng" dirty="0">
                <a:solidFill>
                  <a:srgbClr val="002060"/>
                </a:solidFill>
              </a:rPr>
              <a:t>Architecture Diagram</a:t>
            </a:r>
            <a:endParaRPr lang="en-IN" dirty="0"/>
          </a:p>
        </p:txBody>
      </p:sp>
      <p:sp>
        <p:nvSpPr>
          <p:cNvPr id="11" name="TextBox 10">
            <a:extLst>
              <a:ext uri="{FF2B5EF4-FFF2-40B4-BE49-F238E27FC236}">
                <a16:creationId xmlns:a16="http://schemas.microsoft.com/office/drawing/2014/main" id="{47F1D189-A51A-B80B-CF36-C68593FC07EA}"/>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pic>
        <p:nvPicPr>
          <p:cNvPr id="12" name="Picture 11">
            <a:extLst>
              <a:ext uri="{FF2B5EF4-FFF2-40B4-BE49-F238E27FC236}">
                <a16:creationId xmlns:a16="http://schemas.microsoft.com/office/drawing/2014/main" id="{3DA0B743-D7EC-2C3A-6FCE-A019C105426E}"/>
              </a:ext>
            </a:extLst>
          </p:cNvPr>
          <p:cNvPicPr>
            <a:picLocks noChangeAspect="1"/>
          </p:cNvPicPr>
          <p:nvPr/>
        </p:nvPicPr>
        <p:blipFill>
          <a:blip r:embed="rId3"/>
          <a:stretch>
            <a:fillRect/>
          </a:stretch>
        </p:blipFill>
        <p:spPr>
          <a:xfrm>
            <a:off x="3494666" y="-311085"/>
            <a:ext cx="8882863" cy="6608317"/>
          </a:xfrm>
          <a:prstGeom prst="rect">
            <a:avLst/>
          </a:prstGeom>
        </p:spPr>
      </p:pic>
    </p:spTree>
    <p:extLst>
      <p:ext uri="{BB962C8B-B14F-4D97-AF65-F5344CB8AC3E}">
        <p14:creationId xmlns:p14="http://schemas.microsoft.com/office/powerpoint/2010/main" val="293337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BEF18-0010-0B9F-FAA7-217AA541812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FAB098E-FD02-030B-E497-F1639733345A}"/>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9F289FB7-A874-9243-0F3C-31E83E6120FA}"/>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D36EC69F-2421-7603-30FF-B51DC2A2FED2}"/>
              </a:ext>
            </a:extLst>
          </p:cNvPr>
          <p:cNvSpPr txBox="1"/>
          <p:nvPr/>
        </p:nvSpPr>
        <p:spPr>
          <a:xfrm>
            <a:off x="3258315" y="174363"/>
            <a:ext cx="6094180" cy="523220"/>
          </a:xfrm>
          <a:prstGeom prst="rect">
            <a:avLst/>
          </a:prstGeom>
          <a:noFill/>
        </p:spPr>
        <p:txBody>
          <a:bodyPr wrap="square">
            <a:spAutoFit/>
          </a:bodyPr>
          <a:lstStyle/>
          <a:p>
            <a:pPr algn="ctr"/>
            <a:r>
              <a:rPr lang="en-IN" sz="2800" b="1" u="sng" dirty="0">
                <a:solidFill>
                  <a:srgbClr val="002060"/>
                </a:solidFill>
              </a:rPr>
              <a:t>Architecture Diagram</a:t>
            </a:r>
            <a:endParaRPr lang="en-IN" dirty="0"/>
          </a:p>
        </p:txBody>
      </p:sp>
      <p:sp>
        <p:nvSpPr>
          <p:cNvPr id="11" name="TextBox 10">
            <a:extLst>
              <a:ext uri="{FF2B5EF4-FFF2-40B4-BE49-F238E27FC236}">
                <a16:creationId xmlns:a16="http://schemas.microsoft.com/office/drawing/2014/main" id="{099A0E61-80F3-F401-550D-E2A50619FB07}"/>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pic>
        <p:nvPicPr>
          <p:cNvPr id="5" name="Picture 4">
            <a:extLst>
              <a:ext uri="{FF2B5EF4-FFF2-40B4-BE49-F238E27FC236}">
                <a16:creationId xmlns:a16="http://schemas.microsoft.com/office/drawing/2014/main" id="{5C8EE81B-D072-9583-A0AE-DC6D7F4995FE}"/>
              </a:ext>
            </a:extLst>
          </p:cNvPr>
          <p:cNvPicPr>
            <a:picLocks noChangeAspect="1"/>
          </p:cNvPicPr>
          <p:nvPr/>
        </p:nvPicPr>
        <p:blipFill>
          <a:blip r:embed="rId3"/>
          <a:stretch>
            <a:fillRect/>
          </a:stretch>
        </p:blipFill>
        <p:spPr>
          <a:xfrm>
            <a:off x="3106081" y="1179031"/>
            <a:ext cx="5979838" cy="4683760"/>
          </a:xfrm>
          <a:prstGeom prst="rect">
            <a:avLst/>
          </a:prstGeom>
        </p:spPr>
      </p:pic>
    </p:spTree>
    <p:extLst>
      <p:ext uri="{BB962C8B-B14F-4D97-AF65-F5344CB8AC3E}">
        <p14:creationId xmlns:p14="http://schemas.microsoft.com/office/powerpoint/2010/main" val="27493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79517-DF33-84D4-0DB7-156B8FD456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4A5B62E-9A1C-2FB8-0008-6B4DEDCD6E49}"/>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42DA79BF-C21D-107A-9289-77E5DC9EAD7F}"/>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FE4B1BBB-6FB8-D4CE-4414-6A58A1C4D8FD}"/>
              </a:ext>
            </a:extLst>
          </p:cNvPr>
          <p:cNvSpPr txBox="1"/>
          <p:nvPr/>
        </p:nvSpPr>
        <p:spPr>
          <a:xfrm>
            <a:off x="2911015" y="866430"/>
            <a:ext cx="6099142" cy="523220"/>
          </a:xfrm>
          <a:prstGeom prst="rect">
            <a:avLst/>
          </a:prstGeom>
          <a:noFill/>
        </p:spPr>
        <p:txBody>
          <a:bodyPr wrap="square">
            <a:spAutoFit/>
          </a:bodyPr>
          <a:lstStyle/>
          <a:p>
            <a:pPr algn="ctr"/>
            <a:r>
              <a:rPr lang="en-IN" sz="2800" b="1" u="sng" dirty="0">
                <a:solidFill>
                  <a:srgbClr val="002060"/>
                </a:solidFill>
              </a:rPr>
              <a:t>Modules</a:t>
            </a:r>
            <a:endParaRPr lang="en-IN" u="sng" dirty="0">
              <a:solidFill>
                <a:srgbClr val="002060"/>
              </a:solidFill>
            </a:endParaRPr>
          </a:p>
        </p:txBody>
      </p:sp>
      <p:sp>
        <p:nvSpPr>
          <p:cNvPr id="11" name="TextBox 10">
            <a:extLst>
              <a:ext uri="{FF2B5EF4-FFF2-40B4-BE49-F238E27FC236}">
                <a16:creationId xmlns:a16="http://schemas.microsoft.com/office/drawing/2014/main" id="{2DD5577E-3AFC-EF9A-F84A-7F074E1C328E}"/>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5" name="Rectangle 1">
            <a:extLst>
              <a:ext uri="{FF2B5EF4-FFF2-40B4-BE49-F238E27FC236}">
                <a16:creationId xmlns:a16="http://schemas.microsoft.com/office/drawing/2014/main" id="{46FE90E1-4006-B709-47A3-55EA883BD687}"/>
              </a:ext>
            </a:extLst>
          </p:cNvPr>
          <p:cNvSpPr>
            <a:spLocks noChangeArrowheads="1"/>
          </p:cNvSpPr>
          <p:nvPr/>
        </p:nvSpPr>
        <p:spPr bwMode="auto">
          <a:xfrm>
            <a:off x="674053" y="1742320"/>
            <a:ext cx="10573067" cy="3373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rPr>
              <a:t>Startup Process</a:t>
            </a:r>
            <a:r>
              <a:rPr kumimoji="0" lang="en-US" altLang="en-US" b="0" i="0" u="none" strike="noStrike" cap="none" normalizeH="0" baseline="0" dirty="0">
                <a:ln>
                  <a:noFill/>
                </a:ln>
                <a:solidFill>
                  <a:schemeClr val="tx1"/>
                </a:solidFill>
                <a:effectLst/>
              </a:rPr>
              <a:t>: Verifies the installation of required libraries and configuration of the .env file before starting the tool.</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rPr>
              <a:t>Firmware Extraction</a:t>
            </a:r>
            <a:r>
              <a:rPr kumimoji="0" lang="en-US" altLang="en-US" b="0" i="0" u="none" strike="noStrike" cap="none" normalizeH="0" baseline="0" dirty="0">
                <a:ln>
                  <a:noFill/>
                </a:ln>
                <a:solidFill>
                  <a:schemeClr val="tx1"/>
                </a:solidFill>
                <a:effectLst/>
              </a:rPr>
              <a:t>: Extracts firmware from an IoT device for further analysis.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rPr>
              <a:t>Embedded File Extraction</a:t>
            </a:r>
            <a:r>
              <a:rPr kumimoji="0" lang="en-US" altLang="en-US" b="0" i="0" u="none" strike="noStrike" cap="none" normalizeH="0" baseline="0" dirty="0">
                <a:ln>
                  <a:noFill/>
                </a:ln>
                <a:solidFill>
                  <a:schemeClr val="tx1"/>
                </a:solidFill>
                <a:effectLst/>
              </a:rPr>
              <a:t>: Unpacks the firmware to retrieve embedded files like binaries, scripts, and configurations.</a:t>
            </a:r>
          </a:p>
          <a:p>
            <a:pPr marL="285750" indent="-285750" algn="just">
              <a:lnSpc>
                <a:spcPct val="150000"/>
              </a:lnSpc>
              <a:buFont typeface="Arial" panose="020B0604020202020204" pitchFamily="34" charset="0"/>
              <a:buChar char="•"/>
            </a:pPr>
            <a:r>
              <a:rPr lang="en-US" b="1" dirty="0"/>
              <a:t>Host Discovery:</a:t>
            </a:r>
            <a:r>
              <a:rPr lang="en-US" dirty="0"/>
              <a:t> Identifies active devices on a network by scanning for online hosts and their IP addresses. </a:t>
            </a:r>
          </a:p>
          <a:p>
            <a:pPr marL="285750" indent="-285750" algn="just">
              <a:lnSpc>
                <a:spcPct val="150000"/>
              </a:lnSpc>
              <a:buFont typeface="Arial" panose="020B0604020202020204" pitchFamily="34" charset="0"/>
              <a:buChar char="•"/>
            </a:pPr>
            <a:r>
              <a:rPr lang="en-US" b="1" dirty="0"/>
              <a:t>Service Scanning: </a:t>
            </a:r>
            <a:r>
              <a:rPr lang="en-US" dirty="0"/>
              <a:t>Detects open ports and services running on discovered hosts to assess their security.</a:t>
            </a:r>
          </a:p>
          <a:p>
            <a:pPr marL="0" marR="0" lvl="0" indent="0" algn="just" defTabSz="914400" rtl="0" eaLnBrk="0" fontAlgn="base" latinLnBrk="0" hangingPunct="0">
              <a:lnSpc>
                <a:spcPct val="15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1114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BBC94-5B53-8B89-B2B0-03934817FBA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8377C74-5890-65A9-FBEF-A926E1F1B918}"/>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2526FAE9-38D2-BD36-CE30-06C5DEDF19E6}"/>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D8000B1D-C637-56A4-C1F0-C4D7B849671E}"/>
              </a:ext>
            </a:extLst>
          </p:cNvPr>
          <p:cNvSpPr txBox="1"/>
          <p:nvPr/>
        </p:nvSpPr>
        <p:spPr>
          <a:xfrm>
            <a:off x="3046429" y="1220892"/>
            <a:ext cx="6099142" cy="523220"/>
          </a:xfrm>
          <a:prstGeom prst="rect">
            <a:avLst/>
          </a:prstGeom>
          <a:noFill/>
        </p:spPr>
        <p:txBody>
          <a:bodyPr wrap="square">
            <a:spAutoFit/>
          </a:bodyPr>
          <a:lstStyle/>
          <a:p>
            <a:pPr algn="ctr"/>
            <a:r>
              <a:rPr lang="en-IN" sz="2800" b="1" u="sng" dirty="0">
                <a:solidFill>
                  <a:srgbClr val="002060"/>
                </a:solidFill>
              </a:rPr>
              <a:t>Modules</a:t>
            </a:r>
            <a:endParaRPr lang="en-IN" u="sng" dirty="0">
              <a:solidFill>
                <a:srgbClr val="002060"/>
              </a:solidFill>
            </a:endParaRPr>
          </a:p>
        </p:txBody>
      </p:sp>
      <p:sp>
        <p:nvSpPr>
          <p:cNvPr id="11" name="TextBox 10">
            <a:extLst>
              <a:ext uri="{FF2B5EF4-FFF2-40B4-BE49-F238E27FC236}">
                <a16:creationId xmlns:a16="http://schemas.microsoft.com/office/drawing/2014/main" id="{421F47B0-3DDE-9BF9-C685-DE4901A702F8}"/>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5" name="Rectangle 1">
            <a:extLst>
              <a:ext uri="{FF2B5EF4-FFF2-40B4-BE49-F238E27FC236}">
                <a16:creationId xmlns:a16="http://schemas.microsoft.com/office/drawing/2014/main" id="{ED51A55A-3612-D53B-098E-FCE7D439A786}"/>
              </a:ext>
            </a:extLst>
          </p:cNvPr>
          <p:cNvSpPr>
            <a:spLocks noChangeArrowheads="1"/>
          </p:cNvSpPr>
          <p:nvPr/>
        </p:nvSpPr>
        <p:spPr bwMode="auto">
          <a:xfrm>
            <a:off x="899311" y="1950071"/>
            <a:ext cx="10500209" cy="295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rPr>
              <a:t>CVE Scan</a:t>
            </a:r>
            <a:r>
              <a:rPr kumimoji="0" lang="en-US" altLang="en-US" b="0" i="0" u="none" strike="noStrike" cap="none" normalizeH="0" baseline="0" dirty="0">
                <a:ln>
                  <a:noFill/>
                </a:ln>
                <a:solidFill>
                  <a:schemeClr val="tx1"/>
                </a:solidFill>
                <a:effectLst/>
              </a:rPr>
              <a:t>: Scans libraries and dependencies in the firmware for known vulnerabilities (CVEs).</a:t>
            </a:r>
          </a:p>
          <a:p>
            <a:pPr marL="285750" indent="-285750" algn="just">
              <a:lnSpc>
                <a:spcPct val="150000"/>
              </a:lnSpc>
              <a:buFont typeface="Arial" panose="020B0604020202020204" pitchFamily="34" charset="0"/>
              <a:buChar char="•"/>
            </a:pPr>
            <a:r>
              <a:rPr lang="en-US" b="1" dirty="0"/>
              <a:t>Manual Testing: </a:t>
            </a:r>
            <a:r>
              <a:rPr lang="en-US" dirty="0"/>
              <a:t>Allows </a:t>
            </a:r>
            <a:r>
              <a:rPr lang="en-US" dirty="0" err="1"/>
              <a:t>pentesters</a:t>
            </a:r>
            <a:r>
              <a:rPr lang="en-US" dirty="0"/>
              <a:t> to manually inspect extracted firmware files for vulnerabilities or misconfigurations.</a:t>
            </a:r>
          </a:p>
          <a:p>
            <a:pPr marL="285750" indent="-285750" algn="just">
              <a:lnSpc>
                <a:spcPct val="150000"/>
              </a:lnSpc>
              <a:buFont typeface="Arial" panose="020B0604020202020204" pitchFamily="34" charset="0"/>
              <a:buChar char="•"/>
            </a:pPr>
            <a:r>
              <a:rPr lang="en-US" b="1" dirty="0"/>
              <a:t>Hash Decryption: </a:t>
            </a:r>
            <a:r>
              <a:rPr lang="en-US" dirty="0"/>
              <a:t>Provides an interface to test and decrypt weak cryptographic practices found in the firmware files.</a:t>
            </a:r>
          </a:p>
          <a:p>
            <a:pPr marL="0" marR="0" lvl="0" indent="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rPr>
              <a:t> </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5686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F4FA6-3D4C-1FB5-2EEF-C9C38CF7075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B14073C-AF0C-C757-213E-CD6BDFB40192}"/>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BA2DDB1B-2B04-0CFA-09D7-7D3F390C5E3A}"/>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13CF3DDA-0632-D3C7-098E-5B3001917174}"/>
              </a:ext>
            </a:extLst>
          </p:cNvPr>
          <p:cNvSpPr txBox="1"/>
          <p:nvPr/>
        </p:nvSpPr>
        <p:spPr>
          <a:xfrm>
            <a:off x="3046429" y="1220892"/>
            <a:ext cx="6099142" cy="523220"/>
          </a:xfrm>
          <a:prstGeom prst="rect">
            <a:avLst/>
          </a:prstGeom>
          <a:noFill/>
        </p:spPr>
        <p:txBody>
          <a:bodyPr wrap="square">
            <a:spAutoFit/>
          </a:bodyPr>
          <a:lstStyle/>
          <a:p>
            <a:pPr algn="ctr"/>
            <a:r>
              <a:rPr lang="en-IN" sz="2800" b="1" u="sng" dirty="0">
                <a:solidFill>
                  <a:srgbClr val="002060"/>
                </a:solidFill>
              </a:rPr>
              <a:t>Software</a:t>
            </a:r>
            <a:endParaRPr lang="en-IN" u="sng" dirty="0">
              <a:solidFill>
                <a:srgbClr val="002060"/>
              </a:solidFill>
            </a:endParaRPr>
          </a:p>
        </p:txBody>
      </p:sp>
      <p:sp>
        <p:nvSpPr>
          <p:cNvPr id="11" name="TextBox 10">
            <a:extLst>
              <a:ext uri="{FF2B5EF4-FFF2-40B4-BE49-F238E27FC236}">
                <a16:creationId xmlns:a16="http://schemas.microsoft.com/office/drawing/2014/main" id="{BC6623E1-F59A-7039-43F3-882A68869889}"/>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5" name="Rectangle 1">
            <a:extLst>
              <a:ext uri="{FF2B5EF4-FFF2-40B4-BE49-F238E27FC236}">
                <a16:creationId xmlns:a16="http://schemas.microsoft.com/office/drawing/2014/main" id="{6673A0FC-E57E-460B-BD57-D9A8A4AC206E}"/>
              </a:ext>
            </a:extLst>
          </p:cNvPr>
          <p:cNvSpPr>
            <a:spLocks noChangeArrowheads="1"/>
          </p:cNvSpPr>
          <p:nvPr/>
        </p:nvSpPr>
        <p:spPr bwMode="auto">
          <a:xfrm>
            <a:off x="899311" y="3196566"/>
            <a:ext cx="10500209" cy="464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rPr>
              <a:t>&lt;TO BE FILLED&gt; </a:t>
            </a:r>
            <a:r>
              <a:rPr kumimoji="0" lang="en-US" altLang="en-US" b="1" i="0" u="none" strike="noStrike" cap="none" normalizeH="0" baseline="0" dirty="0">
                <a:ln>
                  <a:noFill/>
                </a:ln>
                <a:solidFill>
                  <a:srgbClr val="FF0000"/>
                </a:solidFill>
                <a:effectLst/>
              </a:rPr>
              <a:t>[DOUBT]</a:t>
            </a:r>
            <a:endParaRPr kumimoji="0" lang="en-US" altLang="en-US" b="0" i="0" u="none" strike="noStrike" cap="none" normalizeH="0" baseline="0" dirty="0">
              <a:ln>
                <a:noFill/>
              </a:ln>
              <a:solidFill>
                <a:srgbClr val="FF0000"/>
              </a:solidFill>
              <a:effectLst/>
            </a:endParaRPr>
          </a:p>
        </p:txBody>
      </p:sp>
    </p:spTree>
    <p:extLst>
      <p:ext uri="{BB962C8B-B14F-4D97-AF65-F5344CB8AC3E}">
        <p14:creationId xmlns:p14="http://schemas.microsoft.com/office/powerpoint/2010/main" val="32086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4C194-7433-20DB-9A6B-27B12CB620F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B430961-431E-FB3A-116D-D088F2A305C2}"/>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A0840FF7-E2A4-77F6-8B53-23D87D92E757}"/>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549D5E23-767D-6921-2D06-2039BEDC0B02}"/>
              </a:ext>
            </a:extLst>
          </p:cNvPr>
          <p:cNvSpPr txBox="1"/>
          <p:nvPr/>
        </p:nvSpPr>
        <p:spPr>
          <a:xfrm>
            <a:off x="3046429" y="697583"/>
            <a:ext cx="6099142" cy="523220"/>
          </a:xfrm>
          <a:prstGeom prst="rect">
            <a:avLst/>
          </a:prstGeom>
          <a:noFill/>
        </p:spPr>
        <p:txBody>
          <a:bodyPr wrap="square">
            <a:spAutoFit/>
          </a:bodyPr>
          <a:lstStyle/>
          <a:p>
            <a:pPr algn="ctr"/>
            <a:r>
              <a:rPr lang="en-IN" sz="2800" b="1" u="sng" dirty="0">
                <a:solidFill>
                  <a:srgbClr val="002060"/>
                </a:solidFill>
              </a:rPr>
              <a:t>Front End Design</a:t>
            </a:r>
            <a:endParaRPr lang="en-IN" u="sng" dirty="0">
              <a:solidFill>
                <a:srgbClr val="002060"/>
              </a:solidFill>
            </a:endParaRPr>
          </a:p>
        </p:txBody>
      </p:sp>
      <p:sp>
        <p:nvSpPr>
          <p:cNvPr id="11" name="TextBox 10">
            <a:extLst>
              <a:ext uri="{FF2B5EF4-FFF2-40B4-BE49-F238E27FC236}">
                <a16:creationId xmlns:a16="http://schemas.microsoft.com/office/drawing/2014/main" id="{2D797A80-3574-39D8-0840-0BBF076A7E59}"/>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5" name="Rectangle 1">
            <a:extLst>
              <a:ext uri="{FF2B5EF4-FFF2-40B4-BE49-F238E27FC236}">
                <a16:creationId xmlns:a16="http://schemas.microsoft.com/office/drawing/2014/main" id="{6A32D781-D3BF-EC94-1E89-C1A6848F2984}"/>
              </a:ext>
            </a:extLst>
          </p:cNvPr>
          <p:cNvSpPr>
            <a:spLocks noChangeArrowheads="1"/>
          </p:cNvSpPr>
          <p:nvPr/>
        </p:nvSpPr>
        <p:spPr bwMode="auto">
          <a:xfrm>
            <a:off x="1691791" y="2532775"/>
            <a:ext cx="10500209" cy="464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b="1" dirty="0"/>
              <a:t>&lt;Fill This&gt;</a:t>
            </a:r>
            <a:endParaRPr kumimoji="0" lang="en-US" altLang="en-US" b="0" i="0" u="none" strike="noStrike" cap="none" normalizeH="0" baseline="0" dirty="0">
              <a:ln>
                <a:noFill/>
              </a:ln>
              <a:solidFill>
                <a:srgbClr val="FF0000"/>
              </a:solidFill>
              <a:effectLst/>
            </a:endParaRPr>
          </a:p>
        </p:txBody>
      </p:sp>
    </p:spTree>
    <p:extLst>
      <p:ext uri="{BB962C8B-B14F-4D97-AF65-F5344CB8AC3E}">
        <p14:creationId xmlns:p14="http://schemas.microsoft.com/office/powerpoint/2010/main" val="69778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027A2-6B7E-8580-51A6-F433E50DE69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692A79C-F604-7A69-6BF9-D695CB624E7D}"/>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3A96F0DB-32A2-0A0E-C68A-67382B7FEF78}"/>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CA04DDC4-A3CA-5556-1125-736F7C4DBF60}"/>
              </a:ext>
            </a:extLst>
          </p:cNvPr>
          <p:cNvSpPr txBox="1"/>
          <p:nvPr/>
        </p:nvSpPr>
        <p:spPr>
          <a:xfrm>
            <a:off x="3046429" y="209729"/>
            <a:ext cx="6099142" cy="523220"/>
          </a:xfrm>
          <a:prstGeom prst="rect">
            <a:avLst/>
          </a:prstGeom>
          <a:noFill/>
        </p:spPr>
        <p:txBody>
          <a:bodyPr wrap="square">
            <a:spAutoFit/>
          </a:bodyPr>
          <a:lstStyle/>
          <a:p>
            <a:pPr algn="ctr"/>
            <a:r>
              <a:rPr lang="en-IN" sz="2800" b="1" u="sng" dirty="0">
                <a:solidFill>
                  <a:srgbClr val="002060"/>
                </a:solidFill>
              </a:rPr>
              <a:t>Reference Papers</a:t>
            </a:r>
            <a:endParaRPr lang="en-IN" dirty="0"/>
          </a:p>
        </p:txBody>
      </p:sp>
      <p:sp>
        <p:nvSpPr>
          <p:cNvPr id="11" name="TextBox 10">
            <a:extLst>
              <a:ext uri="{FF2B5EF4-FFF2-40B4-BE49-F238E27FC236}">
                <a16:creationId xmlns:a16="http://schemas.microsoft.com/office/drawing/2014/main" id="{9606A3EE-5BC9-1089-7462-DD1C3BC3B7D6}"/>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6" name="TextBox 5">
            <a:extLst>
              <a:ext uri="{FF2B5EF4-FFF2-40B4-BE49-F238E27FC236}">
                <a16:creationId xmlns:a16="http://schemas.microsoft.com/office/drawing/2014/main" id="{E380F5BF-2921-F46F-8014-514E4117FD92}"/>
              </a:ext>
            </a:extLst>
          </p:cNvPr>
          <p:cNvSpPr txBox="1"/>
          <p:nvPr/>
        </p:nvSpPr>
        <p:spPr>
          <a:xfrm>
            <a:off x="192010" y="697583"/>
            <a:ext cx="11855611" cy="5489323"/>
          </a:xfrm>
          <a:prstGeom prst="rect">
            <a:avLst/>
          </a:prstGeom>
          <a:noFill/>
        </p:spPr>
        <p:txBody>
          <a:bodyPr wrap="square">
            <a:spAutoFit/>
          </a:bodyPr>
          <a:lstStyle/>
          <a:p>
            <a:pPr marL="425450" marR="396240" indent="-340995" algn="just">
              <a:lnSpc>
                <a:spcPct val="150000"/>
              </a:lnSpc>
              <a:spcBef>
                <a:spcPts val="55"/>
              </a:spcBef>
              <a:buFont typeface="Trebuchet MS"/>
              <a:buAutoNum type="arabicPeriod"/>
              <a:tabLst>
                <a:tab pos="426084" algn="l"/>
              </a:tabLst>
            </a:pPr>
            <a:r>
              <a:rPr lang="en-IN" dirty="0">
                <a:ea typeface="Tahoma" panose="020B0604030504040204" pitchFamily="34" charset="0"/>
                <a:cs typeface="Tahoma" panose="020B0604030504040204" pitchFamily="34" charset="0"/>
              </a:rPr>
              <a:t>Bella, G., Biondi, P., </a:t>
            </a:r>
            <a:r>
              <a:rPr lang="en-IN" dirty="0" err="1">
                <a:ea typeface="Tahoma" panose="020B0604030504040204" pitchFamily="34" charset="0"/>
                <a:cs typeface="Tahoma" panose="020B0604030504040204" pitchFamily="34" charset="0"/>
              </a:rPr>
              <a:t>Bognanni</a:t>
            </a:r>
            <a:r>
              <a:rPr lang="en-IN" dirty="0">
                <a:ea typeface="Tahoma" panose="020B0604030504040204" pitchFamily="34" charset="0"/>
                <a:cs typeface="Tahoma" panose="020B0604030504040204" pitchFamily="34" charset="0"/>
              </a:rPr>
              <a:t>, S. and Esposito, S., 2023. </a:t>
            </a:r>
            <a:r>
              <a:rPr lang="en-IN" dirty="0" err="1">
                <a:ea typeface="Tahoma" panose="020B0604030504040204" pitchFamily="34" charset="0"/>
                <a:cs typeface="Tahoma" panose="020B0604030504040204" pitchFamily="34" charset="0"/>
              </a:rPr>
              <a:t>PETIoT</a:t>
            </a:r>
            <a:r>
              <a:rPr lang="en-IN" dirty="0">
                <a:ea typeface="Tahoma" panose="020B0604030504040204" pitchFamily="34" charset="0"/>
                <a:cs typeface="Tahoma" panose="020B0604030504040204" pitchFamily="34" charset="0"/>
              </a:rPr>
              <a:t>: </a:t>
            </a:r>
            <a:r>
              <a:rPr lang="en-IN" dirty="0" err="1">
                <a:ea typeface="Tahoma" panose="020B0604030504040204" pitchFamily="34" charset="0"/>
                <a:cs typeface="Tahoma" panose="020B0604030504040204" pitchFamily="34" charset="0"/>
              </a:rPr>
              <a:t>PEnetration</a:t>
            </a:r>
            <a:r>
              <a:rPr lang="en-IN" dirty="0">
                <a:ea typeface="Tahoma" panose="020B0604030504040204" pitchFamily="34" charset="0"/>
                <a:cs typeface="Tahoma" panose="020B0604030504040204" pitchFamily="34" charset="0"/>
              </a:rPr>
              <a:t> testing  the internet of </a:t>
            </a:r>
            <a:r>
              <a:rPr lang="en-IN" dirty="0" err="1">
                <a:ea typeface="Tahoma" panose="020B0604030504040204" pitchFamily="34" charset="0"/>
                <a:cs typeface="Tahoma" panose="020B0604030504040204" pitchFamily="34" charset="0"/>
              </a:rPr>
              <a:t>things.Internet</a:t>
            </a:r>
            <a:r>
              <a:rPr lang="en-IN" dirty="0">
                <a:ea typeface="Tahoma" panose="020B0604030504040204" pitchFamily="34" charset="0"/>
                <a:cs typeface="Tahoma" panose="020B0604030504040204" pitchFamily="34" charset="0"/>
              </a:rPr>
              <a:t> of Things,22, p.100707.</a:t>
            </a:r>
          </a:p>
          <a:p>
            <a:pPr marL="425450" marR="5080" indent="-375920" algn="just">
              <a:lnSpc>
                <a:spcPct val="150000"/>
              </a:lnSpc>
              <a:spcBef>
                <a:spcPts val="120"/>
              </a:spcBef>
              <a:buFont typeface="Trebuchet MS"/>
              <a:buAutoNum type="arabicPeriod"/>
              <a:tabLst>
                <a:tab pos="426084" algn="l"/>
              </a:tabLst>
            </a:pPr>
            <a:r>
              <a:rPr lang="en-IN" dirty="0" err="1">
                <a:ea typeface="Tahoma" panose="020B0604030504040204" pitchFamily="34" charset="0"/>
                <a:cs typeface="Tahoma" panose="020B0604030504040204" pitchFamily="34" charset="0"/>
              </a:rPr>
              <a:t>Sasi</a:t>
            </a:r>
            <a:r>
              <a:rPr lang="en-IN" dirty="0">
                <a:ea typeface="Tahoma" panose="020B0604030504040204" pitchFamily="34" charset="0"/>
                <a:cs typeface="Tahoma" panose="020B0604030504040204" pitchFamily="34" charset="0"/>
              </a:rPr>
              <a:t>, T., Lashkari, A.H., Lu, R., Xiong, P. and Iqbal, S., 2023. A comprehensive survey on  IoT attacks: Taxonomy, detection mechanisms and </a:t>
            </a:r>
            <a:r>
              <a:rPr lang="en-IN" dirty="0" err="1">
                <a:ea typeface="Tahoma" panose="020B0604030504040204" pitchFamily="34" charset="0"/>
                <a:cs typeface="Tahoma" panose="020B0604030504040204" pitchFamily="34" charset="0"/>
              </a:rPr>
              <a:t>challenges.Journal</a:t>
            </a:r>
            <a:r>
              <a:rPr lang="en-IN" dirty="0">
                <a:ea typeface="Tahoma" panose="020B0604030504040204" pitchFamily="34" charset="0"/>
                <a:cs typeface="Tahoma" panose="020B0604030504040204" pitchFamily="34" charset="0"/>
              </a:rPr>
              <a:t> of</a:t>
            </a:r>
          </a:p>
          <a:p>
            <a:pPr marL="425450" algn="just">
              <a:lnSpc>
                <a:spcPct val="150000"/>
              </a:lnSpc>
            </a:pPr>
            <a:r>
              <a:rPr lang="en-IN" dirty="0">
                <a:ea typeface="Tahoma" panose="020B0604030504040204" pitchFamily="34" charset="0"/>
                <a:cs typeface="Tahoma" panose="020B0604030504040204" pitchFamily="34" charset="0"/>
              </a:rPr>
              <a:t>Information and Intelligence.</a:t>
            </a:r>
          </a:p>
          <a:p>
            <a:pPr marL="425450" marR="1213485" indent="-383540" algn="just">
              <a:lnSpc>
                <a:spcPct val="150000"/>
              </a:lnSpc>
              <a:spcBef>
                <a:spcPts val="70"/>
              </a:spcBef>
              <a:buFont typeface="Trebuchet MS"/>
              <a:buAutoNum type="arabicPeriod" startAt="3"/>
              <a:tabLst>
                <a:tab pos="426084" algn="l"/>
              </a:tabLst>
            </a:pPr>
            <a:r>
              <a:rPr lang="en-IN" dirty="0">
                <a:ea typeface="Tahoma" panose="020B0604030504040204" pitchFamily="34" charset="0"/>
                <a:cs typeface="Tahoma" panose="020B0604030504040204" pitchFamily="34" charset="0"/>
              </a:rPr>
              <a:t>Khan, N.A., Awang, A. and Karim, S.A.A., 2022. Security in Internet of Things: A  </a:t>
            </a:r>
            <a:r>
              <a:rPr lang="en-IN" dirty="0" err="1">
                <a:ea typeface="Tahoma" panose="020B0604030504040204" pitchFamily="34" charset="0"/>
                <a:cs typeface="Tahoma" panose="020B0604030504040204" pitchFamily="34" charset="0"/>
              </a:rPr>
              <a:t>review.IEEE</a:t>
            </a:r>
            <a:r>
              <a:rPr lang="en-IN" dirty="0">
                <a:ea typeface="Tahoma" panose="020B0604030504040204" pitchFamily="34" charset="0"/>
                <a:cs typeface="Tahoma" panose="020B0604030504040204" pitchFamily="34" charset="0"/>
              </a:rPr>
              <a:t> access,10, pp.104649-104670.</a:t>
            </a:r>
          </a:p>
          <a:p>
            <a:pPr marL="425450" indent="-413384" algn="just">
              <a:lnSpc>
                <a:spcPct val="150000"/>
              </a:lnSpc>
              <a:buFont typeface="Trebuchet MS"/>
              <a:buAutoNum type="arabicPeriod" startAt="3"/>
              <a:tabLst>
                <a:tab pos="426084" algn="l"/>
              </a:tabLst>
            </a:pPr>
            <a:r>
              <a:rPr lang="en-IN" dirty="0" err="1">
                <a:ea typeface="Tahoma" panose="020B0604030504040204" pitchFamily="34" charset="0"/>
                <a:cs typeface="Tahoma" panose="020B0604030504040204" pitchFamily="34" charset="0"/>
              </a:rPr>
              <a:t>Azrour</a:t>
            </a:r>
            <a:r>
              <a:rPr lang="en-IN" dirty="0">
                <a:ea typeface="Tahoma" panose="020B0604030504040204" pitchFamily="34" charset="0"/>
                <a:cs typeface="Tahoma" panose="020B0604030504040204" pitchFamily="34" charset="0"/>
              </a:rPr>
              <a:t>, M., </a:t>
            </a:r>
            <a:r>
              <a:rPr lang="en-IN" dirty="0" err="1">
                <a:ea typeface="Tahoma" panose="020B0604030504040204" pitchFamily="34" charset="0"/>
                <a:cs typeface="Tahoma" panose="020B0604030504040204" pitchFamily="34" charset="0"/>
              </a:rPr>
              <a:t>Mabrouki</a:t>
            </a:r>
            <a:r>
              <a:rPr lang="en-IN" dirty="0">
                <a:ea typeface="Tahoma" panose="020B0604030504040204" pitchFamily="34" charset="0"/>
                <a:cs typeface="Tahoma" panose="020B0604030504040204" pitchFamily="34" charset="0"/>
              </a:rPr>
              <a:t>, J., </a:t>
            </a:r>
            <a:r>
              <a:rPr lang="en-IN" dirty="0" err="1">
                <a:ea typeface="Tahoma" panose="020B0604030504040204" pitchFamily="34" charset="0"/>
                <a:cs typeface="Tahoma" panose="020B0604030504040204" pitchFamily="34" charset="0"/>
              </a:rPr>
              <a:t>Guezzaz</a:t>
            </a:r>
            <a:r>
              <a:rPr lang="en-IN" dirty="0">
                <a:ea typeface="Tahoma" panose="020B0604030504040204" pitchFamily="34" charset="0"/>
                <a:cs typeface="Tahoma" panose="020B0604030504040204" pitchFamily="34" charset="0"/>
              </a:rPr>
              <a:t>, A. and Kanwal, A., 2021. Internet of things security:</a:t>
            </a:r>
          </a:p>
          <a:p>
            <a:pPr marL="425450" algn="just">
              <a:lnSpc>
                <a:spcPct val="150000"/>
              </a:lnSpc>
            </a:pPr>
            <a:r>
              <a:rPr lang="en-IN" dirty="0">
                <a:ea typeface="Tahoma" panose="020B0604030504040204" pitchFamily="34" charset="0"/>
                <a:cs typeface="Tahoma" panose="020B0604030504040204" pitchFamily="34" charset="0"/>
              </a:rPr>
              <a:t>challenges and key </a:t>
            </a:r>
            <a:r>
              <a:rPr lang="en-IN" dirty="0" err="1">
                <a:ea typeface="Tahoma" panose="020B0604030504040204" pitchFamily="34" charset="0"/>
                <a:cs typeface="Tahoma" panose="020B0604030504040204" pitchFamily="34" charset="0"/>
              </a:rPr>
              <a:t>issues.Security</a:t>
            </a:r>
            <a:r>
              <a:rPr lang="en-IN" dirty="0">
                <a:ea typeface="Tahoma" panose="020B0604030504040204" pitchFamily="34" charset="0"/>
                <a:cs typeface="Tahoma" panose="020B0604030504040204" pitchFamily="34" charset="0"/>
              </a:rPr>
              <a:t> and Communication Networks,2021(1), p.5533843.</a:t>
            </a:r>
          </a:p>
          <a:p>
            <a:pPr marL="425450" marR="1283970" indent="-388620" algn="just">
              <a:lnSpc>
                <a:spcPct val="150000"/>
              </a:lnSpc>
              <a:spcBef>
                <a:spcPts val="35"/>
              </a:spcBef>
              <a:buFont typeface="Trebuchet MS"/>
              <a:buAutoNum type="arabicPeriod" startAt="5"/>
              <a:tabLst>
                <a:tab pos="426084" algn="l"/>
              </a:tabLst>
            </a:pPr>
            <a:r>
              <a:rPr lang="en-IN" dirty="0">
                <a:ea typeface="Tahoma" panose="020B0604030504040204" pitchFamily="34" charset="0"/>
                <a:cs typeface="Tahoma" panose="020B0604030504040204" pitchFamily="34" charset="0"/>
              </a:rPr>
              <a:t>Akhilesh, R., Bills, O., </a:t>
            </a:r>
            <a:r>
              <a:rPr lang="en-IN" dirty="0" err="1">
                <a:ea typeface="Tahoma" panose="020B0604030504040204" pitchFamily="34" charset="0"/>
                <a:cs typeface="Tahoma" panose="020B0604030504040204" pitchFamily="34" charset="0"/>
              </a:rPr>
              <a:t>Chilamkurti</a:t>
            </a:r>
            <a:r>
              <a:rPr lang="en-IN" dirty="0">
                <a:ea typeface="Tahoma" panose="020B0604030504040204" pitchFamily="34" charset="0"/>
                <a:cs typeface="Tahoma" panose="020B0604030504040204" pitchFamily="34" charset="0"/>
              </a:rPr>
              <a:t>, N. and Chowdhury, M.J.M., 2022. Automated  penetration testing framework for smart-home-based IoT </a:t>
            </a:r>
            <a:r>
              <a:rPr lang="en-IN" dirty="0" err="1">
                <a:ea typeface="Tahoma" panose="020B0604030504040204" pitchFamily="34" charset="0"/>
                <a:cs typeface="Tahoma" panose="020B0604030504040204" pitchFamily="34" charset="0"/>
              </a:rPr>
              <a:t>devices.Future</a:t>
            </a:r>
            <a:r>
              <a:rPr lang="en-IN" dirty="0">
                <a:ea typeface="Tahoma" panose="020B0604030504040204" pitchFamily="34" charset="0"/>
                <a:cs typeface="Tahoma" panose="020B0604030504040204" pitchFamily="34" charset="0"/>
              </a:rPr>
              <a:t>  Internet,14(10), p.276.</a:t>
            </a:r>
          </a:p>
          <a:p>
            <a:pPr marL="425450" marR="19685" indent="-401955" algn="just">
              <a:lnSpc>
                <a:spcPct val="150000"/>
              </a:lnSpc>
              <a:spcBef>
                <a:spcPts val="120"/>
              </a:spcBef>
              <a:buFont typeface="Trebuchet MS"/>
              <a:buAutoNum type="arabicPeriod" startAt="5"/>
              <a:tabLst>
                <a:tab pos="426084" algn="l"/>
              </a:tabLst>
            </a:pPr>
            <a:r>
              <a:rPr lang="en-IN" dirty="0">
                <a:ea typeface="Tahoma" panose="020B0604030504040204" pitchFamily="34" charset="0"/>
                <a:cs typeface="Tahoma" panose="020B0604030504040204" pitchFamily="34" charset="0"/>
              </a:rPr>
              <a:t>Sivasankari, N. and </a:t>
            </a:r>
            <a:r>
              <a:rPr lang="en-IN" dirty="0" err="1">
                <a:ea typeface="Tahoma" panose="020B0604030504040204" pitchFamily="34" charset="0"/>
                <a:cs typeface="Tahoma" panose="020B0604030504040204" pitchFamily="34" charset="0"/>
              </a:rPr>
              <a:t>Kamalakkannan</a:t>
            </a:r>
            <a:r>
              <a:rPr lang="en-IN" dirty="0">
                <a:ea typeface="Tahoma" panose="020B0604030504040204" pitchFamily="34" charset="0"/>
                <a:cs typeface="Tahoma" panose="020B0604030504040204" pitchFamily="34" charset="0"/>
              </a:rPr>
              <a:t>, S., 2022. Detection and prevention of man-in-  the-middle attack in </a:t>
            </a:r>
            <a:r>
              <a:rPr lang="en-IN" dirty="0" err="1">
                <a:ea typeface="Tahoma" panose="020B0604030504040204" pitchFamily="34" charset="0"/>
                <a:cs typeface="Tahoma" panose="020B0604030504040204" pitchFamily="34" charset="0"/>
              </a:rPr>
              <a:t>iot</a:t>
            </a:r>
            <a:r>
              <a:rPr lang="en-IN" dirty="0">
                <a:ea typeface="Tahoma" panose="020B0604030504040204" pitchFamily="34" charset="0"/>
                <a:cs typeface="Tahoma" panose="020B0604030504040204" pitchFamily="34" charset="0"/>
              </a:rPr>
              <a:t> network using regression </a:t>
            </a:r>
            <a:r>
              <a:rPr lang="en-IN" dirty="0" err="1">
                <a:ea typeface="Tahoma" panose="020B0604030504040204" pitchFamily="34" charset="0"/>
                <a:cs typeface="Tahoma" panose="020B0604030504040204" pitchFamily="34" charset="0"/>
              </a:rPr>
              <a:t>modeling.Advances</a:t>
            </a:r>
            <a:r>
              <a:rPr lang="en-IN" dirty="0">
                <a:ea typeface="Tahoma" panose="020B0604030504040204" pitchFamily="34" charset="0"/>
                <a:cs typeface="Tahoma" panose="020B0604030504040204" pitchFamily="34" charset="0"/>
              </a:rPr>
              <a:t> in Engineering software,169, p.103126.</a:t>
            </a:r>
          </a:p>
        </p:txBody>
      </p:sp>
    </p:spTree>
    <p:extLst>
      <p:ext uri="{BB962C8B-B14F-4D97-AF65-F5344CB8AC3E}">
        <p14:creationId xmlns:p14="http://schemas.microsoft.com/office/powerpoint/2010/main" val="2504129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52C3F-5AC7-7DFB-A472-D8C078C8564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919B19D-575B-FC81-1411-DB8D0AF8F6DC}"/>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D99CB6C8-3366-79BB-D581-8DF38A74AC28}"/>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643F1384-00D7-39AB-AE38-320046291522}"/>
              </a:ext>
            </a:extLst>
          </p:cNvPr>
          <p:cNvSpPr txBox="1"/>
          <p:nvPr/>
        </p:nvSpPr>
        <p:spPr>
          <a:xfrm>
            <a:off x="3046429" y="467882"/>
            <a:ext cx="6099142" cy="523220"/>
          </a:xfrm>
          <a:prstGeom prst="rect">
            <a:avLst/>
          </a:prstGeom>
          <a:noFill/>
        </p:spPr>
        <p:txBody>
          <a:bodyPr wrap="square">
            <a:spAutoFit/>
          </a:bodyPr>
          <a:lstStyle/>
          <a:p>
            <a:pPr algn="ctr"/>
            <a:r>
              <a:rPr lang="en-IN" sz="2800" b="1" u="sng" dirty="0">
                <a:solidFill>
                  <a:srgbClr val="002060"/>
                </a:solidFill>
              </a:rPr>
              <a:t>Reference Papers</a:t>
            </a:r>
            <a:endParaRPr lang="en-IN" dirty="0"/>
          </a:p>
        </p:txBody>
      </p:sp>
      <p:sp>
        <p:nvSpPr>
          <p:cNvPr id="11" name="TextBox 10">
            <a:extLst>
              <a:ext uri="{FF2B5EF4-FFF2-40B4-BE49-F238E27FC236}">
                <a16:creationId xmlns:a16="http://schemas.microsoft.com/office/drawing/2014/main" id="{FC82DB4D-5F3B-F4AF-58D5-9F8D31FF610D}"/>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6" name="TextBox 5">
            <a:extLst>
              <a:ext uri="{FF2B5EF4-FFF2-40B4-BE49-F238E27FC236}">
                <a16:creationId xmlns:a16="http://schemas.microsoft.com/office/drawing/2014/main" id="{7022DE37-E1EC-138C-0B80-FD70DBE6EF44}"/>
              </a:ext>
            </a:extLst>
          </p:cNvPr>
          <p:cNvSpPr txBox="1"/>
          <p:nvPr/>
        </p:nvSpPr>
        <p:spPr>
          <a:xfrm>
            <a:off x="336390" y="1215743"/>
            <a:ext cx="11533984" cy="4311437"/>
          </a:xfrm>
          <a:prstGeom prst="rect">
            <a:avLst/>
          </a:prstGeom>
          <a:noFill/>
        </p:spPr>
        <p:txBody>
          <a:bodyPr wrap="square">
            <a:spAutoFit/>
          </a:bodyPr>
          <a:lstStyle/>
          <a:p>
            <a:pPr marL="355600" marR="1848485" indent="-342900" algn="just">
              <a:spcBef>
                <a:spcPts val="55"/>
              </a:spcBef>
              <a:buFont typeface="+mj-lt"/>
              <a:buAutoNum type="arabicPeriod" startAt="7"/>
              <a:tabLst>
                <a:tab pos="390525" algn="l"/>
              </a:tabLst>
            </a:pPr>
            <a:r>
              <a:rPr lang="en-IN" sz="1800" dirty="0">
                <a:cs typeface="Tahoma"/>
              </a:rPr>
              <a:t>Chatterjee, A. and Ahmed, B.S., 2022. IoT anomaly detection methods and  applications: A </a:t>
            </a:r>
            <a:r>
              <a:rPr lang="en-IN" sz="1800" dirty="0" err="1">
                <a:cs typeface="Tahoma"/>
              </a:rPr>
              <a:t>survey.Internet</a:t>
            </a:r>
            <a:r>
              <a:rPr lang="en-IN" sz="1800" dirty="0">
                <a:cs typeface="Tahoma"/>
              </a:rPr>
              <a:t> of Things,19, p.100568.</a:t>
            </a:r>
          </a:p>
          <a:p>
            <a:pPr marL="355600" marR="1220470" indent="-342900" algn="just">
              <a:spcBef>
                <a:spcPts val="120"/>
              </a:spcBef>
              <a:buFont typeface="+mj-lt"/>
              <a:buAutoNum type="arabicPeriod" startAt="7"/>
              <a:tabLst>
                <a:tab pos="409575" algn="l"/>
              </a:tabLst>
            </a:pPr>
            <a:r>
              <a:rPr lang="en-IN" sz="1800" dirty="0">
                <a:cs typeface="Tahoma"/>
              </a:rPr>
              <a:t>Baho, S.A. and </a:t>
            </a:r>
            <a:r>
              <a:rPr lang="en-IN" sz="1800" dirty="0" err="1">
                <a:cs typeface="Tahoma"/>
              </a:rPr>
              <a:t>Abawajy</a:t>
            </a:r>
            <a:r>
              <a:rPr lang="en-IN" sz="1800" dirty="0">
                <a:cs typeface="Tahoma"/>
              </a:rPr>
              <a:t>, J., 2023. Analysis of consumer IoT device vulnerability  quantification frameworks.Electronics,12(5), p.1176.</a:t>
            </a:r>
          </a:p>
          <a:p>
            <a:pPr marL="355600" marR="5080" indent="-342900" algn="just">
              <a:spcBef>
                <a:spcPts val="75"/>
              </a:spcBef>
              <a:buFont typeface="+mj-lt"/>
              <a:buAutoNum type="arabicPeriod" startAt="7"/>
              <a:tabLst>
                <a:tab pos="414655" algn="l"/>
              </a:tabLst>
            </a:pPr>
            <a:r>
              <a:rPr lang="en-IN" sz="1800" dirty="0">
                <a:cs typeface="Tahoma"/>
              </a:rPr>
              <a:t>Rana, M., Mamun, Q. and Islam, R., 2022. Lightweight cryptography in IoT networks: A  </a:t>
            </a:r>
            <a:r>
              <a:rPr lang="en-IN" sz="1800" dirty="0" err="1">
                <a:cs typeface="Tahoma"/>
              </a:rPr>
              <a:t>survey.Future</a:t>
            </a:r>
            <a:r>
              <a:rPr lang="en-IN" sz="1800" dirty="0">
                <a:cs typeface="Tahoma"/>
              </a:rPr>
              <a:t> Generation Computer Systems,129, pp.77-891.</a:t>
            </a:r>
          </a:p>
          <a:p>
            <a:pPr marL="355600" marR="1259840" indent="-342900" algn="just">
              <a:spcBef>
                <a:spcPts val="75"/>
              </a:spcBef>
              <a:buFont typeface="+mj-lt"/>
              <a:buAutoNum type="arabicPeriod" startAt="7"/>
              <a:tabLst>
                <a:tab pos="610235" algn="l"/>
              </a:tabLst>
            </a:pPr>
            <a:r>
              <a:rPr lang="en-IN" sz="1800" dirty="0">
                <a:cs typeface="Tahoma"/>
              </a:rPr>
              <a:t> Rachit, Bhatt, S. and </a:t>
            </a:r>
            <a:r>
              <a:rPr lang="en-IN" sz="1800" dirty="0" err="1">
                <a:cs typeface="Tahoma"/>
              </a:rPr>
              <a:t>Ragiri</a:t>
            </a:r>
            <a:r>
              <a:rPr lang="en-IN" sz="1800" dirty="0">
                <a:cs typeface="Tahoma"/>
              </a:rPr>
              <a:t>, P.R., 2021. Security trends in Internet of Things: A  survey.SN Applied Sciences,3, pp.1-14.</a:t>
            </a:r>
          </a:p>
          <a:p>
            <a:pPr marL="354966" indent="-342900" algn="just">
              <a:buFont typeface="+mj-lt"/>
              <a:buAutoNum type="arabicPeriod" startAt="7"/>
              <a:tabLst>
                <a:tab pos="514984" algn="l"/>
              </a:tabLst>
            </a:pPr>
            <a:r>
              <a:rPr lang="en-IN" sz="1800" dirty="0">
                <a:cs typeface="Tahoma"/>
              </a:rPr>
              <a:t> Srivastava, A., Gupta, S., </a:t>
            </a:r>
            <a:r>
              <a:rPr lang="en-IN" sz="1800" dirty="0" err="1">
                <a:cs typeface="Tahoma"/>
              </a:rPr>
              <a:t>Quamara</a:t>
            </a:r>
            <a:r>
              <a:rPr lang="en-IN" sz="1800" dirty="0">
                <a:cs typeface="Tahoma"/>
              </a:rPr>
              <a:t>, M., Chaudhary, P. and Aski, V.J., 2020. Future IoT</a:t>
            </a:r>
            <a:r>
              <a:rPr lang="en-IN" sz="1800" dirty="0">
                <a:cs typeface="Lucida Sans Unicode"/>
              </a:rPr>
              <a:t>‐ </a:t>
            </a:r>
            <a:r>
              <a:rPr lang="en-IN" sz="1800" dirty="0">
                <a:cs typeface="Tahoma"/>
              </a:rPr>
              <a:t>enabled threats and vulnerabilities: State of the art, challenges, and future  </a:t>
            </a:r>
            <a:r>
              <a:rPr lang="en-IN" sz="1800" dirty="0" err="1">
                <a:cs typeface="Tahoma"/>
              </a:rPr>
              <a:t>prospects.International</a:t>
            </a:r>
            <a:r>
              <a:rPr lang="en-IN" sz="1800" dirty="0">
                <a:cs typeface="Tahoma"/>
              </a:rPr>
              <a:t> Journal of Communication Systems,33(12), p.e4443.</a:t>
            </a:r>
          </a:p>
          <a:p>
            <a:pPr marL="355600" marR="49530" indent="-342900" algn="just">
              <a:spcBef>
                <a:spcPts val="75"/>
              </a:spcBef>
              <a:buFont typeface="+mj-lt"/>
              <a:buAutoNum type="arabicPeriod" startAt="7"/>
              <a:tabLst>
                <a:tab pos="550545" algn="l"/>
              </a:tabLst>
            </a:pPr>
            <a:r>
              <a:rPr lang="en-IN" sz="1800" dirty="0">
                <a:cs typeface="Tahoma"/>
              </a:rPr>
              <a:t> Farooq, U., Tariq, N., Asim, M., Baker, T. and Al-</a:t>
            </a:r>
            <a:r>
              <a:rPr lang="en-IN" sz="1800" dirty="0" err="1">
                <a:cs typeface="Tahoma"/>
              </a:rPr>
              <a:t>Shamma'a</a:t>
            </a:r>
            <a:r>
              <a:rPr lang="en-IN" sz="1800" dirty="0">
                <a:cs typeface="Tahoma"/>
              </a:rPr>
              <a:t>, A., 2022. Machine learning  and the Internet of Things security: Solutions and open </a:t>
            </a:r>
            <a:r>
              <a:rPr lang="en-IN" sz="1800" dirty="0" err="1">
                <a:cs typeface="Tahoma"/>
              </a:rPr>
              <a:t>challenges.Journal</a:t>
            </a:r>
            <a:r>
              <a:rPr lang="en-IN" sz="1800" dirty="0">
                <a:cs typeface="Tahoma"/>
              </a:rPr>
              <a:t> of Parallel  and Distributed Computing,162, pp.89-104.</a:t>
            </a:r>
          </a:p>
          <a:p>
            <a:pPr marL="355600" marR="1492885" indent="-342900" algn="just">
              <a:spcBef>
                <a:spcPts val="75"/>
              </a:spcBef>
              <a:buFont typeface="+mj-lt"/>
              <a:buAutoNum type="arabicPeriod" startAt="7"/>
              <a:tabLst>
                <a:tab pos="558165" algn="l"/>
              </a:tabLst>
            </a:pPr>
            <a:r>
              <a:rPr lang="en-IN" sz="1800" dirty="0">
                <a:cs typeface="Tahoma"/>
              </a:rPr>
              <a:t> Feng, X., Zhu, X., Han, Q.L., Zhou, W., Wen, S. and Xiang, Y., 2022. Detecting  vulnerability on IoT device firmware: A </a:t>
            </a:r>
            <a:r>
              <a:rPr lang="en-IN" sz="1800" dirty="0" err="1">
                <a:cs typeface="Tahoma"/>
              </a:rPr>
              <a:t>survey.IEEE</a:t>
            </a:r>
            <a:r>
              <a:rPr lang="en-IN" sz="1800" dirty="0">
                <a:cs typeface="Tahoma"/>
              </a:rPr>
              <a:t>/CAA Journal of </a:t>
            </a:r>
            <a:r>
              <a:rPr lang="en-IN" sz="1800" dirty="0" err="1">
                <a:cs typeface="Tahoma"/>
              </a:rPr>
              <a:t>Automatica</a:t>
            </a:r>
            <a:r>
              <a:rPr lang="en-IN" sz="1800" dirty="0">
                <a:cs typeface="Tahoma"/>
              </a:rPr>
              <a:t> Sinica,10(1), pp.25-41.</a:t>
            </a:r>
          </a:p>
        </p:txBody>
      </p:sp>
    </p:spTree>
    <p:extLst>
      <p:ext uri="{BB962C8B-B14F-4D97-AF65-F5344CB8AC3E}">
        <p14:creationId xmlns:p14="http://schemas.microsoft.com/office/powerpoint/2010/main" val="375432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9AD3D5-861B-DFFE-F9B1-272E4BEBB19B}"/>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8FD3595E-029E-4702-E799-E78089406001}"/>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38714EE4-8FE2-7A4C-7EC2-0414CCFB7C5D}"/>
              </a:ext>
            </a:extLst>
          </p:cNvPr>
          <p:cNvSpPr txBox="1"/>
          <p:nvPr/>
        </p:nvSpPr>
        <p:spPr>
          <a:xfrm>
            <a:off x="3046429" y="1690603"/>
            <a:ext cx="6099142" cy="523220"/>
          </a:xfrm>
          <a:prstGeom prst="rect">
            <a:avLst/>
          </a:prstGeom>
          <a:noFill/>
        </p:spPr>
        <p:txBody>
          <a:bodyPr wrap="square">
            <a:spAutoFit/>
          </a:bodyPr>
          <a:lstStyle/>
          <a:p>
            <a:pPr algn="ctr"/>
            <a:r>
              <a:rPr lang="en-IN" sz="2800" b="1" u="sng" dirty="0">
                <a:solidFill>
                  <a:srgbClr val="002060"/>
                </a:solidFill>
              </a:rPr>
              <a:t>Description of the Title</a:t>
            </a:r>
            <a:endParaRPr lang="en-IN" dirty="0"/>
          </a:p>
        </p:txBody>
      </p:sp>
      <p:sp>
        <p:nvSpPr>
          <p:cNvPr id="9" name="TextBox 8">
            <a:extLst>
              <a:ext uri="{FF2B5EF4-FFF2-40B4-BE49-F238E27FC236}">
                <a16:creationId xmlns:a16="http://schemas.microsoft.com/office/drawing/2014/main" id="{26C05574-01EF-DC62-F0F4-34DA7CDDE81D}"/>
              </a:ext>
            </a:extLst>
          </p:cNvPr>
          <p:cNvSpPr txBox="1"/>
          <p:nvPr/>
        </p:nvSpPr>
        <p:spPr>
          <a:xfrm>
            <a:off x="671330" y="2359161"/>
            <a:ext cx="11199043" cy="871392"/>
          </a:xfrm>
          <a:prstGeom prst="rect">
            <a:avLst/>
          </a:prstGeom>
          <a:noFill/>
        </p:spPr>
        <p:txBody>
          <a:bodyPr wrap="square" rtlCol="0">
            <a:spAutoFit/>
          </a:bodyPr>
          <a:lstStyle/>
          <a:p>
            <a:pPr marL="12700" marR="5080" algn="just">
              <a:lnSpc>
                <a:spcPts val="3229"/>
              </a:lnSpc>
              <a:spcBef>
                <a:spcPts val="740"/>
              </a:spcBef>
            </a:pPr>
            <a:r>
              <a:rPr lang="en-US" b="1" dirty="0"/>
              <a:t>SecoT (Security of Things)</a:t>
            </a:r>
            <a:r>
              <a:rPr lang="en-US" dirty="0"/>
              <a:t> is </a:t>
            </a:r>
            <a:r>
              <a:rPr lang="en-US" b="1" dirty="0"/>
              <a:t>a penetration testing tool </a:t>
            </a:r>
            <a:r>
              <a:rPr lang="en-US" dirty="0"/>
              <a:t>designed for </a:t>
            </a:r>
            <a:r>
              <a:rPr lang="en-US" b="1" dirty="0"/>
              <a:t>IoT devices</a:t>
            </a:r>
            <a:r>
              <a:rPr lang="en-US" dirty="0"/>
              <a:t>, focusing on firmware analysis and vulnerability detection. It extracts and inspects firmware, scans for CVEs, and allows manual testing.</a:t>
            </a:r>
          </a:p>
        </p:txBody>
      </p:sp>
      <p:sp>
        <p:nvSpPr>
          <p:cNvPr id="11" name="TextBox 10">
            <a:extLst>
              <a:ext uri="{FF2B5EF4-FFF2-40B4-BE49-F238E27FC236}">
                <a16:creationId xmlns:a16="http://schemas.microsoft.com/office/drawing/2014/main" id="{0BE0CBAA-016E-B06F-4E85-A613CC636FA9}"/>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Tree>
    <p:extLst>
      <p:ext uri="{BB962C8B-B14F-4D97-AF65-F5344CB8AC3E}">
        <p14:creationId xmlns:p14="http://schemas.microsoft.com/office/powerpoint/2010/main" val="1611243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6D9BC-2E73-4E42-5850-CD5379A1120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9633A58-1D37-F6F3-CDAA-0C201EACBC96}"/>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DC98A606-48EB-E290-DEDA-AB7E28DA1460}"/>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06CC63D2-8CA5-C339-3411-7E17282FC287}"/>
              </a:ext>
            </a:extLst>
          </p:cNvPr>
          <p:cNvSpPr txBox="1"/>
          <p:nvPr/>
        </p:nvSpPr>
        <p:spPr>
          <a:xfrm>
            <a:off x="3046429" y="209729"/>
            <a:ext cx="6099142" cy="523220"/>
          </a:xfrm>
          <a:prstGeom prst="rect">
            <a:avLst/>
          </a:prstGeom>
          <a:noFill/>
        </p:spPr>
        <p:txBody>
          <a:bodyPr wrap="square">
            <a:spAutoFit/>
          </a:bodyPr>
          <a:lstStyle/>
          <a:p>
            <a:pPr algn="ctr"/>
            <a:r>
              <a:rPr lang="en-IN" sz="2800" b="1" u="sng" dirty="0">
                <a:solidFill>
                  <a:srgbClr val="002060"/>
                </a:solidFill>
              </a:rPr>
              <a:t>Reference Papers</a:t>
            </a:r>
            <a:endParaRPr lang="en-IN" dirty="0"/>
          </a:p>
        </p:txBody>
      </p:sp>
      <p:sp>
        <p:nvSpPr>
          <p:cNvPr id="11" name="TextBox 10">
            <a:extLst>
              <a:ext uri="{FF2B5EF4-FFF2-40B4-BE49-F238E27FC236}">
                <a16:creationId xmlns:a16="http://schemas.microsoft.com/office/drawing/2014/main" id="{6A73E3A3-CA95-9697-7A63-E875C36B4BEE}"/>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6" name="TextBox 5">
            <a:extLst>
              <a:ext uri="{FF2B5EF4-FFF2-40B4-BE49-F238E27FC236}">
                <a16:creationId xmlns:a16="http://schemas.microsoft.com/office/drawing/2014/main" id="{DAE938E5-2EA3-B962-4817-D5EB1ED32713}"/>
              </a:ext>
            </a:extLst>
          </p:cNvPr>
          <p:cNvSpPr txBox="1"/>
          <p:nvPr/>
        </p:nvSpPr>
        <p:spPr>
          <a:xfrm>
            <a:off x="168194" y="1002383"/>
            <a:ext cx="11855611" cy="2126864"/>
          </a:xfrm>
          <a:prstGeom prst="rect">
            <a:avLst/>
          </a:prstGeom>
          <a:noFill/>
        </p:spPr>
        <p:txBody>
          <a:bodyPr wrap="square">
            <a:spAutoFit/>
          </a:bodyPr>
          <a:lstStyle/>
          <a:p>
            <a:pPr marL="12700" marR="5080" algn="just">
              <a:lnSpc>
                <a:spcPct val="150000"/>
              </a:lnSpc>
              <a:spcBef>
                <a:spcPts val="100"/>
              </a:spcBef>
              <a:buFont typeface="Trebuchet MS"/>
              <a:buAutoNum type="arabicPeriod" startAt="14"/>
              <a:tabLst>
                <a:tab pos="588010" algn="l"/>
              </a:tabLst>
            </a:pPr>
            <a:r>
              <a:rPr lang="en-IN" sz="1800" dirty="0">
                <a:ea typeface="Tahoma" panose="020B0604030504040204" pitchFamily="34" charset="0"/>
                <a:cs typeface="Tahoma" panose="020B0604030504040204" pitchFamily="34" charset="0"/>
              </a:rPr>
              <a:t>  Jaafar, A.G., Ismail, S.A., </a:t>
            </a:r>
            <a:r>
              <a:rPr lang="en-IN" sz="1800" dirty="0" err="1">
                <a:ea typeface="Tahoma" panose="020B0604030504040204" pitchFamily="34" charset="0"/>
                <a:cs typeface="Tahoma" panose="020B0604030504040204" pitchFamily="34" charset="0"/>
              </a:rPr>
              <a:t>Habir</a:t>
            </a:r>
            <a:r>
              <a:rPr lang="en-IN" sz="1800" dirty="0">
                <a:ea typeface="Tahoma" panose="020B0604030504040204" pitchFamily="34" charset="0"/>
                <a:cs typeface="Tahoma" panose="020B0604030504040204" pitchFamily="34" charset="0"/>
              </a:rPr>
              <a:t>, A., </a:t>
            </a:r>
            <a:r>
              <a:rPr lang="en-IN" sz="1800" dirty="0" err="1">
                <a:ea typeface="Tahoma" panose="020B0604030504040204" pitchFamily="34" charset="0"/>
                <a:cs typeface="Tahoma" panose="020B0604030504040204" pitchFamily="34" charset="0"/>
              </a:rPr>
              <a:t>Zainol</a:t>
            </a:r>
            <a:r>
              <a:rPr lang="en-IN" sz="1800" dirty="0">
                <a:ea typeface="Tahoma" panose="020B0604030504040204" pitchFamily="34" charset="0"/>
                <a:cs typeface="Tahoma" panose="020B0604030504040204" pitchFamily="34" charset="0"/>
              </a:rPr>
              <a:t> </a:t>
            </a:r>
            <a:r>
              <a:rPr lang="en-IN" sz="1800" dirty="0" err="1">
                <a:ea typeface="Tahoma" panose="020B0604030504040204" pitchFamily="34" charset="0"/>
                <a:cs typeface="Tahoma" panose="020B0604030504040204" pitchFamily="34" charset="0"/>
              </a:rPr>
              <a:t>Ariffin</a:t>
            </a:r>
            <a:r>
              <a:rPr lang="en-IN" sz="1800" dirty="0">
                <a:ea typeface="Tahoma" panose="020B0604030504040204" pitchFamily="34" charset="0"/>
                <a:cs typeface="Tahoma" panose="020B0604030504040204" pitchFamily="34" charset="0"/>
              </a:rPr>
              <a:t>, K.A. and </a:t>
            </a:r>
            <a:r>
              <a:rPr lang="en-IN" sz="1800" dirty="0" err="1">
                <a:ea typeface="Tahoma" panose="020B0604030504040204" pitchFamily="34" charset="0"/>
                <a:cs typeface="Tahoma" panose="020B0604030504040204" pitchFamily="34" charset="0"/>
              </a:rPr>
              <a:t>Yusop</a:t>
            </a:r>
            <a:r>
              <a:rPr lang="en-IN" sz="1800" dirty="0">
                <a:ea typeface="Tahoma" panose="020B0604030504040204" pitchFamily="34" charset="0"/>
                <a:cs typeface="Tahoma" panose="020B0604030504040204" pitchFamily="34" charset="0"/>
              </a:rPr>
              <a:t>, O.M., 2024. A Raise  of Security Concern in IoT Devices: Measuring IoT Security Through Penetration  Testing </a:t>
            </a:r>
            <a:r>
              <a:rPr lang="en-IN" sz="1800" dirty="0" err="1">
                <a:ea typeface="Tahoma" panose="020B0604030504040204" pitchFamily="34" charset="0"/>
                <a:cs typeface="Tahoma" panose="020B0604030504040204" pitchFamily="34" charset="0"/>
              </a:rPr>
              <a:t>Framework.International</a:t>
            </a:r>
            <a:r>
              <a:rPr lang="en-IN" sz="1800" dirty="0">
                <a:ea typeface="Tahoma" panose="020B0604030504040204" pitchFamily="34" charset="0"/>
                <a:cs typeface="Tahoma" panose="020B0604030504040204" pitchFamily="34" charset="0"/>
              </a:rPr>
              <a:t> Journal of Advanced Computer Science &amp;  Applications,15(5).</a:t>
            </a:r>
          </a:p>
          <a:p>
            <a:pPr marL="12700" marR="304165" algn="just">
              <a:lnSpc>
                <a:spcPct val="150000"/>
              </a:lnSpc>
              <a:spcBef>
                <a:spcPts val="40"/>
              </a:spcBef>
              <a:buFont typeface="Trebuchet MS"/>
              <a:buAutoNum type="arabicPeriod" startAt="14"/>
              <a:tabLst>
                <a:tab pos="562610" algn="l"/>
              </a:tabLst>
            </a:pPr>
            <a:r>
              <a:rPr lang="en-IN" sz="1800" dirty="0">
                <a:ea typeface="Tahoma" panose="020B0604030504040204" pitchFamily="34" charset="0"/>
                <a:cs typeface="Tahoma" panose="020B0604030504040204" pitchFamily="34" charset="0"/>
              </a:rPr>
              <a:t>  Sahu, S.K. and Mazumdar, K., 2024. Exploring security threats and solutions  Techniques for Internet of Things (IoT): from vulnerabilities to </a:t>
            </a:r>
            <a:r>
              <a:rPr lang="en-IN" sz="1800" dirty="0" err="1">
                <a:ea typeface="Tahoma" panose="020B0604030504040204" pitchFamily="34" charset="0"/>
                <a:cs typeface="Tahoma" panose="020B0604030504040204" pitchFamily="34" charset="0"/>
              </a:rPr>
              <a:t>vigilance.Frontiers</a:t>
            </a:r>
            <a:r>
              <a:rPr lang="en-IN" sz="1800" dirty="0">
                <a:ea typeface="Tahoma" panose="020B0604030504040204" pitchFamily="34" charset="0"/>
                <a:cs typeface="Tahoma" panose="020B0604030504040204" pitchFamily="34" charset="0"/>
              </a:rPr>
              <a:t> in  Artificial Intelligence,7, p.1397480.</a:t>
            </a:r>
          </a:p>
        </p:txBody>
      </p:sp>
    </p:spTree>
    <p:extLst>
      <p:ext uri="{BB962C8B-B14F-4D97-AF65-F5344CB8AC3E}">
        <p14:creationId xmlns:p14="http://schemas.microsoft.com/office/powerpoint/2010/main" val="344576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C331B-0862-3033-E08F-EB848909AE9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CB96E6F-45EB-9C5B-813A-F3F2136F5D90}"/>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F3C7ED56-8E05-A687-5E67-4214968A0796}"/>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6D7BE637-B9EC-6F75-573C-57B9BEF2E078}"/>
              </a:ext>
            </a:extLst>
          </p:cNvPr>
          <p:cNvSpPr txBox="1"/>
          <p:nvPr/>
        </p:nvSpPr>
        <p:spPr>
          <a:xfrm>
            <a:off x="3046429" y="841326"/>
            <a:ext cx="6099142" cy="523220"/>
          </a:xfrm>
          <a:prstGeom prst="rect">
            <a:avLst/>
          </a:prstGeom>
          <a:noFill/>
        </p:spPr>
        <p:txBody>
          <a:bodyPr wrap="square">
            <a:spAutoFit/>
          </a:bodyPr>
          <a:lstStyle/>
          <a:p>
            <a:pPr algn="ctr"/>
            <a:r>
              <a:rPr lang="en-IN" sz="2800" b="1" u="sng" dirty="0">
                <a:solidFill>
                  <a:srgbClr val="002060"/>
                </a:solidFill>
              </a:rPr>
              <a:t>Abstract</a:t>
            </a:r>
            <a:endParaRPr lang="en-IN" dirty="0"/>
          </a:p>
        </p:txBody>
      </p:sp>
      <p:sp>
        <p:nvSpPr>
          <p:cNvPr id="9" name="TextBox 8">
            <a:extLst>
              <a:ext uri="{FF2B5EF4-FFF2-40B4-BE49-F238E27FC236}">
                <a16:creationId xmlns:a16="http://schemas.microsoft.com/office/drawing/2014/main" id="{89365F30-E157-8832-1668-BF566792C678}"/>
              </a:ext>
            </a:extLst>
          </p:cNvPr>
          <p:cNvSpPr txBox="1"/>
          <p:nvPr/>
        </p:nvSpPr>
        <p:spPr>
          <a:xfrm>
            <a:off x="593889" y="1508289"/>
            <a:ext cx="11199043" cy="33733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Existing solutions for IoT penetration testing often lack comprehensive firmware analysis and fail to address weak cryptographic practices or vulnerabilities in embedded libraries. </a:t>
            </a:r>
          </a:p>
          <a:p>
            <a:pPr marL="285750" indent="-285750" algn="just">
              <a:lnSpc>
                <a:spcPct val="150000"/>
              </a:lnSpc>
              <a:buFont typeface="Arial" panose="020B0604020202020204" pitchFamily="34" charset="0"/>
              <a:buChar char="•"/>
            </a:pPr>
            <a:r>
              <a:rPr lang="en-US" dirty="0"/>
              <a:t>SecoT is an IoT penetration testing tool that extracts and analyzes firmware to identify security vulnerabilities.</a:t>
            </a:r>
          </a:p>
          <a:p>
            <a:pPr marL="285750" indent="-285750" algn="just">
              <a:lnSpc>
                <a:spcPct val="150000"/>
              </a:lnSpc>
              <a:buFont typeface="Arial" panose="020B0604020202020204" pitchFamily="34" charset="0"/>
              <a:buChar char="•"/>
            </a:pPr>
            <a:r>
              <a:rPr lang="en-US" dirty="0"/>
              <a:t>It scans embedded files for CVEs, weak cryptographic practices, and vulnerabilities in libraries and dependencies. The tool performs host discovery, service scanning, and vulnerability detection, including checks for web application security in HTTP/HTTPS services.</a:t>
            </a:r>
          </a:p>
          <a:p>
            <a:pPr marL="285750" indent="-285750" algn="just">
              <a:lnSpc>
                <a:spcPct val="150000"/>
              </a:lnSpc>
              <a:buFont typeface="Arial" panose="020B0604020202020204" pitchFamily="34" charset="0"/>
              <a:buChar char="•"/>
            </a:pPr>
            <a:r>
              <a:rPr lang="en-US" dirty="0"/>
              <a:t>SecoT offers manual testing capabilities for extracted files and a hash decryption interface for testing weak cryptographic practices.</a:t>
            </a:r>
          </a:p>
        </p:txBody>
      </p:sp>
      <p:sp>
        <p:nvSpPr>
          <p:cNvPr id="11" name="TextBox 10">
            <a:extLst>
              <a:ext uri="{FF2B5EF4-FFF2-40B4-BE49-F238E27FC236}">
                <a16:creationId xmlns:a16="http://schemas.microsoft.com/office/drawing/2014/main" id="{8EE8BB60-FFB3-7F55-02A5-6D07C1718361}"/>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Tree>
    <p:extLst>
      <p:ext uri="{BB962C8B-B14F-4D97-AF65-F5344CB8AC3E}">
        <p14:creationId xmlns:p14="http://schemas.microsoft.com/office/powerpoint/2010/main" val="78890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0E20E-8646-98ED-88E9-F0B124288EA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C579E0-3744-9D67-EBA0-52076E48106B}"/>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ED4F9BC6-079D-E288-9468-57C1D956D7DD}"/>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5C55D37C-BC04-F71B-7B93-9D9F5AE987B3}"/>
              </a:ext>
            </a:extLst>
          </p:cNvPr>
          <p:cNvSpPr txBox="1"/>
          <p:nvPr/>
        </p:nvSpPr>
        <p:spPr>
          <a:xfrm>
            <a:off x="3046429" y="841326"/>
            <a:ext cx="6099142" cy="800219"/>
          </a:xfrm>
          <a:prstGeom prst="rect">
            <a:avLst/>
          </a:prstGeom>
          <a:noFill/>
        </p:spPr>
        <p:txBody>
          <a:bodyPr wrap="square">
            <a:spAutoFit/>
          </a:bodyPr>
          <a:lstStyle/>
          <a:p>
            <a:pPr algn="ctr"/>
            <a:r>
              <a:rPr lang="en-IN" sz="2800" b="1" u="sng" dirty="0">
                <a:solidFill>
                  <a:srgbClr val="002060"/>
                </a:solidFill>
              </a:rPr>
              <a:t>Scope of the Project</a:t>
            </a:r>
            <a:endParaRPr lang="en-IN" sz="2800" dirty="0"/>
          </a:p>
          <a:p>
            <a:pPr algn="ctr"/>
            <a:endParaRPr lang="en-IN" dirty="0"/>
          </a:p>
        </p:txBody>
      </p:sp>
      <p:sp>
        <p:nvSpPr>
          <p:cNvPr id="11" name="TextBox 10">
            <a:extLst>
              <a:ext uri="{FF2B5EF4-FFF2-40B4-BE49-F238E27FC236}">
                <a16:creationId xmlns:a16="http://schemas.microsoft.com/office/drawing/2014/main" id="{DDE44F5A-4AA7-251C-8A16-418052D31475}"/>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5" name="TextBox 4">
            <a:extLst>
              <a:ext uri="{FF2B5EF4-FFF2-40B4-BE49-F238E27FC236}">
                <a16:creationId xmlns:a16="http://schemas.microsoft.com/office/drawing/2014/main" id="{D86011BD-A76C-E39B-9B40-8721F84F8D8D}"/>
              </a:ext>
            </a:extLst>
          </p:cNvPr>
          <p:cNvSpPr txBox="1"/>
          <p:nvPr/>
        </p:nvSpPr>
        <p:spPr>
          <a:xfrm>
            <a:off x="810126" y="1523672"/>
            <a:ext cx="10571747" cy="2615460"/>
          </a:xfrm>
          <a:prstGeom prst="rect">
            <a:avLst/>
          </a:prstGeom>
          <a:noFill/>
        </p:spPr>
        <p:txBody>
          <a:bodyPr wrap="square">
            <a:spAutoFit/>
          </a:bodyPr>
          <a:lstStyle/>
          <a:p>
            <a:pPr marL="446405" marR="5080" indent="-434340" algn="just">
              <a:lnSpc>
                <a:spcPts val="3220"/>
              </a:lnSpc>
              <a:spcBef>
                <a:spcPts val="750"/>
              </a:spcBef>
            </a:pPr>
            <a:r>
              <a:rPr lang="en-IN" dirty="0">
                <a:cs typeface="Segoe UI" panose="020B0502040204020203" pitchFamily="34" charset="0"/>
              </a:rPr>
              <a:t>The proposed system will focus on assessing: </a:t>
            </a:r>
          </a:p>
          <a:p>
            <a:pPr marL="926465" marR="5080" lvl="1" indent="-457200" algn="just">
              <a:lnSpc>
                <a:spcPts val="3220"/>
              </a:lnSpc>
              <a:spcBef>
                <a:spcPts val="750"/>
              </a:spcBef>
              <a:buSzPct val="114000"/>
              <a:buFont typeface="Arial" panose="020B0604020202020204" pitchFamily="34" charset="0"/>
              <a:buChar char="•"/>
            </a:pPr>
            <a:r>
              <a:rPr lang="en-IN" b="1" dirty="0">
                <a:cs typeface="Segoe UI" panose="020B0502040204020203" pitchFamily="34" charset="0"/>
              </a:rPr>
              <a:t>Network vulnerabilities </a:t>
            </a:r>
            <a:r>
              <a:rPr lang="en-IN" dirty="0">
                <a:cs typeface="Segoe UI" panose="020B0502040204020203" pitchFamily="34" charset="0"/>
              </a:rPr>
              <a:t>through scanning and service enumeration.</a:t>
            </a:r>
          </a:p>
          <a:p>
            <a:pPr marL="903605" marR="5080" indent="-457200" algn="just">
              <a:lnSpc>
                <a:spcPts val="3229"/>
              </a:lnSpc>
              <a:spcBef>
                <a:spcPts val="5"/>
              </a:spcBef>
              <a:buSzPct val="114000"/>
              <a:buFont typeface="Arial" panose="020B0604020202020204" pitchFamily="34" charset="0"/>
              <a:buChar char="•"/>
            </a:pPr>
            <a:r>
              <a:rPr lang="en-IN" b="1" dirty="0">
                <a:cs typeface="Segoe UI" panose="020B0502040204020203" pitchFamily="34" charset="0"/>
              </a:rPr>
              <a:t>Firmware weaknesses </a:t>
            </a:r>
            <a:r>
              <a:rPr lang="en-IN" dirty="0">
                <a:cs typeface="Segoe UI" panose="020B0502040204020203" pitchFamily="34" charset="0"/>
              </a:rPr>
              <a:t>by extracting and  analysing code for hardcoded secrets and  insecure configurations.</a:t>
            </a:r>
          </a:p>
          <a:p>
            <a:pPr marL="903605" indent="-457200" algn="just">
              <a:lnSpc>
                <a:spcPts val="2900"/>
              </a:lnSpc>
              <a:buSzPct val="114000"/>
              <a:buFont typeface="Arial" panose="020B0604020202020204" pitchFamily="34" charset="0"/>
              <a:buChar char="•"/>
            </a:pPr>
            <a:r>
              <a:rPr lang="en-IN" b="1" dirty="0">
                <a:cs typeface="Segoe UI" panose="020B0502040204020203" pitchFamily="34" charset="0"/>
              </a:rPr>
              <a:t>Debugging interfaces </a:t>
            </a:r>
            <a:r>
              <a:rPr lang="en-IN" dirty="0">
                <a:cs typeface="Segoe UI" panose="020B0502040204020203" pitchFamily="34" charset="0"/>
              </a:rPr>
              <a:t>(UART, JTAG, SWD) for unauthorized access.</a:t>
            </a:r>
          </a:p>
          <a:p>
            <a:pPr marL="903605" marR="5080" indent="-457200" algn="just">
              <a:lnSpc>
                <a:spcPts val="3229"/>
              </a:lnSpc>
              <a:spcBef>
                <a:spcPts val="309"/>
              </a:spcBef>
              <a:buSzPct val="114000"/>
              <a:buFont typeface="Arial" panose="020B0604020202020204" pitchFamily="34" charset="0"/>
              <a:buChar char="•"/>
            </a:pPr>
            <a:r>
              <a:rPr lang="en-IN" b="1" dirty="0">
                <a:cs typeface="Segoe UI" panose="020B0502040204020203" pitchFamily="34" charset="0"/>
              </a:rPr>
              <a:t>Communication protocols </a:t>
            </a:r>
            <a:r>
              <a:rPr lang="en-IN" dirty="0">
                <a:cs typeface="Segoe UI" panose="020B0502040204020203" pitchFamily="34" charset="0"/>
              </a:rPr>
              <a:t>(e.g., MQTT,  HTTP, BLE) for misconfigurations or security  flaws.</a:t>
            </a:r>
          </a:p>
        </p:txBody>
      </p:sp>
    </p:spTree>
    <p:extLst>
      <p:ext uri="{BB962C8B-B14F-4D97-AF65-F5344CB8AC3E}">
        <p14:creationId xmlns:p14="http://schemas.microsoft.com/office/powerpoint/2010/main" val="387992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A496A-068B-D886-C262-2859F4703FE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A45F56C-6EA6-8F3F-B5D3-F2FD4BEAC73F}"/>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01925240-52DB-8070-3172-34AA9C4E26F3}"/>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1587A24B-E250-AE3A-CC80-513E6E1413A6}"/>
              </a:ext>
            </a:extLst>
          </p:cNvPr>
          <p:cNvSpPr txBox="1"/>
          <p:nvPr/>
        </p:nvSpPr>
        <p:spPr>
          <a:xfrm>
            <a:off x="3046429" y="841326"/>
            <a:ext cx="6099142" cy="523220"/>
          </a:xfrm>
          <a:prstGeom prst="rect">
            <a:avLst/>
          </a:prstGeom>
          <a:noFill/>
        </p:spPr>
        <p:txBody>
          <a:bodyPr wrap="square">
            <a:spAutoFit/>
          </a:bodyPr>
          <a:lstStyle/>
          <a:p>
            <a:pPr algn="ctr"/>
            <a:r>
              <a:rPr lang="en-IN" sz="2800" b="1" u="sng" dirty="0">
                <a:solidFill>
                  <a:srgbClr val="002060"/>
                </a:solidFill>
              </a:rPr>
              <a:t>Existing System</a:t>
            </a:r>
            <a:endParaRPr lang="en-IN" dirty="0"/>
          </a:p>
        </p:txBody>
      </p:sp>
      <p:sp>
        <p:nvSpPr>
          <p:cNvPr id="11" name="TextBox 10">
            <a:extLst>
              <a:ext uri="{FF2B5EF4-FFF2-40B4-BE49-F238E27FC236}">
                <a16:creationId xmlns:a16="http://schemas.microsoft.com/office/drawing/2014/main" id="{08AE2856-D46F-73CA-5BD2-964B5A4B1068}"/>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5" name="TextBox 4">
            <a:extLst>
              <a:ext uri="{FF2B5EF4-FFF2-40B4-BE49-F238E27FC236}">
                <a16:creationId xmlns:a16="http://schemas.microsoft.com/office/drawing/2014/main" id="{9B8DC061-7AF3-3267-E92B-0B724727DEC3}"/>
              </a:ext>
            </a:extLst>
          </p:cNvPr>
          <p:cNvSpPr txBox="1"/>
          <p:nvPr/>
        </p:nvSpPr>
        <p:spPr>
          <a:xfrm>
            <a:off x="810126" y="1523672"/>
            <a:ext cx="10571747" cy="3304751"/>
          </a:xfrm>
          <a:prstGeom prst="rect">
            <a:avLst/>
          </a:prstGeom>
          <a:noFill/>
        </p:spPr>
        <p:txBody>
          <a:bodyPr wrap="square">
            <a:spAutoFit/>
          </a:bodyPr>
          <a:lstStyle/>
          <a:p>
            <a:pPr marL="12700" marR="5080" algn="just">
              <a:lnSpc>
                <a:spcPts val="2850"/>
              </a:lnSpc>
              <a:spcBef>
                <a:spcPts val="670"/>
              </a:spcBef>
            </a:pPr>
            <a:r>
              <a:rPr lang="en-US" sz="1800" dirty="0">
                <a:cs typeface="Segoe UI" panose="020B0502040204020203" pitchFamily="34" charset="0"/>
              </a:rPr>
              <a:t>Current VAPT tools like </a:t>
            </a:r>
            <a:r>
              <a:rPr lang="en-US" sz="1800" b="1" dirty="0">
                <a:cs typeface="Segoe UI" panose="020B0502040204020203" pitchFamily="34" charset="0"/>
              </a:rPr>
              <a:t>Nmap, Wireshark, and  Metasploit </a:t>
            </a:r>
            <a:r>
              <a:rPr lang="en-US" sz="1800" dirty="0">
                <a:cs typeface="Segoe UI" panose="020B0502040204020203" pitchFamily="34" charset="0"/>
              </a:rPr>
              <a:t>focus primarily on traditional IT systems  and do not cater to the unique needs of IoT and  edge devices.</a:t>
            </a:r>
          </a:p>
          <a:p>
            <a:pPr marL="298450" marR="5080" indent="-285750" algn="just">
              <a:lnSpc>
                <a:spcPts val="2850"/>
              </a:lnSpc>
              <a:spcBef>
                <a:spcPts val="670"/>
              </a:spcBef>
              <a:buFont typeface="Arial" panose="020B0604020202020204" pitchFamily="34" charset="0"/>
              <a:buChar char="•"/>
            </a:pPr>
            <a:r>
              <a:rPr lang="en-US" sz="1800" b="1" dirty="0">
                <a:cs typeface="Segoe UI" panose="020B0502040204020203" pitchFamily="34" charset="0"/>
              </a:rPr>
              <a:t>Lack of Specialization: </a:t>
            </a:r>
            <a:r>
              <a:rPr lang="en-US" sz="1800" dirty="0">
                <a:cs typeface="Segoe UI" panose="020B0502040204020203" pitchFamily="34" charset="0"/>
              </a:rPr>
              <a:t>General-purpose tools  aren’t designed for microcontroller-based devices  or the specific protocols (e.g., MQTT, CoAP, BLE)  used by IoT systems.</a:t>
            </a:r>
          </a:p>
          <a:p>
            <a:pPr marL="298450" marR="5080" indent="-285750" algn="just">
              <a:lnSpc>
                <a:spcPts val="2850"/>
              </a:lnSpc>
              <a:spcBef>
                <a:spcPts val="670"/>
              </a:spcBef>
              <a:buFont typeface="Arial" panose="020B0604020202020204" pitchFamily="34" charset="0"/>
              <a:buChar char="•"/>
            </a:pPr>
            <a:r>
              <a:rPr lang="en-US" sz="1800" b="1" dirty="0">
                <a:cs typeface="Segoe UI" panose="020B0502040204020203" pitchFamily="34" charset="0"/>
              </a:rPr>
              <a:t>Manual and Disconnected Testing: </a:t>
            </a:r>
            <a:r>
              <a:rPr lang="en-US" sz="1800" dirty="0">
                <a:cs typeface="Segoe UI" panose="020B0502040204020203" pitchFamily="34" charset="0"/>
              </a:rPr>
              <a:t>Firmware  analysis, hardware testing, and network scanning  often require different tools, leading to  fragmented workflows.</a:t>
            </a:r>
          </a:p>
          <a:p>
            <a:pPr marL="298450" marR="5080" indent="-285750" algn="just">
              <a:lnSpc>
                <a:spcPts val="2850"/>
              </a:lnSpc>
              <a:spcBef>
                <a:spcPts val="670"/>
              </a:spcBef>
              <a:buFont typeface="Arial" panose="020B0604020202020204" pitchFamily="34" charset="0"/>
              <a:buChar char="•"/>
            </a:pPr>
            <a:r>
              <a:rPr lang="en-US" sz="1800" b="1" dirty="0">
                <a:cs typeface="Segoe UI" panose="020B0502040204020203" pitchFamily="34" charset="0"/>
              </a:rPr>
              <a:t>Limited Protocol Support: </a:t>
            </a:r>
            <a:r>
              <a:rPr lang="en-US" sz="1800" dirty="0">
                <a:cs typeface="Segoe UI" panose="020B0502040204020203" pitchFamily="34" charset="0"/>
              </a:rPr>
              <a:t>Standard tools have  minimal support for IoT-specific communication  protocols, requiring custom configurations or  scripts.</a:t>
            </a:r>
          </a:p>
        </p:txBody>
      </p:sp>
    </p:spTree>
    <p:extLst>
      <p:ext uri="{BB962C8B-B14F-4D97-AF65-F5344CB8AC3E}">
        <p14:creationId xmlns:p14="http://schemas.microsoft.com/office/powerpoint/2010/main" val="308640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68F65-A06E-2505-A554-5F1115C0E41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421A81B-AA4F-085E-E4FA-1AB77315275C}"/>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F32DB989-8BAB-14D1-67C5-36DA0F978DE1}"/>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D9ECE2B5-B439-65E9-BB4A-BE12EF9B4C39}"/>
              </a:ext>
            </a:extLst>
          </p:cNvPr>
          <p:cNvSpPr txBox="1"/>
          <p:nvPr/>
        </p:nvSpPr>
        <p:spPr>
          <a:xfrm>
            <a:off x="3046428" y="1338632"/>
            <a:ext cx="6099142" cy="523220"/>
          </a:xfrm>
          <a:prstGeom prst="rect">
            <a:avLst/>
          </a:prstGeom>
          <a:noFill/>
        </p:spPr>
        <p:txBody>
          <a:bodyPr wrap="square">
            <a:spAutoFit/>
          </a:bodyPr>
          <a:lstStyle/>
          <a:p>
            <a:pPr algn="ctr"/>
            <a:r>
              <a:rPr lang="en-IN" sz="2800" b="1" u="sng" dirty="0">
                <a:solidFill>
                  <a:srgbClr val="002060"/>
                </a:solidFill>
              </a:rPr>
              <a:t>Problem Statement</a:t>
            </a:r>
            <a:endParaRPr lang="en-IN" dirty="0"/>
          </a:p>
        </p:txBody>
      </p:sp>
      <p:sp>
        <p:nvSpPr>
          <p:cNvPr id="11" name="TextBox 10">
            <a:extLst>
              <a:ext uri="{FF2B5EF4-FFF2-40B4-BE49-F238E27FC236}">
                <a16:creationId xmlns:a16="http://schemas.microsoft.com/office/drawing/2014/main" id="{A2811CBF-A78B-1952-172C-515C10E96D9B}"/>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5" name="TextBox 4">
            <a:extLst>
              <a:ext uri="{FF2B5EF4-FFF2-40B4-BE49-F238E27FC236}">
                <a16:creationId xmlns:a16="http://schemas.microsoft.com/office/drawing/2014/main" id="{0C959A79-0AEB-5E18-D6A3-46E791AFA819}"/>
              </a:ext>
            </a:extLst>
          </p:cNvPr>
          <p:cNvSpPr txBox="1"/>
          <p:nvPr/>
        </p:nvSpPr>
        <p:spPr>
          <a:xfrm>
            <a:off x="810126" y="2147001"/>
            <a:ext cx="10571747" cy="1858201"/>
          </a:xfrm>
          <a:prstGeom prst="rect">
            <a:avLst/>
          </a:prstGeom>
          <a:noFill/>
        </p:spPr>
        <p:txBody>
          <a:bodyPr wrap="square">
            <a:spAutoFit/>
          </a:bodyPr>
          <a:lstStyle/>
          <a:p>
            <a:pPr marL="469900" marR="5080" indent="-457200" algn="just">
              <a:lnSpc>
                <a:spcPts val="3229"/>
              </a:lnSpc>
              <a:spcBef>
                <a:spcPts val="740"/>
              </a:spcBef>
              <a:buFont typeface="Arial" panose="020B0604020202020204" pitchFamily="34" charset="0"/>
              <a:buChar char="•"/>
            </a:pPr>
            <a:r>
              <a:rPr lang="en-US" sz="1800" dirty="0">
                <a:cs typeface="Tahoma"/>
              </a:rPr>
              <a:t>Current Vulnerability Assessment and Penetration Testing (VAPT) tools are not optimized for these devices, making it difficult  to assess and secure them effectively.</a:t>
            </a:r>
          </a:p>
          <a:p>
            <a:pPr marL="469900" marR="5080" indent="-457200" algn="just">
              <a:lnSpc>
                <a:spcPts val="3229"/>
              </a:lnSpc>
              <a:spcBef>
                <a:spcPts val="740"/>
              </a:spcBef>
              <a:buFont typeface="Arial" panose="020B0604020202020204" pitchFamily="34" charset="0"/>
              <a:buChar char="•"/>
            </a:pPr>
            <a:r>
              <a:rPr lang="en-US" sz="1800" dirty="0">
                <a:cs typeface="Tahoma"/>
              </a:rPr>
              <a:t>Lack of penetration testing tools with multi-protocol support.</a:t>
            </a:r>
          </a:p>
          <a:p>
            <a:pPr marL="469900" marR="5080" indent="-457200" algn="just">
              <a:lnSpc>
                <a:spcPts val="3229"/>
              </a:lnSpc>
              <a:spcBef>
                <a:spcPts val="740"/>
              </a:spcBef>
              <a:buFont typeface="Arial" panose="020B0604020202020204" pitchFamily="34" charset="0"/>
              <a:buChar char="•"/>
            </a:pPr>
            <a:r>
              <a:rPr lang="en-US" sz="1800" dirty="0">
                <a:cs typeface="Tahoma"/>
              </a:rPr>
              <a:t>Lack of industry standard tool for IoT penetration testing.</a:t>
            </a:r>
          </a:p>
        </p:txBody>
      </p:sp>
    </p:spTree>
    <p:extLst>
      <p:ext uri="{BB962C8B-B14F-4D97-AF65-F5344CB8AC3E}">
        <p14:creationId xmlns:p14="http://schemas.microsoft.com/office/powerpoint/2010/main" val="266668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E7558-8C6B-FE20-6641-24E00C71D1A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00F18C8-E519-DA4C-E0D8-C6E4FC0F0C89}"/>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555C3AF9-78EF-E94A-8698-4E562C0CC070}"/>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6E89A7F3-7264-C028-276E-33E210EC0C69}"/>
              </a:ext>
            </a:extLst>
          </p:cNvPr>
          <p:cNvSpPr txBox="1"/>
          <p:nvPr/>
        </p:nvSpPr>
        <p:spPr>
          <a:xfrm>
            <a:off x="3046429" y="1015639"/>
            <a:ext cx="6099142" cy="523220"/>
          </a:xfrm>
          <a:prstGeom prst="rect">
            <a:avLst/>
          </a:prstGeom>
          <a:noFill/>
        </p:spPr>
        <p:txBody>
          <a:bodyPr wrap="square">
            <a:spAutoFit/>
          </a:bodyPr>
          <a:lstStyle/>
          <a:p>
            <a:pPr algn="ctr"/>
            <a:r>
              <a:rPr lang="en-IN" sz="2800" b="1" u="sng" dirty="0">
                <a:solidFill>
                  <a:srgbClr val="002060"/>
                </a:solidFill>
              </a:rPr>
              <a:t>Proposed System</a:t>
            </a:r>
            <a:endParaRPr lang="en-IN" dirty="0"/>
          </a:p>
        </p:txBody>
      </p:sp>
      <p:sp>
        <p:nvSpPr>
          <p:cNvPr id="11" name="TextBox 10">
            <a:extLst>
              <a:ext uri="{FF2B5EF4-FFF2-40B4-BE49-F238E27FC236}">
                <a16:creationId xmlns:a16="http://schemas.microsoft.com/office/drawing/2014/main" id="{CD942B78-8939-A562-9F2B-B61B868AE53B}"/>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9" name="Rectangle 4">
            <a:extLst>
              <a:ext uri="{FF2B5EF4-FFF2-40B4-BE49-F238E27FC236}">
                <a16:creationId xmlns:a16="http://schemas.microsoft.com/office/drawing/2014/main" id="{C1FF7A6E-A09D-C608-1058-6D8FD0A698AE}"/>
              </a:ext>
            </a:extLst>
          </p:cNvPr>
          <p:cNvSpPr>
            <a:spLocks noChangeArrowheads="1"/>
          </p:cNvSpPr>
          <p:nvPr/>
        </p:nvSpPr>
        <p:spPr bwMode="auto">
          <a:xfrm>
            <a:off x="577516" y="1664934"/>
            <a:ext cx="11036968"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cs typeface="Arial" panose="020B0604020202020204" pitchFamily="34" charset="0"/>
              </a:rPr>
              <a:t>Extract Firmware from Device</a:t>
            </a:r>
            <a:r>
              <a:rPr kumimoji="0" lang="en-US" altLang="en-US" sz="1800" b="0" i="0" u="none" strike="noStrike" cap="none" normalizeH="0" baseline="0" dirty="0">
                <a:ln>
                  <a:noFill/>
                </a:ln>
                <a:solidFill>
                  <a:schemeClr val="tx1"/>
                </a:solidFill>
                <a:effectLst/>
                <a:cs typeface="Arial" panose="020B0604020202020204" pitchFamily="34" charset="0"/>
              </a:rPr>
              <a:t>: Extracts the firmware from an IoT device for further analysis.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cs typeface="Arial" panose="020B0604020202020204" pitchFamily="34" charset="0"/>
              </a:rPr>
              <a:t>Extract Embedded Files from Firmware</a:t>
            </a:r>
            <a:r>
              <a:rPr kumimoji="0" lang="en-US" altLang="en-US" sz="1800" b="0" i="0" u="none" strike="noStrike" cap="none" normalizeH="0" baseline="0" dirty="0">
                <a:ln>
                  <a:noFill/>
                </a:ln>
                <a:solidFill>
                  <a:schemeClr val="tx1"/>
                </a:solidFill>
                <a:effectLst/>
                <a:cs typeface="Arial" panose="020B0604020202020204" pitchFamily="34" charset="0"/>
              </a:rPr>
              <a:t>: Unpacks the firmware to extract embedded files such as scripts, configurations, and binaries.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cs typeface="Arial" panose="020B0604020202020204" pitchFamily="34" charset="0"/>
              </a:rPr>
              <a:t>Scan Libraries/Dependencies for CVEs</a:t>
            </a:r>
            <a:r>
              <a:rPr kumimoji="0" lang="en-US" altLang="en-US" sz="1800" b="0" i="0" u="none" strike="noStrike" cap="none" normalizeH="0" baseline="0" dirty="0">
                <a:ln>
                  <a:noFill/>
                </a:ln>
                <a:solidFill>
                  <a:schemeClr val="tx1"/>
                </a:solidFill>
                <a:effectLst/>
                <a:cs typeface="Arial" panose="020B0604020202020204" pitchFamily="34" charset="0"/>
              </a:rPr>
              <a:t>: Scans the extracted libraries and dependencies for known vulnerabilities (CVEs).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cs typeface="Arial" panose="020B0604020202020204" pitchFamily="34" charset="0"/>
              </a:rPr>
              <a:t>Manual Testing of Extracted Files</a:t>
            </a:r>
            <a:r>
              <a:rPr kumimoji="0" lang="en-US" altLang="en-US" sz="1800" b="0" i="0" u="none" strike="noStrike" cap="none" normalizeH="0" baseline="0" dirty="0">
                <a:ln>
                  <a:noFill/>
                </a:ln>
                <a:solidFill>
                  <a:schemeClr val="tx1"/>
                </a:solidFill>
                <a:effectLst/>
                <a:cs typeface="Arial" panose="020B0604020202020204" pitchFamily="34" charset="0"/>
              </a:rPr>
              <a:t>: Allows </a:t>
            </a:r>
            <a:r>
              <a:rPr kumimoji="0" lang="en-US" altLang="en-US" sz="1800" b="0" i="0" u="none" strike="noStrike" cap="none" normalizeH="0" baseline="0" dirty="0" err="1">
                <a:ln>
                  <a:noFill/>
                </a:ln>
                <a:solidFill>
                  <a:schemeClr val="tx1"/>
                </a:solidFill>
                <a:effectLst/>
                <a:cs typeface="Arial" panose="020B0604020202020204" pitchFamily="34" charset="0"/>
              </a:rPr>
              <a:t>pentesters</a:t>
            </a:r>
            <a:r>
              <a:rPr kumimoji="0" lang="en-US" altLang="en-US" sz="1800" b="0" i="0" u="none" strike="noStrike" cap="none" normalizeH="0" baseline="0" dirty="0">
                <a:ln>
                  <a:noFill/>
                </a:ln>
                <a:solidFill>
                  <a:schemeClr val="tx1"/>
                </a:solidFill>
                <a:effectLst/>
                <a:cs typeface="Arial" panose="020B0604020202020204" pitchFamily="34" charset="0"/>
              </a:rPr>
              <a:t> to manually inspect the extracted files for vulnerabilities or misconfigurations.</a:t>
            </a:r>
          </a:p>
        </p:txBody>
      </p:sp>
    </p:spTree>
    <p:extLst>
      <p:ext uri="{BB962C8B-B14F-4D97-AF65-F5344CB8AC3E}">
        <p14:creationId xmlns:p14="http://schemas.microsoft.com/office/powerpoint/2010/main" val="2858488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19EE6-FB93-1433-4B20-424B7368225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0F7E5CB-2D84-BB8E-2E81-F9FB1CB06584}"/>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79E46C4F-C1CA-3676-B848-DE3EC44EA3EB}"/>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49EDC508-51A4-3C3D-A3BF-8CFEBDB5F2FB}"/>
              </a:ext>
            </a:extLst>
          </p:cNvPr>
          <p:cNvSpPr txBox="1"/>
          <p:nvPr/>
        </p:nvSpPr>
        <p:spPr>
          <a:xfrm>
            <a:off x="3046429" y="953911"/>
            <a:ext cx="6099142" cy="523220"/>
          </a:xfrm>
          <a:prstGeom prst="rect">
            <a:avLst/>
          </a:prstGeom>
          <a:noFill/>
        </p:spPr>
        <p:txBody>
          <a:bodyPr wrap="square">
            <a:spAutoFit/>
          </a:bodyPr>
          <a:lstStyle/>
          <a:p>
            <a:pPr algn="ctr"/>
            <a:r>
              <a:rPr lang="en-IN" sz="2800" b="1" u="sng" dirty="0">
                <a:solidFill>
                  <a:srgbClr val="002060"/>
                </a:solidFill>
              </a:rPr>
              <a:t>Proposed System</a:t>
            </a:r>
            <a:endParaRPr lang="en-IN" dirty="0"/>
          </a:p>
        </p:txBody>
      </p:sp>
      <p:sp>
        <p:nvSpPr>
          <p:cNvPr id="11" name="TextBox 10">
            <a:extLst>
              <a:ext uri="{FF2B5EF4-FFF2-40B4-BE49-F238E27FC236}">
                <a16:creationId xmlns:a16="http://schemas.microsoft.com/office/drawing/2014/main" id="{5F4DFCB8-3AC8-0DFA-ECFC-96DBB61DDE16}"/>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6" name="TextBox 5">
            <a:extLst>
              <a:ext uri="{FF2B5EF4-FFF2-40B4-BE49-F238E27FC236}">
                <a16:creationId xmlns:a16="http://schemas.microsoft.com/office/drawing/2014/main" id="{B25060A1-1377-F5F1-D8FB-DC450FE5D2F9}"/>
              </a:ext>
            </a:extLst>
          </p:cNvPr>
          <p:cNvSpPr txBox="1"/>
          <p:nvPr/>
        </p:nvSpPr>
        <p:spPr>
          <a:xfrm>
            <a:off x="480767" y="1752790"/>
            <a:ext cx="10974249" cy="295786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t>Hash Decryption to Test Weak Cryptographic Practices</a:t>
            </a:r>
            <a:r>
              <a:rPr lang="en-US" dirty="0"/>
              <a:t>: Provides a decryption interface to check for weak cryptographic practices in the firmware files.</a:t>
            </a:r>
          </a:p>
          <a:p>
            <a:pPr marL="285750" indent="-285750" algn="just">
              <a:lnSpc>
                <a:spcPct val="150000"/>
              </a:lnSpc>
              <a:buFont typeface="Arial" panose="020B0604020202020204" pitchFamily="34" charset="0"/>
              <a:buChar char="•"/>
            </a:pPr>
            <a:r>
              <a:rPr lang="en-US" b="1" dirty="0"/>
              <a:t>Host Discovery:</a:t>
            </a:r>
            <a:r>
              <a:rPr lang="en-US" dirty="0"/>
              <a:t> Identifies active devices on a network by scanning for online hosts and their IP addresses.</a:t>
            </a:r>
          </a:p>
          <a:p>
            <a:pPr marL="285750" indent="-285750" algn="just">
              <a:lnSpc>
                <a:spcPct val="150000"/>
              </a:lnSpc>
              <a:buFont typeface="Arial" panose="020B0604020202020204" pitchFamily="34" charset="0"/>
              <a:buChar char="•"/>
            </a:pPr>
            <a:r>
              <a:rPr lang="en-US" b="1" dirty="0"/>
              <a:t>Service Scanning:</a:t>
            </a:r>
            <a:r>
              <a:rPr lang="en-US" dirty="0"/>
              <a:t> Detects open ports and services running on identified hosts to assess their vulnerabilities.</a:t>
            </a:r>
          </a:p>
          <a:p>
            <a:pPr marL="285750" indent="-285750" algn="just">
              <a:lnSpc>
                <a:spcPct val="150000"/>
              </a:lnSpc>
              <a:buFont typeface="Arial" panose="020B0604020202020204" pitchFamily="34" charset="0"/>
              <a:buChar char="•"/>
            </a:pPr>
            <a:r>
              <a:rPr lang="en-US" b="1" dirty="0"/>
              <a:t>Ecosystem Web App Vulnerability Scanning:</a:t>
            </a:r>
            <a:r>
              <a:rPr lang="en-US" dirty="0"/>
              <a:t> Scans web applications or APIs in the IoT ecosystem for common security vulnerabilities like SQL injection and XSS.</a:t>
            </a:r>
          </a:p>
          <a:p>
            <a:pPr algn="just">
              <a:lnSpc>
                <a:spcPct val="150000"/>
              </a:lnSpc>
            </a:pPr>
            <a:endParaRPr lang="en-IN" dirty="0"/>
          </a:p>
        </p:txBody>
      </p:sp>
    </p:spTree>
    <p:extLst>
      <p:ext uri="{BB962C8B-B14F-4D97-AF65-F5344CB8AC3E}">
        <p14:creationId xmlns:p14="http://schemas.microsoft.com/office/powerpoint/2010/main" val="313673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2B2D0-288E-4240-B898-FAE6B068D3B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35F8E8C-6512-017D-78F7-1DDB70EB912A}"/>
              </a:ext>
            </a:extLst>
          </p:cNvPr>
          <p:cNvPicPr>
            <a:picLocks noChangeAspect="1"/>
          </p:cNvPicPr>
          <p:nvPr/>
        </p:nvPicPr>
        <p:blipFill rotWithShape="1">
          <a:blip r:embed="rId2">
            <a:extLst>
              <a:ext uri="{28A0092B-C50C-407E-A947-70E740481C1C}">
                <a14:useLocalDpi xmlns:a14="http://schemas.microsoft.com/office/drawing/2010/main" val="0"/>
              </a:ext>
            </a:extLst>
          </a:blip>
          <a:srcRect l="17010" t="33539" r="18196" b="33196"/>
          <a:stretch/>
        </p:blipFill>
        <p:spPr>
          <a:xfrm>
            <a:off x="10303497" y="245096"/>
            <a:ext cx="1566876" cy="452487"/>
          </a:xfrm>
          <a:prstGeom prst="rect">
            <a:avLst/>
          </a:prstGeom>
        </p:spPr>
      </p:pic>
      <p:sp>
        <p:nvSpPr>
          <p:cNvPr id="4" name="Rectangle 3">
            <a:extLst>
              <a:ext uri="{FF2B5EF4-FFF2-40B4-BE49-F238E27FC236}">
                <a16:creationId xmlns:a16="http://schemas.microsoft.com/office/drawing/2014/main" id="{7AA1BA21-46F1-F942-A85C-F25679A3DE79}"/>
              </a:ext>
            </a:extLst>
          </p:cNvPr>
          <p:cNvSpPr/>
          <p:nvPr/>
        </p:nvSpPr>
        <p:spPr>
          <a:xfrm>
            <a:off x="0" y="6344239"/>
            <a:ext cx="12192000" cy="513761"/>
          </a:xfrm>
          <a:prstGeom prst="rect">
            <a:avLst/>
          </a:prstGeom>
          <a:solidFill>
            <a:srgbClr val="000034"/>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r>
              <a:rPr lang="en-IN" sz="1600" b="1" dirty="0"/>
              <a:t>SecoT – A Complete Penetration Testing Suite for IoT Devices</a:t>
            </a:r>
            <a:endParaRPr lang="en-IN" b="1" dirty="0"/>
          </a:p>
        </p:txBody>
      </p:sp>
      <p:sp>
        <p:nvSpPr>
          <p:cNvPr id="8" name="TextBox 7">
            <a:extLst>
              <a:ext uri="{FF2B5EF4-FFF2-40B4-BE49-F238E27FC236}">
                <a16:creationId xmlns:a16="http://schemas.microsoft.com/office/drawing/2014/main" id="{6052452C-01F3-C0EB-5994-6FE176C181FB}"/>
              </a:ext>
            </a:extLst>
          </p:cNvPr>
          <p:cNvSpPr txBox="1"/>
          <p:nvPr/>
        </p:nvSpPr>
        <p:spPr>
          <a:xfrm>
            <a:off x="3046429" y="435973"/>
            <a:ext cx="6099142" cy="523220"/>
          </a:xfrm>
          <a:prstGeom prst="rect">
            <a:avLst/>
          </a:prstGeom>
          <a:noFill/>
        </p:spPr>
        <p:txBody>
          <a:bodyPr wrap="square">
            <a:spAutoFit/>
          </a:bodyPr>
          <a:lstStyle/>
          <a:p>
            <a:pPr algn="ctr"/>
            <a:r>
              <a:rPr lang="en-IN" sz="2800" b="1" u="sng" dirty="0">
                <a:solidFill>
                  <a:srgbClr val="002060"/>
                </a:solidFill>
              </a:rPr>
              <a:t>Input-Process-Output (IPO)</a:t>
            </a:r>
            <a:r>
              <a:rPr lang="en-IN" sz="2800" u="sng" dirty="0">
                <a:solidFill>
                  <a:srgbClr val="002060"/>
                </a:solidFill>
              </a:rPr>
              <a:t> </a:t>
            </a:r>
            <a:endParaRPr lang="en-IN" u="sng" dirty="0">
              <a:solidFill>
                <a:srgbClr val="002060"/>
              </a:solidFill>
            </a:endParaRPr>
          </a:p>
        </p:txBody>
      </p:sp>
      <p:sp>
        <p:nvSpPr>
          <p:cNvPr id="11" name="TextBox 10">
            <a:extLst>
              <a:ext uri="{FF2B5EF4-FFF2-40B4-BE49-F238E27FC236}">
                <a16:creationId xmlns:a16="http://schemas.microsoft.com/office/drawing/2014/main" id="{484397B4-4BF9-9CC3-A7C0-70E5798B4A4C}"/>
              </a:ext>
            </a:extLst>
          </p:cNvPr>
          <p:cNvSpPr txBox="1"/>
          <p:nvPr/>
        </p:nvSpPr>
        <p:spPr>
          <a:xfrm>
            <a:off x="480767" y="6470314"/>
            <a:ext cx="837089" cy="261610"/>
          </a:xfrm>
          <a:prstGeom prst="rect">
            <a:avLst/>
          </a:prstGeom>
          <a:noFill/>
        </p:spPr>
        <p:txBody>
          <a:bodyPr wrap="none" rtlCol="0">
            <a:spAutoFit/>
          </a:bodyPr>
          <a:lstStyle/>
          <a:p>
            <a:r>
              <a:rPr lang="en-IN" sz="1100" dirty="0">
                <a:solidFill>
                  <a:srgbClr val="FF0000"/>
                </a:solidFill>
              </a:rPr>
              <a:t>1</a:t>
            </a:r>
            <a:r>
              <a:rPr lang="en-IN" sz="1100" baseline="30000" dirty="0">
                <a:solidFill>
                  <a:srgbClr val="FF0000"/>
                </a:solidFill>
              </a:rPr>
              <a:t>st</a:t>
            </a:r>
            <a:r>
              <a:rPr lang="en-IN" sz="1100" dirty="0">
                <a:solidFill>
                  <a:srgbClr val="FF0000"/>
                </a:solidFill>
              </a:rPr>
              <a:t>  Review</a:t>
            </a:r>
            <a:endParaRPr lang="en-IN" dirty="0">
              <a:solidFill>
                <a:srgbClr val="FF0000"/>
              </a:solidFill>
            </a:endParaRPr>
          </a:p>
        </p:txBody>
      </p:sp>
      <p:sp>
        <p:nvSpPr>
          <p:cNvPr id="6" name="TextBox 5">
            <a:extLst>
              <a:ext uri="{FF2B5EF4-FFF2-40B4-BE49-F238E27FC236}">
                <a16:creationId xmlns:a16="http://schemas.microsoft.com/office/drawing/2014/main" id="{E64FF233-A3D4-F41A-7605-7AE2018CC42A}"/>
              </a:ext>
            </a:extLst>
          </p:cNvPr>
          <p:cNvSpPr txBox="1"/>
          <p:nvPr/>
        </p:nvSpPr>
        <p:spPr>
          <a:xfrm>
            <a:off x="608875" y="2261219"/>
            <a:ext cx="10974249" cy="171136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t>&lt;FILL THIS&gt;</a:t>
            </a:r>
          </a:p>
          <a:p>
            <a:pPr marL="285750" indent="-285750" algn="just">
              <a:lnSpc>
                <a:spcPct val="150000"/>
              </a:lnSpc>
              <a:buFont typeface="Arial" panose="020B0604020202020204" pitchFamily="34" charset="0"/>
              <a:buChar char="•"/>
            </a:pPr>
            <a:r>
              <a:rPr lang="en-IN" b="1" dirty="0"/>
              <a:t>Firmware file: </a:t>
            </a:r>
            <a:r>
              <a:rPr lang="en-IN" dirty="0"/>
              <a:t>Firmware extracted from the embedded device or received from the manufacturer</a:t>
            </a:r>
          </a:p>
          <a:p>
            <a:pPr marL="285750" indent="-285750" algn="just">
              <a:lnSpc>
                <a:spcPct val="150000"/>
              </a:lnSpc>
              <a:buFont typeface="Arial" panose="020B0604020202020204" pitchFamily="34" charset="0"/>
              <a:buChar char="•"/>
            </a:pPr>
            <a:r>
              <a:rPr lang="en-US" b="1" dirty="0"/>
              <a:t>Firmware Simulation</a:t>
            </a:r>
            <a:r>
              <a:rPr lang="en-US" dirty="0"/>
              <a:t>: A virtual environment that mimics the behavior of the IoT device’s ecosystem, allowing for network and service scanning without direct access to the physical device.</a:t>
            </a:r>
            <a:endParaRPr lang="en-IN" b="1" dirty="0"/>
          </a:p>
        </p:txBody>
      </p:sp>
      <p:sp>
        <p:nvSpPr>
          <p:cNvPr id="2" name="TextBox 1">
            <a:extLst>
              <a:ext uri="{FF2B5EF4-FFF2-40B4-BE49-F238E27FC236}">
                <a16:creationId xmlns:a16="http://schemas.microsoft.com/office/drawing/2014/main" id="{5336D76E-65DE-FC14-4F19-2F59E4F6DCFD}"/>
              </a:ext>
            </a:extLst>
          </p:cNvPr>
          <p:cNvSpPr txBox="1"/>
          <p:nvPr/>
        </p:nvSpPr>
        <p:spPr>
          <a:xfrm>
            <a:off x="3111360" y="1543075"/>
            <a:ext cx="6099142" cy="523220"/>
          </a:xfrm>
          <a:prstGeom prst="rect">
            <a:avLst/>
          </a:prstGeom>
          <a:noFill/>
        </p:spPr>
        <p:txBody>
          <a:bodyPr wrap="square">
            <a:spAutoFit/>
          </a:bodyPr>
          <a:lstStyle/>
          <a:p>
            <a:pPr algn="ctr"/>
            <a:r>
              <a:rPr lang="en-IN" sz="2800" b="1" u="sng" dirty="0">
                <a:solidFill>
                  <a:srgbClr val="002060"/>
                </a:solidFill>
              </a:rPr>
              <a:t>Input</a:t>
            </a:r>
            <a:endParaRPr lang="en-IN" u="sng" dirty="0">
              <a:solidFill>
                <a:srgbClr val="002060"/>
              </a:solidFill>
            </a:endParaRPr>
          </a:p>
        </p:txBody>
      </p:sp>
    </p:spTree>
    <p:extLst>
      <p:ext uri="{BB962C8B-B14F-4D97-AF65-F5344CB8AC3E}">
        <p14:creationId xmlns:p14="http://schemas.microsoft.com/office/powerpoint/2010/main" val="995329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1885</Words>
  <Application>Microsoft Office PowerPoint</Application>
  <PresentationFormat>Widescreen</PresentationFormat>
  <Paragraphs>139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Lucida Sans Unicode</vt:lpstr>
      <vt:lpstr>Segoe UI</vt:lpstr>
      <vt:lpstr>Tahoma</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Mohammed Aseem</dc:creator>
  <cp:lastModifiedBy>Mohammed Aseem</cp:lastModifiedBy>
  <cp:revision>12</cp:revision>
  <dcterms:modified xsi:type="dcterms:W3CDTF">2025-01-28T20:13:33Z</dcterms:modified>
</cp:coreProperties>
</file>