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4" r:id="rId3"/>
    <p:sldMasterId id="2147483695" r:id="rId4"/>
    <p:sldMasterId id="2147483696" r:id="rId5"/>
    <p:sldMasterId id="2147483697"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y="10058400" cx="7772400"/>
  <p:notesSz cx="6858000" cy="9144000"/>
  <p:embeddedFontLst>
    <p:embeddedFont>
      <p:font typeface="Helvetica Neue"/>
      <p:regular r:id="rId30"/>
      <p:bold r:id="rId31"/>
      <p:italic r:id="rId32"/>
      <p:boldItalic r:id="rId33"/>
    </p:embeddedFont>
    <p:embeddedFont>
      <p:font typeface="Open Sans Light"/>
      <p:regular r:id="rId34"/>
      <p:bold r:id="rId35"/>
      <p:italic r:id="rId36"/>
      <p:boldItalic r:id="rId37"/>
    </p:embeddedFont>
    <p:embeddedFont>
      <p:font typeface="Open Sans"/>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OpenSans-italic.fntdata"/><Relationship Id="rId20" Type="http://schemas.openxmlformats.org/officeDocument/2006/relationships/slide" Target="slides/slide13.xml"/><Relationship Id="rId41" Type="http://schemas.openxmlformats.org/officeDocument/2006/relationships/font" Target="fonts/OpenSans-boldItalic.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3.xml"/><Relationship Id="rId6" Type="http://schemas.openxmlformats.org/officeDocument/2006/relationships/slideMaster" Target="slideMasters/slideMaster4.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HelveticaNeue-bold.fntdata"/><Relationship Id="rId30" Type="http://schemas.openxmlformats.org/officeDocument/2006/relationships/font" Target="fonts/HelveticaNeue-regular.fntdata"/><Relationship Id="rId11" Type="http://schemas.openxmlformats.org/officeDocument/2006/relationships/slide" Target="slides/slide4.xml"/><Relationship Id="rId33" Type="http://schemas.openxmlformats.org/officeDocument/2006/relationships/font" Target="fonts/HelveticaNeue-boldItalic.fntdata"/><Relationship Id="rId10" Type="http://schemas.openxmlformats.org/officeDocument/2006/relationships/slide" Target="slides/slide3.xml"/><Relationship Id="rId32" Type="http://schemas.openxmlformats.org/officeDocument/2006/relationships/font" Target="fonts/HelveticaNeue-italic.fntdata"/><Relationship Id="rId13" Type="http://schemas.openxmlformats.org/officeDocument/2006/relationships/slide" Target="slides/slide6.xml"/><Relationship Id="rId35" Type="http://schemas.openxmlformats.org/officeDocument/2006/relationships/font" Target="fonts/OpenSansLight-bold.fntdata"/><Relationship Id="rId12" Type="http://schemas.openxmlformats.org/officeDocument/2006/relationships/slide" Target="slides/slide5.xml"/><Relationship Id="rId34" Type="http://schemas.openxmlformats.org/officeDocument/2006/relationships/font" Target="fonts/OpenSansLight-regular.fntdata"/><Relationship Id="rId15" Type="http://schemas.openxmlformats.org/officeDocument/2006/relationships/slide" Target="slides/slide8.xml"/><Relationship Id="rId37" Type="http://schemas.openxmlformats.org/officeDocument/2006/relationships/font" Target="fonts/OpenSansLight-boldItalic.fntdata"/><Relationship Id="rId14" Type="http://schemas.openxmlformats.org/officeDocument/2006/relationships/slide" Target="slides/slide7.xml"/><Relationship Id="rId36" Type="http://schemas.openxmlformats.org/officeDocument/2006/relationships/font" Target="fonts/OpenSansLight-italic.fntdata"/><Relationship Id="rId17" Type="http://schemas.openxmlformats.org/officeDocument/2006/relationships/slide" Target="slides/slide10.xml"/><Relationship Id="rId39" Type="http://schemas.openxmlformats.org/officeDocument/2006/relationships/font" Target="fonts/OpenSans-bold.fntdata"/><Relationship Id="rId16" Type="http://schemas.openxmlformats.org/officeDocument/2006/relationships/slide" Target="slides/slide9.xml"/><Relationship Id="rId38" Type="http://schemas.openxmlformats.org/officeDocument/2006/relationships/font" Target="fonts/OpenSans-regular.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e9ed12aab_0_0: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e9ed12a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a1e537952f_0_14: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a1e537952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9dd260ecd2_0_5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g9dd260ecd2_0_55: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9c24cf9085_0_39: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9c24cf908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9dd260ecd2_0_7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g9dd260ecd2_0_75: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9dd260ecd2_0_91: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9dd260ecd2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9c24cf9085_0_71: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9c24cf9085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a45bde9993_0_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ga45bde9993_0_5: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a45bde9993_0_10: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a45bde999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36d84f2b024_0_6: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36d84f2b02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9dd260ecd2_0_8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g9dd260ecd2_0_80: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9cfc2a9a8d_0_0: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9cfc2a9a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9c24cf9085_0_45: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9c24cf908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9b75228fd4_1_1: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g9b75228fd4_1_1: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9dd260ecd2_0_98: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9dd260ecd2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9c24cf9085_0_31: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9c24cf908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8d8c850c25_0_33: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8d8c850c25_0_33: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9c24cf9085_0_4: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9c24cf908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a1e537952f_0_3: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a1e537952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62fb0d8af8_0_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g62fb0d8af8_0_0: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8d8c850c25_0_103: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8d8c850c25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64b864f3db_0_1: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g64b864f3db_0_1: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64952" y="1456058"/>
            <a:ext cx="7242600" cy="40140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264945" y="5542289"/>
            <a:ext cx="7242600" cy="1550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264945" y="2163089"/>
            <a:ext cx="7242600" cy="38397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264945" y="6164351"/>
            <a:ext cx="7242600" cy="25437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5" name="Shape 55"/>
        <p:cNvGrpSpPr/>
        <p:nvPr/>
      </p:nvGrpSpPr>
      <p:grpSpPr>
        <a:xfrm>
          <a:off x="0" y="0"/>
          <a:ext cx="0" cy="0"/>
          <a:chOff x="0" y="0"/>
          <a:chExt cx="0" cy="0"/>
        </a:xfrm>
      </p:grpSpPr>
      <p:sp>
        <p:nvSpPr>
          <p:cNvPr id="56" name="Google Shape;56;p14"/>
          <p:cNvSpPr txBox="1"/>
          <p:nvPr>
            <p:ph type="ctrTitle"/>
          </p:nvPr>
        </p:nvSpPr>
        <p:spPr>
          <a:xfrm>
            <a:off x="264952" y="1456058"/>
            <a:ext cx="7242600" cy="4014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7" name="Google Shape;57;p14"/>
          <p:cNvSpPr txBox="1"/>
          <p:nvPr>
            <p:ph idx="1" type="subTitle"/>
          </p:nvPr>
        </p:nvSpPr>
        <p:spPr>
          <a:xfrm>
            <a:off x="264945" y="5542289"/>
            <a:ext cx="7242600" cy="155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264945" y="4206107"/>
            <a:ext cx="7242600" cy="164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0" name="Shape 60"/>
        <p:cNvGrpSpPr/>
        <p:nvPr/>
      </p:nvGrpSpPr>
      <p:grpSpPr>
        <a:xfrm>
          <a:off x="0" y="0"/>
          <a:ext cx="0" cy="0"/>
          <a:chOff x="0" y="0"/>
          <a:chExt cx="0" cy="0"/>
        </a:xfrm>
      </p:grpSpPr>
      <p:sp>
        <p:nvSpPr>
          <p:cNvPr id="61" name="Google Shape;61;p16"/>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2" name="Google Shape;62;p16"/>
          <p:cNvSpPr txBox="1"/>
          <p:nvPr>
            <p:ph idx="1" type="body"/>
          </p:nvPr>
        </p:nvSpPr>
        <p:spPr>
          <a:xfrm>
            <a:off x="264945" y="2253729"/>
            <a:ext cx="7242600" cy="62397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3" name="Shape 63"/>
        <p:cNvGrpSpPr/>
        <p:nvPr/>
      </p:nvGrpSpPr>
      <p:grpSpPr>
        <a:xfrm>
          <a:off x="0" y="0"/>
          <a:ext cx="0" cy="0"/>
          <a:chOff x="0" y="0"/>
          <a:chExt cx="0" cy="0"/>
        </a:xfrm>
      </p:grpSpPr>
      <p:sp>
        <p:nvSpPr>
          <p:cNvPr id="64" name="Google Shape;64;p17"/>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5" name="Google Shape;65;p17"/>
          <p:cNvSpPr txBox="1"/>
          <p:nvPr>
            <p:ph idx="1" type="body"/>
          </p:nvPr>
        </p:nvSpPr>
        <p:spPr>
          <a:xfrm>
            <a:off x="264945" y="2253729"/>
            <a:ext cx="3399900" cy="6681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6" name="Google Shape;66;p17"/>
          <p:cNvSpPr txBox="1"/>
          <p:nvPr>
            <p:ph idx="2" type="body"/>
          </p:nvPr>
        </p:nvSpPr>
        <p:spPr>
          <a:xfrm>
            <a:off x="4107540" y="2253729"/>
            <a:ext cx="3399900" cy="6681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18"/>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9" name="Shape 69"/>
        <p:cNvGrpSpPr/>
        <p:nvPr/>
      </p:nvGrpSpPr>
      <p:grpSpPr>
        <a:xfrm>
          <a:off x="0" y="0"/>
          <a:ext cx="0" cy="0"/>
          <a:chOff x="0" y="0"/>
          <a:chExt cx="0" cy="0"/>
        </a:xfrm>
      </p:grpSpPr>
      <p:sp>
        <p:nvSpPr>
          <p:cNvPr id="70" name="Google Shape;70;p19"/>
          <p:cNvSpPr txBox="1"/>
          <p:nvPr>
            <p:ph type="title"/>
          </p:nvPr>
        </p:nvSpPr>
        <p:spPr>
          <a:xfrm>
            <a:off x="264945" y="1086507"/>
            <a:ext cx="2386800" cy="14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1" name="Google Shape;71;p19"/>
          <p:cNvSpPr txBox="1"/>
          <p:nvPr>
            <p:ph idx="1" type="body"/>
          </p:nvPr>
        </p:nvSpPr>
        <p:spPr>
          <a:xfrm>
            <a:off x="264945" y="2717440"/>
            <a:ext cx="2386800" cy="6217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2" name="Shape 72"/>
        <p:cNvGrpSpPr/>
        <p:nvPr/>
      </p:nvGrpSpPr>
      <p:grpSpPr>
        <a:xfrm>
          <a:off x="0" y="0"/>
          <a:ext cx="0" cy="0"/>
          <a:chOff x="0" y="0"/>
          <a:chExt cx="0" cy="0"/>
        </a:xfrm>
      </p:grpSpPr>
      <p:sp>
        <p:nvSpPr>
          <p:cNvPr id="73" name="Google Shape;73;p20"/>
          <p:cNvSpPr txBox="1"/>
          <p:nvPr>
            <p:ph type="title"/>
          </p:nvPr>
        </p:nvSpPr>
        <p:spPr>
          <a:xfrm>
            <a:off x="416713" y="880293"/>
            <a:ext cx="5412600" cy="7999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4"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1"/>
          <p:cNvSpPr txBox="1"/>
          <p:nvPr>
            <p:ph type="title"/>
          </p:nvPr>
        </p:nvSpPr>
        <p:spPr>
          <a:xfrm>
            <a:off x="225675" y="2411542"/>
            <a:ext cx="3438300" cy="2898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77" name="Google Shape;77;p21"/>
          <p:cNvSpPr txBox="1"/>
          <p:nvPr>
            <p:ph idx="1" type="subTitle"/>
          </p:nvPr>
        </p:nvSpPr>
        <p:spPr>
          <a:xfrm>
            <a:off x="225675" y="5481569"/>
            <a:ext cx="3438300" cy="2415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8" name="Google Shape;78;p21"/>
          <p:cNvSpPr txBox="1"/>
          <p:nvPr>
            <p:ph idx="2" type="body"/>
          </p:nvPr>
        </p:nvSpPr>
        <p:spPr>
          <a:xfrm>
            <a:off x="4198575" y="1415969"/>
            <a:ext cx="3261300" cy="7226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264945" y="4206107"/>
            <a:ext cx="7242600" cy="1646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9" name="Shape 79"/>
        <p:cNvGrpSpPr/>
        <p:nvPr/>
      </p:nvGrpSpPr>
      <p:grpSpPr>
        <a:xfrm>
          <a:off x="0" y="0"/>
          <a:ext cx="0" cy="0"/>
          <a:chOff x="0" y="0"/>
          <a:chExt cx="0" cy="0"/>
        </a:xfrm>
      </p:grpSpPr>
      <p:sp>
        <p:nvSpPr>
          <p:cNvPr id="80" name="Google Shape;80;p22"/>
          <p:cNvSpPr txBox="1"/>
          <p:nvPr>
            <p:ph idx="1" type="body"/>
          </p:nvPr>
        </p:nvSpPr>
        <p:spPr>
          <a:xfrm>
            <a:off x="264945" y="8273124"/>
            <a:ext cx="5099100" cy="11832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1" name="Shape 81"/>
        <p:cNvGrpSpPr/>
        <p:nvPr/>
      </p:nvGrpSpPr>
      <p:grpSpPr>
        <a:xfrm>
          <a:off x="0" y="0"/>
          <a:ext cx="0" cy="0"/>
          <a:chOff x="0" y="0"/>
          <a:chExt cx="0" cy="0"/>
        </a:xfrm>
      </p:grpSpPr>
      <p:sp>
        <p:nvSpPr>
          <p:cNvPr id="82" name="Google Shape;82;p23"/>
          <p:cNvSpPr txBox="1"/>
          <p:nvPr>
            <p:ph hasCustomPrompt="1" type="title"/>
          </p:nvPr>
        </p:nvSpPr>
        <p:spPr>
          <a:xfrm>
            <a:off x="264945" y="2163089"/>
            <a:ext cx="7242600" cy="38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83" name="Google Shape;83;p23"/>
          <p:cNvSpPr txBox="1"/>
          <p:nvPr>
            <p:ph idx="1" type="body"/>
          </p:nvPr>
        </p:nvSpPr>
        <p:spPr>
          <a:xfrm>
            <a:off x="264945" y="6164351"/>
            <a:ext cx="7242600" cy="25437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4"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9" name="Shape 89"/>
        <p:cNvGrpSpPr/>
        <p:nvPr/>
      </p:nvGrpSpPr>
      <p:grpSpPr>
        <a:xfrm>
          <a:off x="0" y="0"/>
          <a:ext cx="0" cy="0"/>
          <a:chOff x="0" y="0"/>
          <a:chExt cx="0" cy="0"/>
        </a:xfrm>
      </p:grpSpPr>
      <p:sp>
        <p:nvSpPr>
          <p:cNvPr id="90" name="Google Shape;90;p26"/>
          <p:cNvSpPr txBox="1"/>
          <p:nvPr>
            <p:ph type="ctrTitle"/>
          </p:nvPr>
        </p:nvSpPr>
        <p:spPr>
          <a:xfrm>
            <a:off x="264952" y="1456058"/>
            <a:ext cx="7242600" cy="4014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91" name="Google Shape;91;p26"/>
          <p:cNvSpPr txBox="1"/>
          <p:nvPr>
            <p:ph idx="1" type="subTitle"/>
          </p:nvPr>
        </p:nvSpPr>
        <p:spPr>
          <a:xfrm>
            <a:off x="264945" y="5542289"/>
            <a:ext cx="7242600" cy="155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2" name="Shape 92"/>
        <p:cNvGrpSpPr/>
        <p:nvPr/>
      </p:nvGrpSpPr>
      <p:grpSpPr>
        <a:xfrm>
          <a:off x="0" y="0"/>
          <a:ext cx="0" cy="0"/>
          <a:chOff x="0" y="0"/>
          <a:chExt cx="0" cy="0"/>
        </a:xfrm>
      </p:grpSpPr>
      <p:sp>
        <p:nvSpPr>
          <p:cNvPr id="93" name="Google Shape;93;p27"/>
          <p:cNvSpPr txBox="1"/>
          <p:nvPr>
            <p:ph type="title"/>
          </p:nvPr>
        </p:nvSpPr>
        <p:spPr>
          <a:xfrm>
            <a:off x="264945" y="4206107"/>
            <a:ext cx="7242600" cy="164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4" name="Shape 94"/>
        <p:cNvGrpSpPr/>
        <p:nvPr/>
      </p:nvGrpSpPr>
      <p:grpSpPr>
        <a:xfrm>
          <a:off x="0" y="0"/>
          <a:ext cx="0" cy="0"/>
          <a:chOff x="0" y="0"/>
          <a:chExt cx="0" cy="0"/>
        </a:xfrm>
      </p:grpSpPr>
      <p:sp>
        <p:nvSpPr>
          <p:cNvPr id="95" name="Google Shape;95;p28"/>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28"/>
          <p:cNvSpPr txBox="1"/>
          <p:nvPr>
            <p:ph idx="1" type="body"/>
          </p:nvPr>
        </p:nvSpPr>
        <p:spPr>
          <a:xfrm>
            <a:off x="264945" y="2253729"/>
            <a:ext cx="7242600" cy="6239700"/>
          </a:xfrm>
          <a:prstGeom prst="rect">
            <a:avLst/>
          </a:prstGeom>
        </p:spPr>
        <p:txBody>
          <a:bodyPr anchorCtr="0" anchor="t" bIns="91425" lIns="91425" spcFirstLastPara="1" rIns="91425" wrap="square" tIns="91425">
            <a:noAutofit/>
          </a:bodyPr>
          <a:lstStyle>
            <a:lvl1pPr indent="-419100" lvl="0" marL="457200" rtl="0">
              <a:spcBef>
                <a:spcPts val="0"/>
              </a:spcBef>
              <a:spcAft>
                <a:spcPts val="0"/>
              </a:spcAft>
              <a:buSzPts val="3000"/>
              <a:buChar char="●"/>
              <a:defRPr sz="3000"/>
            </a:lvl1pPr>
            <a:lvl2pPr indent="-381000" lvl="1" marL="914400" rtl="0">
              <a:spcBef>
                <a:spcPts val="1600"/>
              </a:spcBef>
              <a:spcAft>
                <a:spcPts val="0"/>
              </a:spcAft>
              <a:buSzPts val="2400"/>
              <a:buChar char="○"/>
              <a:defRPr sz="2400"/>
            </a:lvl2pPr>
            <a:lvl3pPr indent="-342900" lvl="2" marL="1371600" rtl="0">
              <a:spcBef>
                <a:spcPts val="1600"/>
              </a:spcBef>
              <a:spcAft>
                <a:spcPts val="0"/>
              </a:spcAft>
              <a:buSzPts val="1800"/>
              <a:buChar char="■"/>
              <a:defRPr sz="1800"/>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7" name="Shape 97"/>
        <p:cNvGrpSpPr/>
        <p:nvPr/>
      </p:nvGrpSpPr>
      <p:grpSpPr>
        <a:xfrm>
          <a:off x="0" y="0"/>
          <a:ext cx="0" cy="0"/>
          <a:chOff x="0" y="0"/>
          <a:chExt cx="0" cy="0"/>
        </a:xfrm>
      </p:grpSpPr>
      <p:sp>
        <p:nvSpPr>
          <p:cNvPr id="98" name="Google Shape;98;p29"/>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9" name="Google Shape;99;p29"/>
          <p:cNvSpPr txBox="1"/>
          <p:nvPr>
            <p:ph idx="1" type="body"/>
          </p:nvPr>
        </p:nvSpPr>
        <p:spPr>
          <a:xfrm>
            <a:off x="264945" y="2253729"/>
            <a:ext cx="3399900" cy="6681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00" name="Google Shape;100;p29"/>
          <p:cNvSpPr txBox="1"/>
          <p:nvPr>
            <p:ph idx="2" type="body"/>
          </p:nvPr>
        </p:nvSpPr>
        <p:spPr>
          <a:xfrm>
            <a:off x="4107540" y="2253729"/>
            <a:ext cx="3399900" cy="6681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sp>
        <p:nvSpPr>
          <p:cNvPr id="102" name="Google Shape;102;p30"/>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3" name="Shape 103"/>
        <p:cNvGrpSpPr/>
        <p:nvPr/>
      </p:nvGrpSpPr>
      <p:grpSpPr>
        <a:xfrm>
          <a:off x="0" y="0"/>
          <a:ext cx="0" cy="0"/>
          <a:chOff x="0" y="0"/>
          <a:chExt cx="0" cy="0"/>
        </a:xfrm>
      </p:grpSpPr>
      <p:sp>
        <p:nvSpPr>
          <p:cNvPr id="104" name="Google Shape;104;p31"/>
          <p:cNvSpPr txBox="1"/>
          <p:nvPr>
            <p:ph type="title"/>
          </p:nvPr>
        </p:nvSpPr>
        <p:spPr>
          <a:xfrm>
            <a:off x="264945" y="1086507"/>
            <a:ext cx="2386800" cy="14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5" name="Google Shape;105;p31"/>
          <p:cNvSpPr txBox="1"/>
          <p:nvPr>
            <p:ph idx="1" type="body"/>
          </p:nvPr>
        </p:nvSpPr>
        <p:spPr>
          <a:xfrm>
            <a:off x="264945" y="2717440"/>
            <a:ext cx="2386800" cy="6217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6" name="Shape 106"/>
        <p:cNvGrpSpPr/>
        <p:nvPr/>
      </p:nvGrpSpPr>
      <p:grpSpPr>
        <a:xfrm>
          <a:off x="0" y="0"/>
          <a:ext cx="0" cy="0"/>
          <a:chOff x="0" y="0"/>
          <a:chExt cx="0" cy="0"/>
        </a:xfrm>
      </p:grpSpPr>
      <p:sp>
        <p:nvSpPr>
          <p:cNvPr id="107" name="Google Shape;107;p32"/>
          <p:cNvSpPr txBox="1"/>
          <p:nvPr>
            <p:ph type="title"/>
          </p:nvPr>
        </p:nvSpPr>
        <p:spPr>
          <a:xfrm>
            <a:off x="416713" y="880293"/>
            <a:ext cx="5412600" cy="7999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264945" y="2253729"/>
            <a:ext cx="7242600" cy="6681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8"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3"/>
          <p:cNvSpPr txBox="1"/>
          <p:nvPr>
            <p:ph type="title"/>
          </p:nvPr>
        </p:nvSpPr>
        <p:spPr>
          <a:xfrm>
            <a:off x="225675" y="2411542"/>
            <a:ext cx="3438300" cy="2898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1" name="Google Shape;111;p33"/>
          <p:cNvSpPr txBox="1"/>
          <p:nvPr>
            <p:ph idx="1" type="subTitle"/>
          </p:nvPr>
        </p:nvSpPr>
        <p:spPr>
          <a:xfrm>
            <a:off x="225675" y="5481569"/>
            <a:ext cx="3438300" cy="2415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2" name="Google Shape;112;p33"/>
          <p:cNvSpPr txBox="1"/>
          <p:nvPr>
            <p:ph idx="2" type="body"/>
          </p:nvPr>
        </p:nvSpPr>
        <p:spPr>
          <a:xfrm>
            <a:off x="4198575" y="1415969"/>
            <a:ext cx="3261300" cy="7226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3" name="Shape 113"/>
        <p:cNvGrpSpPr/>
        <p:nvPr/>
      </p:nvGrpSpPr>
      <p:grpSpPr>
        <a:xfrm>
          <a:off x="0" y="0"/>
          <a:ext cx="0" cy="0"/>
          <a:chOff x="0" y="0"/>
          <a:chExt cx="0" cy="0"/>
        </a:xfrm>
      </p:grpSpPr>
      <p:sp>
        <p:nvSpPr>
          <p:cNvPr id="114" name="Google Shape;114;p34"/>
          <p:cNvSpPr txBox="1"/>
          <p:nvPr>
            <p:ph idx="1" type="body"/>
          </p:nvPr>
        </p:nvSpPr>
        <p:spPr>
          <a:xfrm>
            <a:off x="264945" y="8273124"/>
            <a:ext cx="5099100" cy="11832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5" name="Shape 115"/>
        <p:cNvGrpSpPr/>
        <p:nvPr/>
      </p:nvGrpSpPr>
      <p:grpSpPr>
        <a:xfrm>
          <a:off x="0" y="0"/>
          <a:ext cx="0" cy="0"/>
          <a:chOff x="0" y="0"/>
          <a:chExt cx="0" cy="0"/>
        </a:xfrm>
      </p:grpSpPr>
      <p:sp>
        <p:nvSpPr>
          <p:cNvPr id="116" name="Google Shape;116;p35"/>
          <p:cNvSpPr txBox="1"/>
          <p:nvPr>
            <p:ph hasCustomPrompt="1" type="title"/>
          </p:nvPr>
        </p:nvSpPr>
        <p:spPr>
          <a:xfrm>
            <a:off x="264945" y="2163089"/>
            <a:ext cx="7242600" cy="38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17" name="Google Shape;117;p35"/>
          <p:cNvSpPr txBox="1"/>
          <p:nvPr>
            <p:ph idx="1" type="body"/>
          </p:nvPr>
        </p:nvSpPr>
        <p:spPr>
          <a:xfrm>
            <a:off x="264945" y="6164351"/>
            <a:ext cx="7242600" cy="25437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8"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type="title">
  <p:cSld name="TITLE">
    <p:spTree>
      <p:nvGrpSpPr>
        <p:cNvPr id="123" name="Shape 123"/>
        <p:cNvGrpSpPr/>
        <p:nvPr/>
      </p:nvGrpSpPr>
      <p:grpSpPr>
        <a:xfrm>
          <a:off x="0" y="0"/>
          <a:ext cx="0" cy="0"/>
          <a:chOff x="0" y="0"/>
          <a:chExt cx="0" cy="0"/>
        </a:xfrm>
      </p:grpSpPr>
      <p:sp>
        <p:nvSpPr>
          <p:cNvPr id="124" name="Google Shape;124;p38"/>
          <p:cNvSpPr txBox="1"/>
          <p:nvPr>
            <p:ph type="title"/>
          </p:nvPr>
        </p:nvSpPr>
        <p:spPr>
          <a:xfrm>
            <a:off x="1540817" y="1689497"/>
            <a:ext cx="4690800" cy="3405000"/>
          </a:xfrm>
          <a:prstGeom prst="rect">
            <a:avLst/>
          </a:prstGeom>
          <a:noFill/>
          <a:ln>
            <a:noFill/>
          </a:ln>
        </p:spPr>
        <p:txBody>
          <a:bodyPr anchorCtr="0" anchor="b"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25" name="Google Shape;125;p38"/>
          <p:cNvSpPr txBox="1"/>
          <p:nvPr>
            <p:ph idx="1" type="body"/>
          </p:nvPr>
        </p:nvSpPr>
        <p:spPr>
          <a:xfrm>
            <a:off x="1540817" y="5186362"/>
            <a:ext cx="4690800" cy="1165800"/>
          </a:xfrm>
          <a:prstGeom prst="rect">
            <a:avLst/>
          </a:prstGeom>
          <a:noFill/>
          <a:ln>
            <a:noFill/>
          </a:ln>
        </p:spPr>
        <p:txBody>
          <a:bodyPr anchorCtr="0" anchor="t" bIns="34275" lIns="34275" spcFirstLastPara="1" rIns="34275" wrap="square" tIns="34275">
            <a:noAutofit/>
          </a:bodyPr>
          <a:lstStyle>
            <a:lvl1pPr indent="-228600" lvl="0" marL="4572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1pPr>
            <a:lvl2pPr indent="-228600" lvl="1" marL="9144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2pPr>
            <a:lvl3pPr indent="-228600" lvl="2" marL="13716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3pPr>
            <a:lvl4pPr indent="-228600" lvl="3" marL="18288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4pPr>
            <a:lvl5pPr indent="-228600" lvl="4" marL="22860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26" name="Google Shape;126;p38"/>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Horizontal" type="tx">
  <p:cSld name="TITLE_AND_BODY">
    <p:spTree>
      <p:nvGrpSpPr>
        <p:cNvPr id="127" name="Shape 127"/>
        <p:cNvGrpSpPr/>
        <p:nvPr/>
      </p:nvGrpSpPr>
      <p:grpSpPr>
        <a:xfrm>
          <a:off x="0" y="0"/>
          <a:ext cx="0" cy="0"/>
          <a:chOff x="0" y="0"/>
          <a:chExt cx="0" cy="0"/>
        </a:xfrm>
      </p:grpSpPr>
      <p:sp>
        <p:nvSpPr>
          <p:cNvPr id="128" name="Google Shape;128;p39"/>
          <p:cNvSpPr/>
          <p:nvPr>
            <p:ph idx="2" type="pic"/>
          </p:nvPr>
        </p:nvSpPr>
        <p:spPr>
          <a:xfrm>
            <a:off x="1691673" y="654843"/>
            <a:ext cx="4383300" cy="61032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29" name="Google Shape;129;p39"/>
          <p:cNvSpPr txBox="1"/>
          <p:nvPr>
            <p:ph type="title"/>
          </p:nvPr>
        </p:nvSpPr>
        <p:spPr>
          <a:xfrm>
            <a:off x="1540817" y="6928247"/>
            <a:ext cx="4690800" cy="1466700"/>
          </a:xfrm>
          <a:prstGeom prst="rect">
            <a:avLst/>
          </a:prstGeom>
          <a:noFill/>
          <a:ln>
            <a:noFill/>
          </a:ln>
        </p:spPr>
        <p:txBody>
          <a:bodyPr anchorCtr="0" anchor="b"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30" name="Google Shape;130;p39"/>
          <p:cNvSpPr txBox="1"/>
          <p:nvPr>
            <p:ph idx="1" type="body"/>
          </p:nvPr>
        </p:nvSpPr>
        <p:spPr>
          <a:xfrm>
            <a:off x="1540817" y="8447484"/>
            <a:ext cx="4690800" cy="1165800"/>
          </a:xfrm>
          <a:prstGeom prst="rect">
            <a:avLst/>
          </a:prstGeom>
          <a:noFill/>
          <a:ln>
            <a:noFill/>
          </a:ln>
        </p:spPr>
        <p:txBody>
          <a:bodyPr anchorCtr="0" anchor="t" bIns="34275" lIns="34275" spcFirstLastPara="1" rIns="34275" wrap="square" tIns="34275">
            <a:noAutofit/>
          </a:bodyPr>
          <a:lstStyle>
            <a:lvl1pPr indent="-228600" lvl="0" marL="4572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1pPr>
            <a:lvl2pPr indent="-228600" lvl="1" marL="9144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2pPr>
            <a:lvl3pPr indent="-228600" lvl="2" marL="13716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3pPr>
            <a:lvl4pPr indent="-228600" lvl="3" marL="18288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4pPr>
            <a:lvl5pPr indent="-228600" lvl="4" marL="22860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31" name="Google Shape;131;p39"/>
          <p:cNvSpPr txBox="1"/>
          <p:nvPr>
            <p:ph idx="12" type="sldNum"/>
          </p:nvPr>
        </p:nvSpPr>
        <p:spPr>
          <a:xfrm>
            <a:off x="3804541" y="9534525"/>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Center">
  <p:cSld name="Title - Center">
    <p:spTree>
      <p:nvGrpSpPr>
        <p:cNvPr id="132" name="Shape 132"/>
        <p:cNvGrpSpPr/>
        <p:nvPr/>
      </p:nvGrpSpPr>
      <p:grpSpPr>
        <a:xfrm>
          <a:off x="0" y="0"/>
          <a:ext cx="0" cy="0"/>
          <a:chOff x="0" y="0"/>
          <a:chExt cx="0" cy="0"/>
        </a:xfrm>
      </p:grpSpPr>
      <p:sp>
        <p:nvSpPr>
          <p:cNvPr id="133" name="Google Shape;133;p40"/>
          <p:cNvSpPr txBox="1"/>
          <p:nvPr>
            <p:ph type="title"/>
          </p:nvPr>
        </p:nvSpPr>
        <p:spPr>
          <a:xfrm>
            <a:off x="1540817" y="3326606"/>
            <a:ext cx="4690800" cy="3405000"/>
          </a:xfrm>
          <a:prstGeom prst="rect">
            <a:avLst/>
          </a:prstGeom>
          <a:noFill/>
          <a:ln>
            <a:noFill/>
          </a:ln>
        </p:spPr>
        <p:txBody>
          <a:bodyPr anchorCtr="0" anchor="ctr"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34" name="Google Shape;134;p40"/>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Vertical">
  <p:cSld name="Photo - Vertical">
    <p:spTree>
      <p:nvGrpSpPr>
        <p:cNvPr id="135" name="Shape 135"/>
        <p:cNvGrpSpPr/>
        <p:nvPr/>
      </p:nvGrpSpPr>
      <p:grpSpPr>
        <a:xfrm>
          <a:off x="0" y="0"/>
          <a:ext cx="0" cy="0"/>
          <a:chOff x="0" y="0"/>
          <a:chExt cx="0" cy="0"/>
        </a:xfrm>
      </p:grpSpPr>
      <p:sp>
        <p:nvSpPr>
          <p:cNvPr id="136" name="Google Shape;136;p41"/>
          <p:cNvSpPr/>
          <p:nvPr>
            <p:ph idx="2" type="pic"/>
          </p:nvPr>
        </p:nvSpPr>
        <p:spPr>
          <a:xfrm>
            <a:off x="3982975" y="654843"/>
            <a:ext cx="2391000" cy="84867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37" name="Google Shape;137;p41"/>
          <p:cNvSpPr txBox="1"/>
          <p:nvPr>
            <p:ph type="title"/>
          </p:nvPr>
        </p:nvSpPr>
        <p:spPr>
          <a:xfrm>
            <a:off x="1398501" y="654843"/>
            <a:ext cx="2391000" cy="4112400"/>
          </a:xfrm>
          <a:prstGeom prst="rect">
            <a:avLst/>
          </a:prstGeom>
          <a:noFill/>
          <a:ln>
            <a:noFill/>
          </a:ln>
        </p:spPr>
        <p:txBody>
          <a:bodyPr anchorCtr="0" anchor="b"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3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38" name="Google Shape;138;p41"/>
          <p:cNvSpPr txBox="1"/>
          <p:nvPr>
            <p:ph idx="1" type="body"/>
          </p:nvPr>
        </p:nvSpPr>
        <p:spPr>
          <a:xfrm>
            <a:off x="1398501" y="4911328"/>
            <a:ext cx="2391000" cy="4230600"/>
          </a:xfrm>
          <a:prstGeom prst="rect">
            <a:avLst/>
          </a:prstGeom>
          <a:noFill/>
          <a:ln>
            <a:noFill/>
          </a:ln>
        </p:spPr>
        <p:txBody>
          <a:bodyPr anchorCtr="0" anchor="t" bIns="34275" lIns="34275" spcFirstLastPara="1" rIns="34275" wrap="square" tIns="34275">
            <a:noAutofit/>
          </a:bodyPr>
          <a:lstStyle>
            <a:lvl1pPr indent="-228600" lvl="0" marL="4572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1pPr>
            <a:lvl2pPr indent="-228600" lvl="1" marL="9144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2pPr>
            <a:lvl3pPr indent="-228600" lvl="2" marL="13716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3pPr>
            <a:lvl4pPr indent="-228600" lvl="3" marL="18288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4pPr>
            <a:lvl5pPr indent="-228600" lvl="4" marL="22860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39" name="Google Shape;139;p41"/>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op">
  <p:cSld name="Title - Top">
    <p:spTree>
      <p:nvGrpSpPr>
        <p:cNvPr id="140" name="Shape 140"/>
        <p:cNvGrpSpPr/>
        <p:nvPr/>
      </p:nvGrpSpPr>
      <p:grpSpPr>
        <a:xfrm>
          <a:off x="0" y="0"/>
          <a:ext cx="0" cy="0"/>
          <a:chOff x="0" y="0"/>
          <a:chExt cx="0" cy="0"/>
        </a:xfrm>
      </p:grpSpPr>
      <p:sp>
        <p:nvSpPr>
          <p:cNvPr id="141" name="Google Shape;141;p42"/>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42" name="Google Shape;142;p42"/>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p:spTree>
      <p:nvGrpSpPr>
        <p:cNvPr id="143" name="Shape 143"/>
        <p:cNvGrpSpPr/>
        <p:nvPr/>
      </p:nvGrpSpPr>
      <p:grpSpPr>
        <a:xfrm>
          <a:off x="0" y="0"/>
          <a:ext cx="0" cy="0"/>
          <a:chOff x="0" y="0"/>
          <a:chExt cx="0" cy="0"/>
        </a:xfrm>
      </p:grpSpPr>
      <p:sp>
        <p:nvSpPr>
          <p:cNvPr id="144" name="Google Shape;144;p43"/>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45" name="Google Shape;145;p43"/>
          <p:cNvSpPr txBox="1"/>
          <p:nvPr>
            <p:ph idx="1" type="body"/>
          </p:nvPr>
        </p:nvSpPr>
        <p:spPr>
          <a:xfrm>
            <a:off x="1398501" y="2684859"/>
            <a:ext cx="4975200" cy="6482700"/>
          </a:xfrm>
          <a:prstGeom prst="rect">
            <a:avLst/>
          </a:prstGeom>
          <a:noFill/>
          <a:ln>
            <a:noFill/>
          </a:ln>
        </p:spPr>
        <p:txBody>
          <a:bodyPr anchorCtr="0" anchor="ctr" bIns="34275" lIns="34275" spcFirstLastPara="1" rIns="34275" wrap="square" tIns="34275">
            <a:noAutofit/>
          </a:bodyPr>
          <a:lstStyle>
            <a:lvl1pPr indent="-317500" lvl="0" marL="457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317500" lvl="1" marL="914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46" name="Google Shape;146;p43"/>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264945" y="2253729"/>
            <a:ext cx="3399900" cy="6681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107540" y="2253729"/>
            <a:ext cx="3399900" cy="6681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 &amp; Photo">
  <p:cSld name="Title, Bullets &amp; Photo">
    <p:spTree>
      <p:nvGrpSpPr>
        <p:cNvPr id="147" name="Shape 147"/>
        <p:cNvGrpSpPr/>
        <p:nvPr/>
      </p:nvGrpSpPr>
      <p:grpSpPr>
        <a:xfrm>
          <a:off x="0" y="0"/>
          <a:ext cx="0" cy="0"/>
          <a:chOff x="0" y="0"/>
          <a:chExt cx="0" cy="0"/>
        </a:xfrm>
      </p:grpSpPr>
      <p:sp>
        <p:nvSpPr>
          <p:cNvPr id="148" name="Google Shape;148;p44"/>
          <p:cNvSpPr/>
          <p:nvPr>
            <p:ph idx="2" type="pic"/>
          </p:nvPr>
        </p:nvSpPr>
        <p:spPr>
          <a:xfrm>
            <a:off x="3982975" y="2684859"/>
            <a:ext cx="2391000" cy="64827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49" name="Google Shape;149;p44"/>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50" name="Google Shape;150;p44"/>
          <p:cNvSpPr txBox="1"/>
          <p:nvPr>
            <p:ph idx="1" type="body"/>
          </p:nvPr>
        </p:nvSpPr>
        <p:spPr>
          <a:xfrm>
            <a:off x="1398501" y="2684859"/>
            <a:ext cx="2391000" cy="6482700"/>
          </a:xfrm>
          <a:prstGeom prst="rect">
            <a:avLst/>
          </a:prstGeom>
          <a:noFill/>
          <a:ln>
            <a:noFill/>
          </a:ln>
        </p:spPr>
        <p:txBody>
          <a:bodyPr anchorCtr="0" anchor="ctr" bIns="34275" lIns="34275" spcFirstLastPara="1" rIns="34275" wrap="square" tIns="34275">
            <a:noAutofit/>
          </a:bodyPr>
          <a:lstStyle>
            <a:lvl1pPr indent="-298450" lvl="0" marL="457200" marR="0" rtl="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1pPr>
            <a:lvl2pPr indent="-298450" lvl="1" marL="914400" marR="0" rtl="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2pPr>
            <a:lvl3pPr indent="-298450" lvl="2" marL="1371600" marR="0" rtl="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3pPr>
            <a:lvl4pPr indent="-298450" lvl="3" marL="1828800" marR="0" rtl="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4pPr>
            <a:lvl5pPr indent="-298450" lvl="4" marL="2286000" marR="0" rtl="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51" name="Google Shape;151;p44"/>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p:cSld name="Bullets">
    <p:spTree>
      <p:nvGrpSpPr>
        <p:cNvPr id="152" name="Shape 152"/>
        <p:cNvGrpSpPr/>
        <p:nvPr/>
      </p:nvGrpSpPr>
      <p:grpSpPr>
        <a:xfrm>
          <a:off x="0" y="0"/>
          <a:ext cx="0" cy="0"/>
          <a:chOff x="0" y="0"/>
          <a:chExt cx="0" cy="0"/>
        </a:xfrm>
      </p:grpSpPr>
      <p:sp>
        <p:nvSpPr>
          <p:cNvPr id="153" name="Google Shape;153;p45"/>
          <p:cNvSpPr txBox="1"/>
          <p:nvPr>
            <p:ph idx="1" type="body"/>
          </p:nvPr>
        </p:nvSpPr>
        <p:spPr>
          <a:xfrm>
            <a:off x="1398501" y="1309687"/>
            <a:ext cx="4975200" cy="7438800"/>
          </a:xfrm>
          <a:prstGeom prst="rect">
            <a:avLst/>
          </a:prstGeom>
          <a:noFill/>
          <a:ln>
            <a:noFill/>
          </a:ln>
        </p:spPr>
        <p:txBody>
          <a:bodyPr anchorCtr="0" anchor="ctr" bIns="34275" lIns="34275" spcFirstLastPara="1" rIns="34275" wrap="square" tIns="34275">
            <a:noAutofit/>
          </a:bodyPr>
          <a:lstStyle>
            <a:lvl1pPr indent="-317500" lvl="0" marL="457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317500" lvl="1" marL="914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54" name="Google Shape;154;p45"/>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Up">
  <p:cSld name="Photo - 3 Up">
    <p:spTree>
      <p:nvGrpSpPr>
        <p:cNvPr id="155" name="Shape 155"/>
        <p:cNvGrpSpPr/>
        <p:nvPr/>
      </p:nvGrpSpPr>
      <p:grpSpPr>
        <a:xfrm>
          <a:off x="0" y="0"/>
          <a:ext cx="0" cy="0"/>
          <a:chOff x="0" y="0"/>
          <a:chExt cx="0" cy="0"/>
        </a:xfrm>
      </p:grpSpPr>
      <p:sp>
        <p:nvSpPr>
          <p:cNvPr id="156" name="Google Shape;156;p46"/>
          <p:cNvSpPr/>
          <p:nvPr>
            <p:ph idx="2" type="pic"/>
          </p:nvPr>
        </p:nvSpPr>
        <p:spPr>
          <a:xfrm>
            <a:off x="3982975" y="5251847"/>
            <a:ext cx="2391000" cy="38895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57" name="Google Shape;157;p46"/>
          <p:cNvSpPr/>
          <p:nvPr>
            <p:ph idx="3" type="pic"/>
          </p:nvPr>
        </p:nvSpPr>
        <p:spPr>
          <a:xfrm>
            <a:off x="3985763" y="916781"/>
            <a:ext cx="2391000" cy="38895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58" name="Google Shape;158;p46"/>
          <p:cNvSpPr/>
          <p:nvPr>
            <p:ph idx="4" type="pic"/>
          </p:nvPr>
        </p:nvSpPr>
        <p:spPr>
          <a:xfrm>
            <a:off x="1398501" y="916781"/>
            <a:ext cx="2391000" cy="82251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59" name="Google Shape;159;p46"/>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160" name="Shape 160"/>
        <p:cNvGrpSpPr/>
        <p:nvPr/>
      </p:nvGrpSpPr>
      <p:grpSpPr>
        <a:xfrm>
          <a:off x="0" y="0"/>
          <a:ext cx="0" cy="0"/>
          <a:chOff x="0" y="0"/>
          <a:chExt cx="0" cy="0"/>
        </a:xfrm>
      </p:grpSpPr>
      <p:sp>
        <p:nvSpPr>
          <p:cNvPr id="161" name="Google Shape;161;p47"/>
          <p:cNvSpPr txBox="1"/>
          <p:nvPr>
            <p:ph idx="1" type="body"/>
          </p:nvPr>
        </p:nvSpPr>
        <p:spPr>
          <a:xfrm>
            <a:off x="1540817" y="6561534"/>
            <a:ext cx="4690800" cy="484500"/>
          </a:xfrm>
          <a:prstGeom prst="rect">
            <a:avLst/>
          </a:prstGeom>
          <a:noFill/>
          <a:ln>
            <a:noFill/>
          </a:ln>
        </p:spPr>
        <p:txBody>
          <a:bodyPr anchorCtr="0" anchor="t" bIns="34275" lIns="34275" spcFirstLastPara="1" rIns="34275" wrap="square" tIns="34275">
            <a:noAutofit/>
          </a:bodyPr>
          <a:lstStyle>
            <a:lvl1pPr indent="-228600" lvl="0" marL="457200" marR="0" rtl="0" algn="ctr">
              <a:lnSpc>
                <a:spcPct val="100000"/>
              </a:lnSpc>
              <a:spcBef>
                <a:spcPts val="0"/>
              </a:spcBef>
              <a:spcAft>
                <a:spcPts val="0"/>
              </a:spcAft>
              <a:buClr>
                <a:srgbClr val="000000"/>
              </a:buClr>
              <a:buSzPts val="1400"/>
              <a:buFont typeface="Helvetica Neue"/>
              <a:buNone/>
              <a:defRPr b="0" i="0" sz="1200" u="none" cap="none" strike="noStrike">
                <a:solidFill>
                  <a:srgbClr val="000000"/>
                </a:solidFill>
                <a:latin typeface="Helvetica Neue"/>
                <a:ea typeface="Helvetica Neue"/>
                <a:cs typeface="Helvetica Neue"/>
                <a:sym typeface="Helvetica Neue"/>
              </a:defRPr>
            </a:lvl1pPr>
            <a:lvl2pPr indent="-317500" lvl="1" marL="914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62" name="Google Shape;162;p47"/>
          <p:cNvSpPr txBox="1"/>
          <p:nvPr>
            <p:ph idx="2" type="body"/>
          </p:nvPr>
        </p:nvSpPr>
        <p:spPr>
          <a:xfrm>
            <a:off x="1540817" y="4400259"/>
            <a:ext cx="4690800" cy="708000"/>
          </a:xfrm>
          <a:prstGeom prst="rect">
            <a:avLst/>
          </a:prstGeom>
          <a:noFill/>
          <a:ln>
            <a:noFill/>
          </a:ln>
        </p:spPr>
        <p:txBody>
          <a:bodyPr anchorCtr="0" anchor="ctr" bIns="34275" lIns="34275" spcFirstLastPara="1" rIns="34275" wrap="square" tIns="34275">
            <a:noAutofit/>
          </a:bodyPr>
          <a:lstStyle>
            <a:lvl1pPr indent="-228600" lvl="0" marL="457200" marR="0" rtl="0" algn="ctr">
              <a:lnSpc>
                <a:spcPct val="100000"/>
              </a:lnSpc>
              <a:spcBef>
                <a:spcPts val="0"/>
              </a:spcBef>
              <a:spcAft>
                <a:spcPts val="0"/>
              </a:spcAft>
              <a:buClr>
                <a:srgbClr val="000000"/>
              </a:buClr>
              <a:buSzPts val="1400"/>
              <a:buFont typeface="Helvetica Neue"/>
              <a:buNone/>
              <a:defRPr b="0" i="0" sz="2000" u="none" cap="none" strike="noStrike">
                <a:solidFill>
                  <a:srgbClr val="000000"/>
                </a:solidFill>
                <a:latin typeface="Helvetica Neue"/>
                <a:ea typeface="Helvetica Neue"/>
                <a:cs typeface="Helvetica Neue"/>
                <a:sym typeface="Helvetica Neue"/>
              </a:defRPr>
            </a:lvl1pPr>
            <a:lvl2pPr indent="-317500" lvl="1" marL="914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63" name="Google Shape;163;p47"/>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spTree>
      <p:nvGrpSpPr>
        <p:cNvPr id="164" name="Shape 164"/>
        <p:cNvGrpSpPr/>
        <p:nvPr/>
      </p:nvGrpSpPr>
      <p:grpSpPr>
        <a:xfrm>
          <a:off x="0" y="0"/>
          <a:ext cx="0" cy="0"/>
          <a:chOff x="0" y="0"/>
          <a:chExt cx="0" cy="0"/>
        </a:xfrm>
      </p:grpSpPr>
      <p:sp>
        <p:nvSpPr>
          <p:cNvPr id="165" name="Google Shape;165;p48"/>
          <p:cNvSpPr/>
          <p:nvPr>
            <p:ph idx="2" type="pic"/>
          </p:nvPr>
        </p:nvSpPr>
        <p:spPr>
          <a:xfrm>
            <a:off x="971550" y="0"/>
            <a:ext cx="5829300" cy="100584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66" name="Google Shape;166;p48"/>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67" name="Shape 167"/>
        <p:cNvGrpSpPr/>
        <p:nvPr/>
      </p:nvGrpSpPr>
      <p:grpSpPr>
        <a:xfrm>
          <a:off x="0" y="0"/>
          <a:ext cx="0" cy="0"/>
          <a:chOff x="0" y="0"/>
          <a:chExt cx="0" cy="0"/>
        </a:xfrm>
      </p:grpSpPr>
      <p:sp>
        <p:nvSpPr>
          <p:cNvPr id="168" name="Google Shape;168;p49"/>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1">
  <p:cSld name="TITLE_AND_BODY_1">
    <p:spTree>
      <p:nvGrpSpPr>
        <p:cNvPr id="169" name="Shape 169"/>
        <p:cNvGrpSpPr/>
        <p:nvPr/>
      </p:nvGrpSpPr>
      <p:grpSpPr>
        <a:xfrm>
          <a:off x="0" y="0"/>
          <a:ext cx="0" cy="0"/>
          <a:chOff x="0" y="0"/>
          <a:chExt cx="0" cy="0"/>
        </a:xfrm>
      </p:grpSpPr>
      <p:sp>
        <p:nvSpPr>
          <p:cNvPr id="170" name="Google Shape;170;p50"/>
          <p:cNvSpPr txBox="1"/>
          <p:nvPr>
            <p:ph type="title"/>
          </p:nvPr>
        </p:nvSpPr>
        <p:spPr>
          <a:xfrm>
            <a:off x="264945" y="870271"/>
            <a:ext cx="7242600" cy="1119900"/>
          </a:xfrm>
          <a:prstGeom prst="rect">
            <a:avLst/>
          </a:prstGeom>
        </p:spPr>
        <p:txBody>
          <a:bodyPr anchorCtr="0" anchor="ctr" bIns="34275" lIns="34275" spcFirstLastPara="1" rIns="34275" wrap="square" tIns="34275">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p:txBody>
      </p:sp>
      <p:sp>
        <p:nvSpPr>
          <p:cNvPr id="171" name="Google Shape;171;p50"/>
          <p:cNvSpPr txBox="1"/>
          <p:nvPr>
            <p:ph idx="1" type="body"/>
          </p:nvPr>
        </p:nvSpPr>
        <p:spPr>
          <a:xfrm>
            <a:off x="264945" y="2253729"/>
            <a:ext cx="7242600" cy="6239700"/>
          </a:xfrm>
          <a:prstGeom prst="rect">
            <a:avLst/>
          </a:prstGeom>
        </p:spPr>
        <p:txBody>
          <a:bodyPr anchorCtr="0" anchor="ctr" bIns="34275" lIns="34275" spcFirstLastPara="1" rIns="34275" wrap="square" tIns="34275">
            <a:noAutofit/>
          </a:bodyPr>
          <a:lstStyle>
            <a:lvl1pPr indent="-317500" lvl="0" marL="457200" rtl="0">
              <a:spcBef>
                <a:spcPts val="2200"/>
              </a:spcBef>
              <a:spcAft>
                <a:spcPts val="0"/>
              </a:spcAft>
              <a:buSzPts val="1400"/>
              <a:buChar char="•"/>
              <a:defRPr/>
            </a:lvl1pPr>
            <a:lvl2pPr indent="-317500" lvl="1" marL="914400" rtl="0">
              <a:spcBef>
                <a:spcPts val="2200"/>
              </a:spcBef>
              <a:spcAft>
                <a:spcPts val="0"/>
              </a:spcAft>
              <a:buSzPts val="1400"/>
              <a:buChar char="•"/>
              <a:defRPr/>
            </a:lvl2pPr>
            <a:lvl3pPr indent="-317500" lvl="2" marL="1371600" rtl="0">
              <a:spcBef>
                <a:spcPts val="2200"/>
              </a:spcBef>
              <a:spcAft>
                <a:spcPts val="0"/>
              </a:spcAft>
              <a:buSzPts val="1400"/>
              <a:buChar char="•"/>
              <a:defRPr/>
            </a:lvl3pPr>
            <a:lvl4pPr indent="-317500" lvl="3" marL="1828800" rtl="0">
              <a:spcBef>
                <a:spcPts val="2200"/>
              </a:spcBef>
              <a:spcAft>
                <a:spcPts val="0"/>
              </a:spcAft>
              <a:buSzPts val="1400"/>
              <a:buChar char="•"/>
              <a:defRPr/>
            </a:lvl4pPr>
            <a:lvl5pPr indent="-317500" lvl="4" marL="2286000" rtl="0">
              <a:spcBef>
                <a:spcPts val="2200"/>
              </a:spcBef>
              <a:spcAft>
                <a:spcPts val="0"/>
              </a:spcAft>
              <a:buSzPts val="1400"/>
              <a:buChar char="•"/>
              <a:defRPr/>
            </a:lvl5pPr>
            <a:lvl6pPr indent="-317500" lvl="5" marL="2743200" rtl="0">
              <a:spcBef>
                <a:spcPts val="2200"/>
              </a:spcBef>
              <a:spcAft>
                <a:spcPts val="0"/>
              </a:spcAft>
              <a:buSzPts val="1400"/>
              <a:buChar char="•"/>
              <a:defRPr/>
            </a:lvl6pPr>
            <a:lvl7pPr indent="-317500" lvl="6" marL="3200400" rtl="0">
              <a:spcBef>
                <a:spcPts val="2200"/>
              </a:spcBef>
              <a:spcAft>
                <a:spcPts val="0"/>
              </a:spcAft>
              <a:buSzPts val="1400"/>
              <a:buChar char="•"/>
              <a:defRPr/>
            </a:lvl7pPr>
            <a:lvl8pPr indent="-317500" lvl="7" marL="3657600" rtl="0">
              <a:spcBef>
                <a:spcPts val="2200"/>
              </a:spcBef>
              <a:spcAft>
                <a:spcPts val="0"/>
              </a:spcAft>
              <a:buSzPts val="1400"/>
              <a:buChar char="•"/>
              <a:defRPr/>
            </a:lvl8pPr>
            <a:lvl9pPr indent="-317500" lvl="8" marL="4114800" rtl="0">
              <a:spcBef>
                <a:spcPts val="2200"/>
              </a:spcBef>
              <a:spcAft>
                <a:spcPts val="0"/>
              </a:spcAft>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264945" y="1086507"/>
            <a:ext cx="2386800" cy="14778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264945" y="2717440"/>
            <a:ext cx="2386800" cy="6217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16713" y="880293"/>
            <a:ext cx="5412600" cy="7999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25675" y="2411542"/>
            <a:ext cx="3438300" cy="2898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25675" y="5481569"/>
            <a:ext cx="3438300" cy="2415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198575" y="1415969"/>
            <a:ext cx="3261300" cy="7226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264945" y="8273124"/>
            <a:ext cx="5099100" cy="11832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2.xml"/><Relationship Id="rId12" Type="http://schemas.openxmlformats.org/officeDocument/2006/relationships/slideLayout" Target="../slideLayouts/slideLayout22.xml"/><Relationship Id="rId1" Type="http://schemas.openxmlformats.org/officeDocument/2006/relationships/image" Target="../media/image7.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4.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0" Type="http://schemas.openxmlformats.org/officeDocument/2006/relationships/slideLayout" Target="../slideLayouts/slideLayout43.xml"/><Relationship Id="rId13" Type="http://schemas.openxmlformats.org/officeDocument/2006/relationships/slideLayout" Target="../slideLayouts/slideLayout46.xml"/><Relationship Id="rId12" Type="http://schemas.openxmlformats.org/officeDocument/2006/relationships/slideLayout" Target="../slideLayouts/slideLayout45.xml"/><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3.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64945" y="2253729"/>
            <a:ext cx="7242600" cy="6681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53" name="Google Shape;53;p13"/>
          <p:cNvSpPr/>
          <p:nvPr/>
        </p:nvSpPr>
        <p:spPr>
          <a:xfrm>
            <a:off x="-11" y="964431"/>
            <a:ext cx="32400" cy="931500"/>
          </a:xfrm>
          <a:prstGeom prst="rect">
            <a:avLst/>
          </a:prstGeom>
          <a:solidFill>
            <a:srgbClr val="02B4E5"/>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
            <a:alphaModFix/>
          </a:blip>
          <a:stretch>
            <a:fillRect/>
          </a:stretch>
        </p:blipFill>
        <p:spPr>
          <a:xfrm>
            <a:off x="6744176" y="8934689"/>
            <a:ext cx="808095" cy="27314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5" name="Shape 85"/>
        <p:cNvGrpSpPr/>
        <p:nvPr/>
      </p:nvGrpSpPr>
      <p:grpSpPr>
        <a:xfrm>
          <a:off x="0" y="0"/>
          <a:ext cx="0" cy="0"/>
          <a:chOff x="0" y="0"/>
          <a:chExt cx="0" cy="0"/>
        </a:xfrm>
      </p:grpSpPr>
      <p:sp>
        <p:nvSpPr>
          <p:cNvPr id="86" name="Google Shape;86;p25"/>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87" name="Google Shape;87;p25"/>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indent="-317500" lvl="1" marL="9144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indent="-317500" lvl="2" marL="13716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indent="-317500" lvl="3" marL="18288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indent="-317500" lvl="4" marL="22860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indent="-317500" lvl="5" marL="27432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indent="-317500" lvl="6" marL="32004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indent="-317500" lvl="7" marL="36576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indent="-317500" lvl="8" marL="41148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p:txBody>
      </p:sp>
      <p:sp>
        <p:nvSpPr>
          <p:cNvPr id="88" name="Google Shape;88;p25"/>
          <p:cNvSpPr/>
          <p:nvPr/>
        </p:nvSpPr>
        <p:spPr>
          <a:xfrm>
            <a:off x="-11" y="964431"/>
            <a:ext cx="32400" cy="931500"/>
          </a:xfrm>
          <a:prstGeom prst="rect">
            <a:avLst/>
          </a:prstGeom>
          <a:solidFill>
            <a:srgbClr val="02B4E5"/>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9" name="Shape 119"/>
        <p:cNvGrpSpPr/>
        <p:nvPr/>
      </p:nvGrpSpPr>
      <p:grpSpPr>
        <a:xfrm>
          <a:off x="0" y="0"/>
          <a:ext cx="0" cy="0"/>
          <a:chOff x="0" y="0"/>
          <a:chExt cx="0" cy="0"/>
        </a:xfrm>
      </p:grpSpPr>
      <p:sp>
        <p:nvSpPr>
          <p:cNvPr id="120" name="Google Shape;120;p37"/>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21" name="Google Shape;121;p37"/>
          <p:cNvSpPr txBox="1"/>
          <p:nvPr>
            <p:ph idx="1" type="body"/>
          </p:nvPr>
        </p:nvSpPr>
        <p:spPr>
          <a:xfrm>
            <a:off x="1398501" y="2684859"/>
            <a:ext cx="4975200" cy="6482700"/>
          </a:xfrm>
          <a:prstGeom prst="rect">
            <a:avLst/>
          </a:prstGeom>
          <a:noFill/>
          <a:ln>
            <a:noFill/>
          </a:ln>
        </p:spPr>
        <p:txBody>
          <a:bodyPr anchorCtr="0" anchor="ctr" bIns="34275" lIns="34275" spcFirstLastPara="1" rIns="34275" wrap="square" tIns="34275">
            <a:noAutofit/>
          </a:bodyPr>
          <a:lstStyle>
            <a:lvl1pPr indent="-317500" lvl="0" marL="457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317500" lvl="1" marL="914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22" name="Google Shape;122;p37"/>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175" name="Shape 175"/>
        <p:cNvGrpSpPr/>
        <p:nvPr/>
      </p:nvGrpSpPr>
      <p:grpSpPr>
        <a:xfrm>
          <a:off x="0" y="0"/>
          <a:ext cx="0" cy="0"/>
          <a:chOff x="0" y="0"/>
          <a:chExt cx="0" cy="0"/>
        </a:xfrm>
      </p:grpSpPr>
      <p:sp>
        <p:nvSpPr>
          <p:cNvPr id="176" name="Google Shape;176;p51"/>
          <p:cNvSpPr/>
          <p:nvPr/>
        </p:nvSpPr>
        <p:spPr>
          <a:xfrm rot="-5400000">
            <a:off x="4270075" y="6556200"/>
            <a:ext cx="3502200" cy="3502200"/>
          </a:xfrm>
          <a:prstGeom prst="rtTriangl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7" name="Google Shape;177;p51"/>
          <p:cNvPicPr preferRelativeResize="0"/>
          <p:nvPr/>
        </p:nvPicPr>
        <p:blipFill>
          <a:blip r:embed="rId3">
            <a:alphaModFix/>
          </a:blip>
          <a:stretch>
            <a:fillRect/>
          </a:stretch>
        </p:blipFill>
        <p:spPr>
          <a:xfrm>
            <a:off x="6296025" y="8600600"/>
            <a:ext cx="1052250" cy="1052250"/>
          </a:xfrm>
          <a:prstGeom prst="rect">
            <a:avLst/>
          </a:prstGeom>
          <a:noFill/>
          <a:ln>
            <a:noFill/>
          </a:ln>
        </p:spPr>
      </p:pic>
      <p:sp>
        <p:nvSpPr>
          <p:cNvPr id="178" name="Google Shape;178;p51"/>
          <p:cNvSpPr txBox="1"/>
          <p:nvPr>
            <p:ph idx="4294967295" type="title"/>
          </p:nvPr>
        </p:nvSpPr>
        <p:spPr>
          <a:xfrm>
            <a:off x="264895" y="966296"/>
            <a:ext cx="7242600" cy="11199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4000">
                <a:solidFill>
                  <a:srgbClr val="FFFFFF"/>
                </a:solidFill>
              </a:rPr>
              <a:t>Data </a:t>
            </a:r>
            <a:r>
              <a:rPr lang="en" sz="4000">
                <a:solidFill>
                  <a:srgbClr val="FFFFFF"/>
                </a:solidFill>
              </a:rPr>
              <a:t>Governance </a:t>
            </a:r>
            <a:r>
              <a:rPr lang="en" sz="4000">
                <a:solidFill>
                  <a:srgbClr val="FFFFFF"/>
                </a:solidFill>
              </a:rPr>
              <a:t>@ </a:t>
            </a:r>
            <a:r>
              <a:rPr lang="en" sz="4000">
                <a:solidFill>
                  <a:srgbClr val="FFFFFF"/>
                </a:solidFill>
              </a:rPr>
              <a:t>SneakerPark</a:t>
            </a:r>
            <a:endParaRPr sz="4000">
              <a:solidFill>
                <a:srgbClr val="FFFFFF"/>
              </a:solidFill>
            </a:endParaRPr>
          </a:p>
          <a:p>
            <a:pPr indent="0" lvl="0" marL="0" rtl="0" algn="l">
              <a:spcBef>
                <a:spcPts val="0"/>
              </a:spcBef>
              <a:spcAft>
                <a:spcPts val="0"/>
              </a:spcAft>
              <a:buNone/>
            </a:pPr>
            <a:r>
              <a:t/>
            </a:r>
            <a:endParaRPr/>
          </a:p>
        </p:txBody>
      </p:sp>
      <p:pic>
        <p:nvPicPr>
          <p:cNvPr id="179" name="Google Shape;179;p51"/>
          <p:cNvPicPr preferRelativeResize="0"/>
          <p:nvPr/>
        </p:nvPicPr>
        <p:blipFill rotWithShape="1">
          <a:blip r:embed="rId4">
            <a:alphaModFix/>
          </a:blip>
          <a:srcRect b="1820" l="0" r="0" t="-1820"/>
          <a:stretch/>
        </p:blipFill>
        <p:spPr>
          <a:xfrm>
            <a:off x="1617725" y="3728150"/>
            <a:ext cx="4506849" cy="2591575"/>
          </a:xfrm>
          <a:prstGeom prst="rect">
            <a:avLst/>
          </a:prstGeom>
          <a:noFill/>
          <a:ln>
            <a:noFill/>
          </a:ln>
        </p:spPr>
      </p:pic>
      <p:sp>
        <p:nvSpPr>
          <p:cNvPr id="180" name="Google Shape;180;p51"/>
          <p:cNvSpPr txBox="1"/>
          <p:nvPr/>
        </p:nvSpPr>
        <p:spPr>
          <a:xfrm>
            <a:off x="264900" y="9001125"/>
            <a:ext cx="4324200" cy="7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rgbClr val="EEEEEE"/>
                </a:solidFill>
                <a:latin typeface="Open Sans"/>
                <a:ea typeface="Open Sans"/>
                <a:cs typeface="Open Sans"/>
                <a:sym typeface="Open Sans"/>
              </a:rPr>
              <a:t>Prepared by:</a:t>
            </a:r>
            <a:endParaRPr i="1">
              <a:solidFill>
                <a:srgbClr val="EEEEEE"/>
              </a:solidFill>
              <a:latin typeface="Open Sans"/>
              <a:ea typeface="Open Sans"/>
              <a:cs typeface="Open Sans"/>
              <a:sym typeface="Open Sans"/>
            </a:endParaRPr>
          </a:p>
          <a:p>
            <a:pPr indent="0" lvl="0" marL="0" rtl="0" algn="l">
              <a:spcBef>
                <a:spcPts val="0"/>
              </a:spcBef>
              <a:spcAft>
                <a:spcPts val="0"/>
              </a:spcAft>
              <a:buNone/>
            </a:pPr>
            <a:r>
              <a:t/>
            </a:r>
            <a:endParaRPr i="1">
              <a:solidFill>
                <a:srgbClr val="EEEEEE"/>
              </a:solidFill>
              <a:latin typeface="Open Sans"/>
              <a:ea typeface="Open Sans"/>
              <a:cs typeface="Open Sans"/>
              <a:sym typeface="Open Sans"/>
            </a:endParaRPr>
          </a:p>
          <a:p>
            <a:pPr indent="0" lvl="0" marL="0" rtl="0" algn="l">
              <a:spcBef>
                <a:spcPts val="0"/>
              </a:spcBef>
              <a:spcAft>
                <a:spcPts val="0"/>
              </a:spcAft>
              <a:buNone/>
            </a:pPr>
            <a:r>
              <a:rPr i="1" lang="en">
                <a:solidFill>
                  <a:srgbClr val="EEEEEE"/>
                </a:solidFill>
                <a:latin typeface="Open Sans"/>
                <a:ea typeface="Open Sans"/>
                <a:cs typeface="Open Sans"/>
                <a:sym typeface="Open Sans"/>
              </a:rPr>
              <a:t>Submitted on:</a:t>
            </a:r>
            <a:endParaRPr i="1">
              <a:solidFill>
                <a:srgbClr val="EEEEEE"/>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60"/>
          <p:cNvSpPr txBox="1"/>
          <p:nvPr/>
        </p:nvSpPr>
        <p:spPr>
          <a:xfrm>
            <a:off x="504500" y="425675"/>
            <a:ext cx="6810600" cy="3000000"/>
          </a:xfrm>
          <a:prstGeom prst="rect">
            <a:avLst/>
          </a:prstGeom>
          <a:noFill/>
          <a:ln>
            <a:noFill/>
          </a:ln>
        </p:spPr>
        <p:txBody>
          <a:bodyPr anchorCtr="0" anchor="t" bIns="91425" lIns="91425" spcFirstLastPara="1" rIns="91425" wrap="square" tIns="91425">
            <a:noAutofit/>
          </a:bodyPr>
          <a:lstStyle/>
          <a:p>
            <a:pPr indent="0" lvl="0" marL="0" rtl="0" algn="just">
              <a:lnSpc>
                <a:spcPct val="170000"/>
              </a:lnSpc>
              <a:spcBef>
                <a:spcPts val="0"/>
              </a:spcBef>
              <a:spcAft>
                <a:spcPts val="0"/>
              </a:spcAft>
              <a:buNone/>
            </a:pPr>
            <a:r>
              <a:rPr lang="en" sz="1600">
                <a:solidFill>
                  <a:srgbClr val="525C65"/>
                </a:solidFill>
                <a:highlight>
                  <a:srgbClr val="FFFFFF"/>
                </a:highlight>
                <a:latin typeface="Open Sans"/>
                <a:ea typeface="Open Sans"/>
                <a:cs typeface="Open Sans"/>
                <a:sym typeface="Open Sans"/>
              </a:rPr>
              <a:t>Profile the data to identify at least </a:t>
            </a:r>
            <a:r>
              <a:rPr b="1" lang="en" sz="1600">
                <a:solidFill>
                  <a:srgbClr val="525C65"/>
                </a:solidFill>
                <a:highlight>
                  <a:srgbClr val="FFFFFF"/>
                </a:highlight>
                <a:latin typeface="Open Sans"/>
                <a:ea typeface="Open Sans"/>
                <a:cs typeface="Open Sans"/>
                <a:sym typeface="Open Sans"/>
              </a:rPr>
              <a:t>3 data quality issues</a:t>
            </a:r>
            <a:r>
              <a:rPr lang="en" sz="1600">
                <a:solidFill>
                  <a:srgbClr val="525C65"/>
                </a:solidFill>
                <a:highlight>
                  <a:srgbClr val="FFFFFF"/>
                </a:highlight>
                <a:latin typeface="Open Sans"/>
                <a:ea typeface="Open Sans"/>
                <a:cs typeface="Open Sans"/>
                <a:sym typeface="Open Sans"/>
              </a:rPr>
              <a:t> you see in the data. Also provide </a:t>
            </a:r>
            <a:r>
              <a:rPr b="1" lang="en" sz="1600">
                <a:solidFill>
                  <a:srgbClr val="525C65"/>
                </a:solidFill>
                <a:highlight>
                  <a:srgbClr val="FFFFFF"/>
                </a:highlight>
                <a:latin typeface="Open Sans"/>
                <a:ea typeface="Open Sans"/>
                <a:cs typeface="Open Sans"/>
                <a:sym typeface="Open Sans"/>
              </a:rPr>
              <a:t>at least 1 data quality issue that you haven’t yet seen</a:t>
            </a:r>
            <a:r>
              <a:rPr lang="en" sz="1600">
                <a:solidFill>
                  <a:srgbClr val="525C65"/>
                </a:solidFill>
                <a:highlight>
                  <a:srgbClr val="FFFFFF"/>
                </a:highlight>
                <a:latin typeface="Open Sans"/>
                <a:ea typeface="Open Sans"/>
                <a:cs typeface="Open Sans"/>
                <a:sym typeface="Open Sans"/>
              </a:rPr>
              <a:t> in the data, but can foresee occurring in the future. Based on the issues you’ve identified, come up with the data quality rule for each data quality issue, including for the one that you foresee.</a:t>
            </a:r>
            <a:endParaRPr sz="1600">
              <a:solidFill>
                <a:srgbClr val="525C65"/>
              </a:solidFill>
              <a:highlight>
                <a:srgbClr val="FFFFFF"/>
              </a:highlight>
              <a:latin typeface="Open Sans"/>
              <a:ea typeface="Open Sans"/>
              <a:cs typeface="Open Sans"/>
              <a:sym typeface="Open Sans"/>
            </a:endParaRPr>
          </a:p>
          <a:p>
            <a:pPr indent="0" lvl="0" marL="0" rtl="0" algn="just">
              <a:lnSpc>
                <a:spcPct val="170000"/>
              </a:lnSpc>
              <a:spcBef>
                <a:spcPts val="110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0" rtl="0" algn="just">
              <a:lnSpc>
                <a:spcPct val="170000"/>
              </a:lnSpc>
              <a:spcBef>
                <a:spcPts val="1100"/>
              </a:spcBef>
              <a:spcAft>
                <a:spcPts val="1100"/>
              </a:spcAft>
              <a:buNone/>
            </a:pPr>
            <a:r>
              <a:rPr lang="en" sz="1600">
                <a:solidFill>
                  <a:srgbClr val="525C65"/>
                </a:solidFill>
                <a:highlight>
                  <a:srgbClr val="FFFFFF"/>
                </a:highlight>
                <a:latin typeface="Open Sans"/>
                <a:ea typeface="Open Sans"/>
                <a:cs typeface="Open Sans"/>
                <a:sym typeface="Open Sans"/>
              </a:rPr>
              <a:t>Make sure you fill out </a:t>
            </a:r>
            <a:r>
              <a:rPr b="1" lang="en" sz="1600">
                <a:solidFill>
                  <a:srgbClr val="525C65"/>
                </a:solidFill>
                <a:highlight>
                  <a:srgbClr val="FFFFFF"/>
                </a:highlight>
                <a:latin typeface="Open Sans"/>
                <a:ea typeface="Open Sans"/>
                <a:cs typeface="Open Sans"/>
                <a:sym typeface="Open Sans"/>
              </a:rPr>
              <a:t>all</a:t>
            </a:r>
            <a:r>
              <a:rPr lang="en" sz="1600">
                <a:solidFill>
                  <a:srgbClr val="525C65"/>
                </a:solidFill>
                <a:highlight>
                  <a:srgbClr val="FFFFFF"/>
                </a:highlight>
                <a:latin typeface="Open Sans"/>
                <a:ea typeface="Open Sans"/>
                <a:cs typeface="Open Sans"/>
                <a:sym typeface="Open Sans"/>
              </a:rPr>
              <a:t> columns in the "Data Quality Issues" tab with your answers in the provided Sheets template.</a:t>
            </a:r>
            <a:endParaRPr sz="160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238" name="Shape 238"/>
        <p:cNvGrpSpPr/>
        <p:nvPr/>
      </p:nvGrpSpPr>
      <p:grpSpPr>
        <a:xfrm>
          <a:off x="0" y="0"/>
          <a:ext cx="0" cy="0"/>
          <a:chOff x="0" y="0"/>
          <a:chExt cx="0" cy="0"/>
        </a:xfrm>
      </p:grpSpPr>
      <p:sp>
        <p:nvSpPr>
          <p:cNvPr id="239" name="Google Shape;239;p61"/>
          <p:cNvSpPr/>
          <p:nvPr/>
        </p:nvSpPr>
        <p:spPr>
          <a:xfrm>
            <a:off x="1422750" y="4013075"/>
            <a:ext cx="49269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Font typeface="Open Sans"/>
              <a:buNone/>
            </a:pPr>
            <a:r>
              <a:rPr b="1" lang="en" sz="3000">
                <a:solidFill>
                  <a:srgbClr val="FFFFFF"/>
                </a:solidFill>
                <a:latin typeface="Open Sans"/>
                <a:ea typeface="Open Sans"/>
                <a:cs typeface="Open Sans"/>
                <a:sym typeface="Open Sans"/>
              </a:rPr>
              <a:t>Step 4</a:t>
            </a:r>
            <a:endParaRPr b="1" sz="3000">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Quality</a:t>
            </a:r>
            <a:endParaRPr sz="3000">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Part 2: Monitoring</a:t>
            </a:r>
            <a:endParaRPr sz="3000">
              <a:solidFill>
                <a:srgbClr val="FFFFFF"/>
              </a:solidFill>
              <a:latin typeface="Open Sans"/>
              <a:ea typeface="Open Sans"/>
              <a:cs typeface="Open Sans"/>
              <a:sym typeface="Open Sans"/>
            </a:endParaRPr>
          </a:p>
        </p:txBody>
      </p:sp>
      <p:sp>
        <p:nvSpPr>
          <p:cNvPr id="240" name="Google Shape;240;p61"/>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62"/>
          <p:cNvSpPr txBox="1"/>
          <p:nvPr>
            <p:ph idx="1" type="body"/>
          </p:nvPr>
        </p:nvSpPr>
        <p:spPr>
          <a:xfrm>
            <a:off x="369675" y="695675"/>
            <a:ext cx="6914100" cy="1371300"/>
          </a:xfrm>
          <a:prstGeom prst="rect">
            <a:avLst/>
          </a:prstGeom>
        </p:spPr>
        <p:txBody>
          <a:bodyPr anchorCtr="0" anchor="t" bIns="91425" lIns="91425" spcFirstLastPara="1" rIns="91425" wrap="square" tIns="91425">
            <a:noAutofit/>
          </a:bodyPr>
          <a:lstStyle/>
          <a:p>
            <a:pPr indent="0" lvl="0" marL="0" rtl="0" algn="l">
              <a:lnSpc>
                <a:spcPct val="170000"/>
              </a:lnSpc>
              <a:spcBef>
                <a:spcPts val="0"/>
              </a:spcBef>
              <a:spcAft>
                <a:spcPts val="0"/>
              </a:spcAft>
              <a:buClr>
                <a:schemeClr val="dk1"/>
              </a:buClr>
              <a:buSzPts val="1100"/>
              <a:buFont typeface="Arial"/>
              <a:buNone/>
            </a:pPr>
            <a:r>
              <a:rPr lang="en" sz="1600">
                <a:solidFill>
                  <a:srgbClr val="525C65"/>
                </a:solidFill>
                <a:highlight>
                  <a:srgbClr val="FFFFFF"/>
                </a:highlight>
                <a:latin typeface="Open Sans"/>
                <a:ea typeface="Open Sans"/>
                <a:cs typeface="Open Sans"/>
                <a:sym typeface="Open Sans"/>
              </a:rPr>
              <a:t>Using the metrics you've created in the last step, please create a mock-up of a data quality </a:t>
            </a:r>
            <a:r>
              <a:rPr b="1" lang="en" sz="1600">
                <a:solidFill>
                  <a:srgbClr val="525C65"/>
                </a:solidFill>
                <a:highlight>
                  <a:srgbClr val="FFFFFF"/>
                </a:highlight>
                <a:latin typeface="Open Sans"/>
                <a:ea typeface="Open Sans"/>
                <a:cs typeface="Open Sans"/>
                <a:sym typeface="Open Sans"/>
              </a:rPr>
              <a:t>monitoring dashboard</a:t>
            </a:r>
            <a:r>
              <a:rPr lang="en" sz="1600">
                <a:solidFill>
                  <a:srgbClr val="525C65"/>
                </a:solidFill>
                <a:highlight>
                  <a:srgbClr val="FFFFFF"/>
                </a:highlight>
                <a:latin typeface="Open Sans"/>
                <a:ea typeface="Open Sans"/>
                <a:cs typeface="Open Sans"/>
                <a:sym typeface="Open Sans"/>
              </a:rPr>
              <a:t> that will be used to monitor the data to ensure compliance with your data quality rules.</a:t>
            </a:r>
            <a:endParaRPr sz="1600">
              <a:solidFill>
                <a:srgbClr val="525C65"/>
              </a:solidFill>
              <a:highlight>
                <a:srgbClr val="FFFFFF"/>
              </a:highlight>
              <a:latin typeface="Open Sans"/>
              <a:ea typeface="Open Sans"/>
              <a:cs typeface="Open Sans"/>
              <a:sym typeface="Open Sans"/>
            </a:endParaRPr>
          </a:p>
          <a:p>
            <a:pPr indent="0" lvl="0" marL="0" rtl="0" algn="l">
              <a:lnSpc>
                <a:spcPct val="170000"/>
              </a:lnSpc>
              <a:spcBef>
                <a:spcPts val="1100"/>
              </a:spcBef>
              <a:spcAft>
                <a:spcPts val="0"/>
              </a:spcAft>
              <a:buNone/>
            </a:pPr>
            <a:r>
              <a:rPr lang="en" sz="1600">
                <a:solidFill>
                  <a:srgbClr val="525C65"/>
                </a:solidFill>
                <a:highlight>
                  <a:srgbClr val="FFFFFF"/>
                </a:highlight>
                <a:latin typeface="Open Sans"/>
                <a:ea typeface="Open Sans"/>
                <a:cs typeface="Open Sans"/>
                <a:sym typeface="Open Sans"/>
              </a:rPr>
              <a:t>Please </a:t>
            </a:r>
            <a:r>
              <a:rPr b="1" lang="en" sz="1600">
                <a:solidFill>
                  <a:srgbClr val="525C65"/>
                </a:solidFill>
                <a:highlight>
                  <a:srgbClr val="FFFFFF"/>
                </a:highlight>
                <a:latin typeface="Open Sans"/>
                <a:ea typeface="Open Sans"/>
                <a:cs typeface="Open Sans"/>
                <a:sym typeface="Open Sans"/>
              </a:rPr>
              <a:t>make sure to label your metrics clearly</a:t>
            </a:r>
            <a:r>
              <a:rPr lang="en" sz="1600">
                <a:solidFill>
                  <a:srgbClr val="525C65"/>
                </a:solidFill>
                <a:highlight>
                  <a:srgbClr val="FFFFFF"/>
                </a:highlight>
                <a:latin typeface="Open Sans"/>
                <a:ea typeface="Open Sans"/>
                <a:cs typeface="Open Sans"/>
                <a:sym typeface="Open Sans"/>
              </a:rPr>
              <a:t> on your mock-up.</a:t>
            </a:r>
            <a:endParaRPr sz="1600">
              <a:solidFill>
                <a:srgbClr val="525C65"/>
              </a:solidFill>
              <a:highlight>
                <a:srgbClr val="FFFFFF"/>
              </a:highlight>
              <a:latin typeface="Open Sans"/>
              <a:ea typeface="Open Sans"/>
              <a:cs typeface="Open Sans"/>
              <a:sym typeface="Open Sans"/>
            </a:endParaRPr>
          </a:p>
          <a:p>
            <a:pPr indent="0" lvl="0" marL="0" rtl="0" algn="l">
              <a:lnSpc>
                <a:spcPct val="170000"/>
              </a:lnSpc>
              <a:spcBef>
                <a:spcPts val="110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0" rtl="0" algn="l">
              <a:lnSpc>
                <a:spcPct val="170000"/>
              </a:lnSpc>
              <a:spcBef>
                <a:spcPts val="1100"/>
              </a:spcBef>
              <a:spcAft>
                <a:spcPts val="0"/>
              </a:spcAft>
              <a:buNone/>
            </a:pPr>
            <a:r>
              <a:rPr b="1" lang="en" sz="1600">
                <a:solidFill>
                  <a:srgbClr val="525C65"/>
                </a:solidFill>
                <a:highlight>
                  <a:schemeClr val="lt1"/>
                </a:highlight>
                <a:latin typeface="Open Sans"/>
                <a:ea typeface="Open Sans"/>
                <a:cs typeface="Open Sans"/>
                <a:sym typeface="Open Sans"/>
              </a:rPr>
              <a:t>Replace the example dashboard below with your own. (obviously feel free to take more space).</a:t>
            </a:r>
            <a:endParaRPr sz="1600">
              <a:solidFill>
                <a:srgbClr val="525C65"/>
              </a:solidFill>
              <a:highlight>
                <a:schemeClr val="lt1"/>
              </a:highlight>
              <a:latin typeface="Open Sans"/>
              <a:ea typeface="Open Sans"/>
              <a:cs typeface="Open Sans"/>
              <a:sym typeface="Open Sans"/>
            </a:endParaRPr>
          </a:p>
          <a:p>
            <a:pPr indent="0" lvl="0" marL="0" rtl="0" algn="l">
              <a:lnSpc>
                <a:spcPct val="170000"/>
              </a:lnSpc>
              <a:spcBef>
                <a:spcPts val="1100"/>
              </a:spcBef>
              <a:spcAft>
                <a:spcPts val="1100"/>
              </a:spcAft>
              <a:buNone/>
            </a:pPr>
            <a:r>
              <a:t/>
            </a:r>
            <a:endParaRPr sz="1600">
              <a:solidFill>
                <a:srgbClr val="525C65"/>
              </a:solidFill>
              <a:highlight>
                <a:srgbClr val="FFFFFF"/>
              </a:highlight>
              <a:latin typeface="Open Sans"/>
              <a:ea typeface="Open Sans"/>
              <a:cs typeface="Open Sans"/>
              <a:sym typeface="Open Sans"/>
            </a:endParaRPr>
          </a:p>
        </p:txBody>
      </p:sp>
      <p:pic>
        <p:nvPicPr>
          <p:cNvPr id="246" name="Google Shape;246;p62" title="ChatGPT Image Jul 8, 2025, 01_09_13 AM.png"/>
          <p:cNvPicPr preferRelativeResize="0"/>
          <p:nvPr/>
        </p:nvPicPr>
        <p:blipFill>
          <a:blip r:embed="rId3">
            <a:alphaModFix/>
          </a:blip>
          <a:stretch>
            <a:fillRect/>
          </a:stretch>
        </p:blipFill>
        <p:spPr>
          <a:xfrm>
            <a:off x="152400" y="3143575"/>
            <a:ext cx="7467599" cy="65434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250" name="Shape 250"/>
        <p:cNvGrpSpPr/>
        <p:nvPr/>
      </p:nvGrpSpPr>
      <p:grpSpPr>
        <a:xfrm>
          <a:off x="0" y="0"/>
          <a:ext cx="0" cy="0"/>
          <a:chOff x="0" y="0"/>
          <a:chExt cx="0" cy="0"/>
        </a:xfrm>
      </p:grpSpPr>
      <p:sp>
        <p:nvSpPr>
          <p:cNvPr id="251" name="Google Shape;251;p63"/>
          <p:cNvSpPr/>
          <p:nvPr/>
        </p:nvSpPr>
        <p:spPr>
          <a:xfrm>
            <a:off x="539850" y="4051175"/>
            <a:ext cx="66927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Font typeface="Open Sans"/>
              <a:buNone/>
            </a:pPr>
            <a:r>
              <a:rPr b="1" lang="en" sz="3000">
                <a:solidFill>
                  <a:srgbClr val="FFFFFF"/>
                </a:solidFill>
                <a:latin typeface="Open Sans"/>
                <a:ea typeface="Open Sans"/>
                <a:cs typeface="Open Sans"/>
                <a:sym typeface="Open Sans"/>
              </a:rPr>
              <a:t>Step 5</a:t>
            </a:r>
            <a:endParaRPr b="1" sz="3000">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Master Data Management</a:t>
            </a:r>
            <a:endParaRPr sz="3000">
              <a:solidFill>
                <a:srgbClr val="FFFFFF"/>
              </a:solidFill>
              <a:latin typeface="Open Sans"/>
              <a:ea typeface="Open Sans"/>
              <a:cs typeface="Open Sans"/>
              <a:sym typeface="Open Sans"/>
            </a:endParaRPr>
          </a:p>
          <a:p>
            <a:pPr indent="0" lvl="0" marL="0" rtl="0" algn="ctr">
              <a:lnSpc>
                <a:spcPct val="150000"/>
              </a:lnSpc>
              <a:spcBef>
                <a:spcPts val="0"/>
              </a:spcBef>
              <a:spcAft>
                <a:spcPts val="0"/>
              </a:spcAft>
              <a:buClr>
                <a:schemeClr val="lt1"/>
              </a:buClr>
              <a:buFont typeface="Open Sans"/>
              <a:buNone/>
            </a:pPr>
            <a:r>
              <a:rPr lang="en" sz="3000">
                <a:solidFill>
                  <a:schemeClr val="lt1"/>
                </a:solidFill>
                <a:latin typeface="Open Sans"/>
                <a:ea typeface="Open Sans"/>
                <a:cs typeface="Open Sans"/>
                <a:sym typeface="Open Sans"/>
              </a:rPr>
              <a:t>Part 1: MDM Architecture</a:t>
            </a:r>
            <a:endParaRPr sz="3000">
              <a:solidFill>
                <a:srgbClr val="FFFFFF"/>
              </a:solidFill>
              <a:latin typeface="Open Sans"/>
              <a:ea typeface="Open Sans"/>
              <a:cs typeface="Open Sans"/>
              <a:sym typeface="Open Sans"/>
            </a:endParaRPr>
          </a:p>
        </p:txBody>
      </p:sp>
      <p:sp>
        <p:nvSpPr>
          <p:cNvPr id="252" name="Google Shape;252;p63"/>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64"/>
          <p:cNvSpPr txBox="1"/>
          <p:nvPr>
            <p:ph idx="1" type="body"/>
          </p:nvPr>
        </p:nvSpPr>
        <p:spPr>
          <a:xfrm>
            <a:off x="439225" y="-63075"/>
            <a:ext cx="6907500" cy="4777800"/>
          </a:xfrm>
          <a:prstGeom prst="rect">
            <a:avLst/>
          </a:prstGeom>
        </p:spPr>
        <p:txBody>
          <a:bodyPr anchorCtr="0" anchor="t" bIns="91425" lIns="91425" spcFirstLastPara="1" rIns="91425" wrap="square" tIns="91425">
            <a:noAutofit/>
          </a:bodyPr>
          <a:lstStyle/>
          <a:p>
            <a:pPr indent="0" lvl="0" marL="0" marR="241300" rtl="0" algn="just">
              <a:lnSpc>
                <a:spcPct val="150000"/>
              </a:lnSpc>
              <a:spcBef>
                <a:spcPts val="3800"/>
              </a:spcBef>
              <a:spcAft>
                <a:spcPts val="0"/>
              </a:spcAft>
              <a:buNone/>
            </a:pPr>
            <a:r>
              <a:rPr lang="en" sz="1600">
                <a:solidFill>
                  <a:srgbClr val="525C65"/>
                </a:solidFill>
                <a:highlight>
                  <a:srgbClr val="FFFFFF"/>
                </a:highlight>
                <a:latin typeface="Open Sans"/>
                <a:ea typeface="Open Sans"/>
                <a:cs typeface="Open Sans"/>
                <a:sym typeface="Open Sans"/>
              </a:rPr>
              <a:t>Based on what you’ve read about SneakerPark’s systems and business model, sketch out a proposed </a:t>
            </a:r>
            <a:r>
              <a:rPr b="1" lang="en" sz="1600">
                <a:solidFill>
                  <a:srgbClr val="525C65"/>
                </a:solidFill>
                <a:highlight>
                  <a:srgbClr val="FFFFFF"/>
                </a:highlight>
                <a:latin typeface="Open Sans"/>
                <a:ea typeface="Open Sans"/>
                <a:cs typeface="Open Sans"/>
                <a:sym typeface="Open Sans"/>
              </a:rPr>
              <a:t>MDM implementation architecture</a:t>
            </a:r>
            <a:r>
              <a:rPr lang="en" sz="1600">
                <a:solidFill>
                  <a:srgbClr val="525C65"/>
                </a:solidFill>
                <a:highlight>
                  <a:srgbClr val="FFFFFF"/>
                </a:highlight>
                <a:latin typeface="Open Sans"/>
                <a:ea typeface="Open Sans"/>
                <a:cs typeface="Open Sans"/>
                <a:sym typeface="Open Sans"/>
              </a:rPr>
              <a:t>, and write a </a:t>
            </a:r>
            <a:r>
              <a:rPr b="1" lang="en" sz="1600">
                <a:solidFill>
                  <a:srgbClr val="525C65"/>
                </a:solidFill>
                <a:highlight>
                  <a:srgbClr val="FFFFFF"/>
                </a:highlight>
                <a:latin typeface="Open Sans"/>
                <a:ea typeface="Open Sans"/>
                <a:cs typeface="Open Sans"/>
                <a:sym typeface="Open Sans"/>
              </a:rPr>
              <a:t>detailed explanation</a:t>
            </a:r>
            <a:r>
              <a:rPr lang="en" sz="1600">
                <a:solidFill>
                  <a:srgbClr val="525C65"/>
                </a:solidFill>
                <a:highlight>
                  <a:srgbClr val="FFFFFF"/>
                </a:highlight>
                <a:latin typeface="Open Sans"/>
                <a:ea typeface="Open Sans"/>
                <a:cs typeface="Open Sans"/>
                <a:sym typeface="Open Sans"/>
              </a:rPr>
              <a:t> of </a:t>
            </a:r>
            <a:r>
              <a:rPr b="1" lang="en" sz="1600">
                <a:solidFill>
                  <a:srgbClr val="525C65"/>
                </a:solidFill>
                <a:highlight>
                  <a:srgbClr val="FFFFFF"/>
                </a:highlight>
                <a:latin typeface="Open Sans"/>
                <a:ea typeface="Open Sans"/>
                <a:cs typeface="Open Sans"/>
                <a:sym typeface="Open Sans"/>
              </a:rPr>
              <a:t>why</a:t>
            </a:r>
            <a:r>
              <a:rPr lang="en" sz="1600">
                <a:solidFill>
                  <a:srgbClr val="525C65"/>
                </a:solidFill>
                <a:highlight>
                  <a:srgbClr val="FFFFFF"/>
                </a:highlight>
                <a:latin typeface="Open Sans"/>
                <a:ea typeface="Open Sans"/>
                <a:cs typeface="Open Sans"/>
                <a:sym typeface="Open Sans"/>
              </a:rPr>
              <a:t> you chose this specific approach.</a:t>
            </a:r>
            <a:endParaRPr sz="1600">
              <a:solidFill>
                <a:srgbClr val="525C65"/>
              </a:solidFill>
              <a:highlight>
                <a:srgbClr val="FFFFFF"/>
              </a:highlight>
              <a:latin typeface="Open Sans"/>
              <a:ea typeface="Open Sans"/>
              <a:cs typeface="Open Sans"/>
              <a:sym typeface="Open Sans"/>
            </a:endParaRPr>
          </a:p>
          <a:p>
            <a:pPr indent="0" lvl="0" marL="0" marR="241300" rtl="0" algn="just">
              <a:lnSpc>
                <a:spcPct val="150000"/>
              </a:lnSpc>
              <a:spcBef>
                <a:spcPts val="3800"/>
              </a:spcBef>
              <a:spcAft>
                <a:spcPts val="0"/>
              </a:spcAft>
              <a:buNone/>
            </a:pPr>
            <a:r>
              <a:rPr b="1" lang="en" sz="1600">
                <a:solidFill>
                  <a:srgbClr val="525C65"/>
                </a:solidFill>
                <a:highlight>
                  <a:schemeClr val="lt1"/>
                </a:highlight>
                <a:latin typeface="Open Sans"/>
                <a:ea typeface="Open Sans"/>
                <a:cs typeface="Open Sans"/>
                <a:sym typeface="Open Sans"/>
              </a:rPr>
              <a:t>Tip:</a:t>
            </a:r>
            <a:r>
              <a:rPr lang="en" sz="1600">
                <a:solidFill>
                  <a:srgbClr val="525C65"/>
                </a:solidFill>
                <a:highlight>
                  <a:schemeClr val="lt1"/>
                </a:highlight>
                <a:latin typeface="Open Sans"/>
                <a:ea typeface="Open Sans"/>
                <a:cs typeface="Open Sans"/>
                <a:sym typeface="Open Sans"/>
              </a:rPr>
              <a:t> Think about how your plan and its implementation might affect existing systems.</a:t>
            </a:r>
            <a:endParaRPr sz="1600">
              <a:solidFill>
                <a:srgbClr val="525C65"/>
              </a:solidFill>
              <a:highlight>
                <a:srgbClr val="FFFFFF"/>
              </a:highlight>
              <a:latin typeface="Open Sans"/>
              <a:ea typeface="Open Sans"/>
              <a:cs typeface="Open Sans"/>
              <a:sym typeface="Open Sans"/>
            </a:endParaRPr>
          </a:p>
          <a:p>
            <a:pPr indent="0" lvl="0" marL="0" rtl="0" algn="just">
              <a:spcBef>
                <a:spcPts val="1100"/>
              </a:spcBef>
              <a:spcAft>
                <a:spcPts val="0"/>
              </a:spcAft>
              <a:buNone/>
            </a:pPr>
            <a:r>
              <a:rPr b="1" lang="en" sz="1600">
                <a:solidFill>
                  <a:srgbClr val="525C65"/>
                </a:solidFill>
                <a:highlight>
                  <a:schemeClr val="lt1"/>
                </a:highlight>
                <a:latin typeface="Open Sans"/>
                <a:ea typeface="Open Sans"/>
                <a:cs typeface="Open Sans"/>
                <a:sym typeface="Open Sans"/>
              </a:rPr>
              <a:t>Replace example screenshot below with your own solutions (obviously feel free to take more space). </a:t>
            </a:r>
            <a:endParaRPr b="1" sz="1600">
              <a:solidFill>
                <a:srgbClr val="525C65"/>
              </a:solidFill>
              <a:highlight>
                <a:schemeClr val="lt1"/>
              </a:highlight>
              <a:latin typeface="Open Sans"/>
              <a:ea typeface="Open Sans"/>
              <a:cs typeface="Open Sans"/>
              <a:sym typeface="Open Sans"/>
            </a:endParaRPr>
          </a:p>
          <a:p>
            <a:pPr indent="0" lvl="0" marL="0" rtl="0" algn="just">
              <a:spcBef>
                <a:spcPts val="1600"/>
              </a:spcBef>
              <a:spcAft>
                <a:spcPts val="0"/>
              </a:spcAft>
              <a:buNone/>
            </a:pPr>
            <a:r>
              <a:rPr b="1" lang="en" sz="1600">
                <a:solidFill>
                  <a:srgbClr val="525C65"/>
                </a:solidFill>
                <a:highlight>
                  <a:schemeClr val="lt1"/>
                </a:highlight>
                <a:latin typeface="Open Sans"/>
                <a:ea typeface="Open Sans"/>
                <a:cs typeface="Open Sans"/>
                <a:sym typeface="Open Sans"/>
              </a:rPr>
              <a:t>Next, please write at least a paragraph explaining  your choice.</a:t>
            </a:r>
            <a:endParaRPr sz="1600">
              <a:solidFill>
                <a:srgbClr val="525C65"/>
              </a:solidFill>
              <a:highlight>
                <a:schemeClr val="lt1"/>
              </a:highlight>
              <a:latin typeface="Open Sans"/>
              <a:ea typeface="Open Sans"/>
              <a:cs typeface="Open Sans"/>
              <a:sym typeface="Open Sans"/>
            </a:endParaRPr>
          </a:p>
          <a:p>
            <a:pPr indent="0" lvl="0" marL="241300" marR="241300" rtl="0" algn="just">
              <a:lnSpc>
                <a:spcPct val="170000"/>
              </a:lnSpc>
              <a:spcBef>
                <a:spcPts val="380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0" marR="241300" rtl="0" algn="just">
              <a:lnSpc>
                <a:spcPct val="170000"/>
              </a:lnSpc>
              <a:spcBef>
                <a:spcPts val="3800"/>
              </a:spcBef>
              <a:spcAft>
                <a:spcPts val="0"/>
              </a:spcAft>
              <a:buClr>
                <a:schemeClr val="dk1"/>
              </a:buClr>
              <a:buSzPts val="1100"/>
              <a:buFont typeface="Arial"/>
              <a:buNone/>
            </a:pPr>
            <a:r>
              <a:t/>
            </a:r>
            <a:endParaRPr sz="14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0"/>
              </a:spcAft>
              <a:buClr>
                <a:schemeClr val="dk1"/>
              </a:buClr>
              <a:buSzPts val="1100"/>
              <a:buFont typeface="Arial"/>
              <a:buNone/>
            </a:pPr>
            <a:r>
              <a:t/>
            </a:r>
            <a:endParaRPr sz="1600">
              <a:solidFill>
                <a:srgbClr val="525C65"/>
              </a:solidFill>
              <a:highlight>
                <a:srgbClr val="FFFFFF"/>
              </a:highlight>
              <a:latin typeface="Open Sans"/>
              <a:ea typeface="Open Sans"/>
              <a:cs typeface="Open Sans"/>
              <a:sym typeface="Open Sans"/>
            </a:endParaRPr>
          </a:p>
          <a:p>
            <a:pPr indent="0" lvl="0" marL="0" rtl="0" algn="just">
              <a:spcBef>
                <a:spcPts val="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0" rtl="0" algn="just">
              <a:spcBef>
                <a:spcPts val="160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0" rtl="0" algn="just">
              <a:spcBef>
                <a:spcPts val="1600"/>
              </a:spcBef>
              <a:spcAft>
                <a:spcPts val="1600"/>
              </a:spcAft>
              <a:buNone/>
            </a:pPr>
            <a:r>
              <a:t/>
            </a:r>
            <a:endParaRPr sz="1600">
              <a:solidFill>
                <a:srgbClr val="525C65"/>
              </a:solidFill>
              <a:highlight>
                <a:srgbClr val="FFFFFF"/>
              </a:highlight>
              <a:latin typeface="Open Sans"/>
              <a:ea typeface="Open Sans"/>
              <a:cs typeface="Open Sans"/>
              <a:sym typeface="Open Sans"/>
            </a:endParaRPr>
          </a:p>
        </p:txBody>
      </p:sp>
      <p:pic>
        <p:nvPicPr>
          <p:cNvPr id="258" name="Google Shape;258;p64" title="ChatGPT Image Jul 8, 2025, 01_15_07 AM.png"/>
          <p:cNvPicPr preferRelativeResize="0"/>
          <p:nvPr/>
        </p:nvPicPr>
        <p:blipFill rotWithShape="1">
          <a:blip r:embed="rId3">
            <a:alphaModFix/>
          </a:blip>
          <a:srcRect b="0" l="3042" r="3042" t="0"/>
          <a:stretch/>
        </p:blipFill>
        <p:spPr>
          <a:xfrm>
            <a:off x="954513" y="4876800"/>
            <a:ext cx="5876924" cy="4171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65"/>
          <p:cNvSpPr txBox="1"/>
          <p:nvPr>
            <p:ph idx="1" type="body"/>
          </p:nvPr>
        </p:nvSpPr>
        <p:spPr>
          <a:xfrm>
            <a:off x="465150" y="524225"/>
            <a:ext cx="6842100" cy="1371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b="1" lang="en" sz="2200">
                <a:solidFill>
                  <a:srgbClr val="525C65"/>
                </a:solidFill>
                <a:highlight>
                  <a:schemeClr val="lt1"/>
                </a:highlight>
                <a:latin typeface="Open Sans"/>
                <a:ea typeface="Open Sans"/>
                <a:cs typeface="Open Sans"/>
                <a:sym typeface="Open Sans"/>
              </a:rPr>
              <a:t>Explanation:</a:t>
            </a:r>
            <a:endParaRPr b="1" sz="2200">
              <a:solidFill>
                <a:srgbClr val="525C65"/>
              </a:solidFill>
              <a:highlight>
                <a:schemeClr val="lt1"/>
              </a:highlight>
              <a:latin typeface="Open Sans"/>
              <a:ea typeface="Open Sans"/>
              <a:cs typeface="Open Sans"/>
              <a:sym typeface="Open Sans"/>
            </a:endParaRPr>
          </a:p>
          <a:p>
            <a:pPr indent="0" lvl="0" marL="0" rtl="0" algn="just">
              <a:spcBef>
                <a:spcPts val="1600"/>
              </a:spcBef>
              <a:spcAft>
                <a:spcPts val="0"/>
              </a:spcAft>
              <a:buClr>
                <a:schemeClr val="dk1"/>
              </a:buClr>
              <a:buSzPts val="1100"/>
              <a:buFont typeface="Arial"/>
              <a:buNone/>
            </a:pPr>
            <a:r>
              <a:t/>
            </a:r>
            <a:endParaRPr b="1" sz="2700">
              <a:solidFill>
                <a:srgbClr val="525C65"/>
              </a:solidFill>
              <a:highlight>
                <a:schemeClr val="lt1"/>
              </a:highlight>
              <a:latin typeface="Open Sans"/>
              <a:ea typeface="Open Sans"/>
              <a:cs typeface="Open Sans"/>
              <a:sym typeface="Open Sans"/>
            </a:endParaRPr>
          </a:p>
          <a:p>
            <a:pPr indent="0" lvl="0" marL="0" rtl="0" algn="just">
              <a:spcBef>
                <a:spcPts val="1600"/>
              </a:spcBef>
              <a:spcAft>
                <a:spcPts val="1600"/>
              </a:spcAft>
              <a:buClr>
                <a:schemeClr val="dk1"/>
              </a:buClr>
              <a:buSzPts val="1100"/>
              <a:buFont typeface="Arial"/>
              <a:buNone/>
            </a:pPr>
            <a:r>
              <a:rPr lang="en" sz="1600">
                <a:solidFill>
                  <a:schemeClr val="dk1"/>
                </a:solidFill>
                <a:latin typeface="Arial"/>
                <a:ea typeface="Arial"/>
                <a:cs typeface="Arial"/>
                <a:sym typeface="Arial"/>
              </a:rPr>
              <a:t>Based on SneakerPark’s current ecosystem, I propose a </a:t>
            </a:r>
            <a:r>
              <a:rPr b="1" lang="en" sz="1600">
                <a:solidFill>
                  <a:schemeClr val="dk1"/>
                </a:solidFill>
                <a:latin typeface="Arial"/>
                <a:ea typeface="Arial"/>
                <a:cs typeface="Arial"/>
                <a:sym typeface="Arial"/>
              </a:rPr>
              <a:t>Hybrid MDM Architecture</a:t>
            </a:r>
            <a:r>
              <a:rPr lang="en" sz="1600">
                <a:solidFill>
                  <a:schemeClr val="dk1"/>
                </a:solidFill>
                <a:latin typeface="Arial"/>
                <a:ea typeface="Arial"/>
                <a:cs typeface="Arial"/>
                <a:sym typeface="Arial"/>
              </a:rPr>
              <a:t> that combines elements of both Consolidation and Centralized models. This approach allows SneakerPark to maintain local ownership and autonomy in its existing systems (such as Inventory Management and Customer Service), while a centralized MDM Hub aggregates, cleans, and synchronizes critical master data such as Customer and Inventory entities. This ensures a single source of truth (golden records) for key entities, improving data consistency across the enterprise while minimizing disruption to current operations. This architecture also facilitates phased implementation, making it suitable for SneakerPark's evolving business needs.</a:t>
            </a:r>
            <a:endParaRPr b="1" sz="2700">
              <a:solidFill>
                <a:srgbClr val="525C65"/>
              </a:solidFill>
              <a:highlight>
                <a:schemeClr val="lt1"/>
              </a:highlight>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267" name="Shape 267"/>
        <p:cNvGrpSpPr/>
        <p:nvPr/>
      </p:nvGrpSpPr>
      <p:grpSpPr>
        <a:xfrm>
          <a:off x="0" y="0"/>
          <a:ext cx="0" cy="0"/>
          <a:chOff x="0" y="0"/>
          <a:chExt cx="0" cy="0"/>
        </a:xfrm>
      </p:grpSpPr>
      <p:sp>
        <p:nvSpPr>
          <p:cNvPr id="268" name="Google Shape;268;p66"/>
          <p:cNvSpPr/>
          <p:nvPr/>
        </p:nvSpPr>
        <p:spPr>
          <a:xfrm>
            <a:off x="539850" y="4051175"/>
            <a:ext cx="66927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Font typeface="Open Sans"/>
              <a:buNone/>
            </a:pPr>
            <a:r>
              <a:rPr b="1" lang="en" sz="3000">
                <a:solidFill>
                  <a:srgbClr val="FFFFFF"/>
                </a:solidFill>
                <a:latin typeface="Open Sans"/>
                <a:ea typeface="Open Sans"/>
                <a:cs typeface="Open Sans"/>
                <a:sym typeface="Open Sans"/>
              </a:rPr>
              <a:t>Step 6</a:t>
            </a:r>
            <a:endParaRPr b="1" sz="3000">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Master Data Management</a:t>
            </a:r>
            <a:endParaRPr sz="3000">
              <a:solidFill>
                <a:srgbClr val="FFFFFF"/>
              </a:solidFill>
              <a:latin typeface="Open Sans"/>
              <a:ea typeface="Open Sans"/>
              <a:cs typeface="Open Sans"/>
              <a:sym typeface="Open Sans"/>
            </a:endParaRPr>
          </a:p>
          <a:p>
            <a:pPr indent="0" lvl="0" marL="0" rtl="0" algn="ctr">
              <a:lnSpc>
                <a:spcPct val="150000"/>
              </a:lnSpc>
              <a:spcBef>
                <a:spcPts val="0"/>
              </a:spcBef>
              <a:spcAft>
                <a:spcPts val="0"/>
              </a:spcAft>
              <a:buClr>
                <a:schemeClr val="lt1"/>
              </a:buClr>
              <a:buFont typeface="Open Sans"/>
              <a:buNone/>
            </a:pPr>
            <a:r>
              <a:rPr lang="en" sz="3000">
                <a:solidFill>
                  <a:schemeClr val="lt1"/>
                </a:solidFill>
                <a:latin typeface="Open Sans"/>
                <a:ea typeface="Open Sans"/>
                <a:cs typeface="Open Sans"/>
                <a:sym typeface="Open Sans"/>
              </a:rPr>
              <a:t>Part 2: Master Record</a:t>
            </a:r>
            <a:endParaRPr sz="3000">
              <a:solidFill>
                <a:srgbClr val="FFFFFF"/>
              </a:solidFill>
              <a:latin typeface="Open Sans"/>
              <a:ea typeface="Open Sans"/>
              <a:cs typeface="Open Sans"/>
              <a:sym typeface="Open Sans"/>
            </a:endParaRPr>
          </a:p>
        </p:txBody>
      </p:sp>
      <p:sp>
        <p:nvSpPr>
          <p:cNvPr id="269" name="Google Shape;269;p66"/>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67"/>
          <p:cNvSpPr txBox="1"/>
          <p:nvPr>
            <p:ph idx="1" type="body"/>
          </p:nvPr>
        </p:nvSpPr>
        <p:spPr>
          <a:xfrm>
            <a:off x="432450" y="717975"/>
            <a:ext cx="6907500" cy="4777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solidFill>
                  <a:srgbClr val="525C65"/>
                </a:solidFill>
                <a:highlight>
                  <a:srgbClr val="FFFFFF"/>
                </a:highlight>
                <a:latin typeface="Open Sans"/>
                <a:ea typeface="Open Sans"/>
                <a:cs typeface="Open Sans"/>
                <a:sym typeface="Open Sans"/>
              </a:rPr>
              <a:t>In this step, you will define a set of </a:t>
            </a:r>
            <a:r>
              <a:rPr b="1" lang="en" sz="1600">
                <a:solidFill>
                  <a:srgbClr val="525C65"/>
                </a:solidFill>
                <a:highlight>
                  <a:srgbClr val="FFFFFF"/>
                </a:highlight>
                <a:latin typeface="Open Sans"/>
                <a:ea typeface="Open Sans"/>
                <a:cs typeface="Open Sans"/>
                <a:sym typeface="Open Sans"/>
              </a:rPr>
              <a:t>matching rules</a:t>
            </a:r>
            <a:r>
              <a:rPr lang="en" sz="1600">
                <a:solidFill>
                  <a:srgbClr val="525C65"/>
                </a:solidFill>
                <a:highlight>
                  <a:srgbClr val="FFFFFF"/>
                </a:highlight>
                <a:latin typeface="Open Sans"/>
                <a:ea typeface="Open Sans"/>
                <a:cs typeface="Open Sans"/>
                <a:sym typeface="Open Sans"/>
              </a:rPr>
              <a:t> that will be used by the SneakerPark's MDM Hub to match item and customer entities between the company's different systems.</a:t>
            </a:r>
            <a:endParaRPr sz="1600">
              <a:solidFill>
                <a:srgbClr val="525C65"/>
              </a:solidFill>
              <a:highlight>
                <a:srgbClr val="FFFFFF"/>
              </a:highlight>
              <a:latin typeface="Open Sans"/>
              <a:ea typeface="Open Sans"/>
              <a:cs typeface="Open Sans"/>
              <a:sym typeface="Open Sans"/>
            </a:endParaRPr>
          </a:p>
          <a:p>
            <a:pPr indent="0" lvl="0" marL="0" rtl="0" algn="just">
              <a:spcBef>
                <a:spcPts val="1600"/>
              </a:spcBef>
              <a:spcAft>
                <a:spcPts val="0"/>
              </a:spcAft>
              <a:buNone/>
            </a:pPr>
            <a:r>
              <a:rPr b="1" lang="en" sz="1600">
                <a:solidFill>
                  <a:srgbClr val="525C65"/>
                </a:solidFill>
                <a:highlight>
                  <a:srgbClr val="FFFFFF"/>
                </a:highlight>
                <a:latin typeface="Open Sans"/>
                <a:ea typeface="Open Sans"/>
                <a:cs typeface="Open Sans"/>
                <a:sym typeface="Open Sans"/>
              </a:rPr>
              <a:t>Please come up with 4 rules - 2 for Items and 2 for Customers </a:t>
            </a:r>
            <a:r>
              <a:rPr lang="en" sz="1600">
                <a:solidFill>
                  <a:srgbClr val="525C65"/>
                </a:solidFill>
                <a:highlight>
                  <a:srgbClr val="FFFFFF"/>
                </a:highlight>
                <a:latin typeface="Open Sans"/>
                <a:ea typeface="Open Sans"/>
                <a:cs typeface="Open Sans"/>
                <a:sym typeface="Open Sans"/>
              </a:rPr>
              <a:t>and list them below.</a:t>
            </a:r>
            <a:endParaRPr sz="16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0" rtl="0" algn="l">
              <a:spcBef>
                <a:spcPts val="1400"/>
              </a:spcBef>
              <a:spcAft>
                <a:spcPts val="0"/>
              </a:spcAft>
              <a:buClr>
                <a:schemeClr val="dk1"/>
              </a:buClr>
              <a:buSzPts val="1100"/>
              <a:buFont typeface="Arial"/>
              <a:buNone/>
            </a:pPr>
            <a:r>
              <a:rPr b="1" lang="en" sz="1300">
                <a:solidFill>
                  <a:schemeClr val="dk1"/>
                </a:solidFill>
                <a:latin typeface="Arial"/>
                <a:ea typeface="Arial"/>
                <a:cs typeface="Arial"/>
                <a:sym typeface="Arial"/>
              </a:rPr>
              <a:t>Matching Rules for Customers</a:t>
            </a:r>
            <a:endParaRPr b="1" sz="1300">
              <a:solidFill>
                <a:schemeClr val="dk1"/>
              </a:solidFill>
              <a:latin typeface="Arial"/>
              <a:ea typeface="Arial"/>
              <a:cs typeface="Arial"/>
              <a:sym typeface="Arial"/>
            </a:endParaRPr>
          </a:p>
          <a:p>
            <a:pPr indent="-298450" lvl="0" marL="457200" rtl="0" algn="l">
              <a:spcBef>
                <a:spcPts val="1200"/>
              </a:spcBef>
              <a:spcAft>
                <a:spcPts val="0"/>
              </a:spcAft>
              <a:buClr>
                <a:schemeClr val="dk1"/>
              </a:buClr>
              <a:buSzPts val="1100"/>
              <a:buFont typeface="Arial"/>
              <a:buAutoNum type="arabicPeriod"/>
            </a:pPr>
            <a:r>
              <a:rPr b="1" lang="en" sz="1100">
                <a:solidFill>
                  <a:schemeClr val="dk1"/>
                </a:solidFill>
                <a:latin typeface="Arial"/>
                <a:ea typeface="Arial"/>
                <a:cs typeface="Arial"/>
                <a:sym typeface="Arial"/>
              </a:rPr>
              <a:t>Match on Email Address</a:t>
            </a:r>
            <a:br>
              <a:rPr b="1" lang="en" sz="1100">
                <a:solidFill>
                  <a:schemeClr val="dk1"/>
                </a:solidFill>
                <a:latin typeface="Arial"/>
                <a:ea typeface="Arial"/>
                <a:cs typeface="Arial"/>
                <a:sym typeface="Arial"/>
              </a:rPr>
            </a:br>
            <a:endParaRPr b="1" sz="1100">
              <a:solidFill>
                <a:schemeClr val="dk1"/>
              </a:solidFill>
              <a:latin typeface="Arial"/>
              <a:ea typeface="Arial"/>
              <a:cs typeface="Arial"/>
              <a:sym typeface="Arial"/>
            </a:endParaRPr>
          </a:p>
          <a:p>
            <a:pPr indent="0" lvl="0" marL="914400" rtl="0" algn="l">
              <a:spcBef>
                <a:spcPts val="1200"/>
              </a:spcBef>
              <a:spcAft>
                <a:spcPts val="0"/>
              </a:spcAft>
              <a:buNone/>
            </a:pPr>
            <a:r>
              <a:rPr lang="en" sz="1100">
                <a:solidFill>
                  <a:schemeClr val="dk1"/>
                </a:solidFill>
                <a:latin typeface="Arial"/>
                <a:ea typeface="Arial"/>
                <a:cs typeface="Arial"/>
                <a:sym typeface="Arial"/>
              </a:rPr>
              <a:t>If two customer records across systems have the same email address (case insensitive), they are considered the same customer.</a:t>
            </a:r>
            <a:br>
              <a:rPr lang="en" sz="1100">
                <a:solidFill>
                  <a:schemeClr val="dk1"/>
                </a:solidFill>
                <a:latin typeface="Arial"/>
                <a:ea typeface="Arial"/>
                <a:cs typeface="Arial"/>
                <a:sym typeface="Arial"/>
              </a:rPr>
            </a:br>
            <a:endParaRPr sz="1100">
              <a:solidFill>
                <a:schemeClr val="dk1"/>
              </a:solidFill>
              <a:latin typeface="Arial"/>
              <a:ea typeface="Arial"/>
              <a:cs typeface="Arial"/>
              <a:sym typeface="Arial"/>
            </a:endParaRPr>
          </a:p>
          <a:p>
            <a:pPr indent="-298450" lvl="0" marL="457200" rtl="0" algn="l">
              <a:spcBef>
                <a:spcPts val="1200"/>
              </a:spcBef>
              <a:spcAft>
                <a:spcPts val="0"/>
              </a:spcAft>
              <a:buClr>
                <a:schemeClr val="dk1"/>
              </a:buClr>
              <a:buSzPts val="1100"/>
              <a:buFont typeface="Arial"/>
              <a:buAutoNum type="arabicPeriod"/>
            </a:pPr>
            <a:r>
              <a:rPr b="1" lang="en" sz="1100">
                <a:solidFill>
                  <a:schemeClr val="dk1"/>
                </a:solidFill>
                <a:latin typeface="Arial"/>
                <a:ea typeface="Arial"/>
                <a:cs typeface="Arial"/>
                <a:sym typeface="Arial"/>
              </a:rPr>
              <a:t>Match on Phone Number + Name</a:t>
            </a:r>
            <a:br>
              <a:rPr b="1" lang="en" sz="1100">
                <a:solidFill>
                  <a:schemeClr val="dk1"/>
                </a:solidFill>
                <a:latin typeface="Arial"/>
                <a:ea typeface="Arial"/>
                <a:cs typeface="Arial"/>
                <a:sym typeface="Arial"/>
              </a:rPr>
            </a:br>
            <a:endParaRPr b="1" sz="1100">
              <a:solidFill>
                <a:schemeClr val="dk1"/>
              </a:solidFill>
              <a:latin typeface="Arial"/>
              <a:ea typeface="Arial"/>
              <a:cs typeface="Arial"/>
              <a:sym typeface="Arial"/>
            </a:endParaRPr>
          </a:p>
          <a:p>
            <a:pPr indent="0" lvl="0" marL="914400" rtl="0" algn="l">
              <a:spcBef>
                <a:spcPts val="1200"/>
              </a:spcBef>
              <a:spcAft>
                <a:spcPts val="0"/>
              </a:spcAft>
              <a:buNone/>
            </a:pPr>
            <a:r>
              <a:rPr lang="en" sz="1100">
                <a:solidFill>
                  <a:schemeClr val="dk1"/>
                </a:solidFill>
                <a:latin typeface="Arial"/>
                <a:ea typeface="Arial"/>
                <a:cs typeface="Arial"/>
                <a:sym typeface="Arial"/>
              </a:rPr>
              <a:t>If the phone number matches exactly and the full name is similar (Levenshtein distance &lt;= 2), they are considered the same customer.</a:t>
            </a:r>
            <a:br>
              <a:rPr lang="en" sz="1100">
                <a:solidFill>
                  <a:schemeClr val="dk1"/>
                </a:solidFill>
                <a:latin typeface="Arial"/>
                <a:ea typeface="Arial"/>
                <a:cs typeface="Arial"/>
                <a:sym typeface="Arial"/>
              </a:rPr>
            </a:br>
            <a:endParaRPr sz="1100">
              <a:solidFill>
                <a:schemeClr val="dk1"/>
              </a:solidFill>
              <a:latin typeface="Arial"/>
              <a:ea typeface="Arial"/>
              <a:cs typeface="Arial"/>
              <a:sym typeface="Arial"/>
            </a:endParaRPr>
          </a:p>
          <a:p>
            <a:pPr indent="0" lvl="0" marL="0" rtl="0" algn="l">
              <a:spcBef>
                <a:spcPts val="120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spcBef>
                <a:spcPts val="1400"/>
              </a:spcBef>
              <a:spcAft>
                <a:spcPts val="0"/>
              </a:spcAft>
              <a:buClr>
                <a:schemeClr val="dk1"/>
              </a:buClr>
              <a:buSzPts val="1100"/>
              <a:buFont typeface="Arial"/>
              <a:buNone/>
            </a:pPr>
            <a:r>
              <a:rPr b="1" lang="en" sz="1300">
                <a:solidFill>
                  <a:schemeClr val="dk1"/>
                </a:solidFill>
                <a:latin typeface="Arial"/>
                <a:ea typeface="Arial"/>
                <a:cs typeface="Arial"/>
                <a:sym typeface="Arial"/>
              </a:rPr>
              <a:t>Matching Rules for Items</a:t>
            </a:r>
            <a:endParaRPr b="1" sz="1300">
              <a:solidFill>
                <a:schemeClr val="dk1"/>
              </a:solidFill>
              <a:latin typeface="Arial"/>
              <a:ea typeface="Arial"/>
              <a:cs typeface="Arial"/>
              <a:sym typeface="Arial"/>
            </a:endParaRPr>
          </a:p>
          <a:p>
            <a:pPr indent="-298450" lvl="0" marL="457200" rtl="0" algn="l">
              <a:spcBef>
                <a:spcPts val="1200"/>
              </a:spcBef>
              <a:spcAft>
                <a:spcPts val="0"/>
              </a:spcAft>
              <a:buClr>
                <a:schemeClr val="dk1"/>
              </a:buClr>
              <a:buSzPts val="1100"/>
              <a:buFont typeface="Arial"/>
              <a:buAutoNum type="arabicPeriod"/>
            </a:pPr>
            <a:r>
              <a:rPr b="1" lang="en" sz="1100">
                <a:solidFill>
                  <a:schemeClr val="dk1"/>
                </a:solidFill>
                <a:latin typeface="Arial"/>
                <a:ea typeface="Arial"/>
                <a:cs typeface="Arial"/>
                <a:sym typeface="Arial"/>
              </a:rPr>
              <a:t>Match on SKU + Brand</a:t>
            </a:r>
            <a:br>
              <a:rPr b="1" lang="en" sz="1100">
                <a:solidFill>
                  <a:schemeClr val="dk1"/>
                </a:solidFill>
                <a:latin typeface="Arial"/>
                <a:ea typeface="Arial"/>
                <a:cs typeface="Arial"/>
                <a:sym typeface="Arial"/>
              </a:rPr>
            </a:br>
            <a:endParaRPr b="1" sz="1100">
              <a:solidFill>
                <a:schemeClr val="dk1"/>
              </a:solidFill>
              <a:latin typeface="Arial"/>
              <a:ea typeface="Arial"/>
              <a:cs typeface="Arial"/>
              <a:sym typeface="Arial"/>
            </a:endParaRPr>
          </a:p>
          <a:p>
            <a:pPr indent="0" lvl="0" marL="914400" rtl="0" algn="l">
              <a:spcBef>
                <a:spcPts val="1200"/>
              </a:spcBef>
              <a:spcAft>
                <a:spcPts val="0"/>
              </a:spcAft>
              <a:buNone/>
            </a:pPr>
            <a:r>
              <a:rPr lang="en" sz="1100">
                <a:solidFill>
                  <a:schemeClr val="dk1"/>
                </a:solidFill>
                <a:latin typeface="Arial"/>
                <a:ea typeface="Arial"/>
                <a:cs typeface="Arial"/>
                <a:sym typeface="Arial"/>
              </a:rPr>
              <a:t>If SKU and Brand fields are identical across systems, then the records represent the same Inventory Item.</a:t>
            </a:r>
            <a:br>
              <a:rPr lang="en" sz="1100">
                <a:solidFill>
                  <a:schemeClr val="dk1"/>
                </a:solidFill>
                <a:latin typeface="Arial"/>
                <a:ea typeface="Arial"/>
                <a:cs typeface="Arial"/>
                <a:sym typeface="Arial"/>
              </a:rPr>
            </a:br>
            <a:endParaRPr sz="1100">
              <a:solidFill>
                <a:schemeClr val="dk1"/>
              </a:solidFill>
              <a:latin typeface="Arial"/>
              <a:ea typeface="Arial"/>
              <a:cs typeface="Arial"/>
              <a:sym typeface="Arial"/>
            </a:endParaRPr>
          </a:p>
          <a:p>
            <a:pPr indent="-298450" lvl="0" marL="457200" rtl="0" algn="l">
              <a:spcBef>
                <a:spcPts val="1200"/>
              </a:spcBef>
              <a:spcAft>
                <a:spcPts val="0"/>
              </a:spcAft>
              <a:buClr>
                <a:schemeClr val="dk1"/>
              </a:buClr>
              <a:buSzPts val="1100"/>
              <a:buFont typeface="Arial"/>
              <a:buAutoNum type="arabicPeriod"/>
            </a:pPr>
            <a:r>
              <a:rPr b="1" lang="en" sz="1100">
                <a:solidFill>
                  <a:schemeClr val="dk1"/>
                </a:solidFill>
                <a:latin typeface="Arial"/>
                <a:ea typeface="Arial"/>
                <a:cs typeface="Arial"/>
                <a:sym typeface="Arial"/>
              </a:rPr>
              <a:t>Match on Model + Size + Received Date</a:t>
            </a:r>
            <a:br>
              <a:rPr b="1" lang="en" sz="1100">
                <a:solidFill>
                  <a:schemeClr val="dk1"/>
                </a:solidFill>
                <a:latin typeface="Arial"/>
                <a:ea typeface="Arial"/>
                <a:cs typeface="Arial"/>
                <a:sym typeface="Arial"/>
              </a:rPr>
            </a:br>
            <a:endParaRPr b="1" sz="1100">
              <a:solidFill>
                <a:schemeClr val="dk1"/>
              </a:solidFill>
              <a:latin typeface="Arial"/>
              <a:ea typeface="Arial"/>
              <a:cs typeface="Arial"/>
              <a:sym typeface="Arial"/>
            </a:endParaRPr>
          </a:p>
          <a:p>
            <a:pPr indent="0" lvl="0" marL="914400" rtl="0" algn="l">
              <a:spcBef>
                <a:spcPts val="1200"/>
              </a:spcBef>
              <a:spcAft>
                <a:spcPts val="0"/>
              </a:spcAft>
              <a:buNone/>
            </a:pPr>
            <a:r>
              <a:rPr lang="en" sz="1100">
                <a:solidFill>
                  <a:schemeClr val="dk1"/>
                </a:solidFill>
                <a:latin typeface="Arial"/>
                <a:ea typeface="Arial"/>
                <a:cs typeface="Arial"/>
                <a:sym typeface="Arial"/>
              </a:rPr>
              <a:t>If Model, Size, and Received Date match exactly, then the records are identified as the same item.</a:t>
            </a:r>
            <a:endParaRPr sz="1100">
              <a:solidFill>
                <a:schemeClr val="dk1"/>
              </a:solidFill>
              <a:latin typeface="Arial"/>
              <a:ea typeface="Arial"/>
              <a:cs typeface="Arial"/>
              <a:sym typeface="Arial"/>
            </a:endParaRPr>
          </a:p>
          <a:p>
            <a:pPr indent="0" lvl="0" marL="241300" marR="241300" rtl="0" algn="just">
              <a:lnSpc>
                <a:spcPct val="170000"/>
              </a:lnSpc>
              <a:spcBef>
                <a:spcPts val="380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0" marR="241300" rtl="0" algn="just">
              <a:lnSpc>
                <a:spcPct val="170000"/>
              </a:lnSpc>
              <a:spcBef>
                <a:spcPts val="3800"/>
              </a:spcBef>
              <a:spcAft>
                <a:spcPts val="0"/>
              </a:spcAft>
              <a:buClr>
                <a:schemeClr val="dk1"/>
              </a:buClr>
              <a:buSzPts val="1100"/>
              <a:buFont typeface="Arial"/>
              <a:buNone/>
            </a:pPr>
            <a:r>
              <a:t/>
            </a:r>
            <a:endParaRPr sz="14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0"/>
              </a:spcAft>
              <a:buClr>
                <a:schemeClr val="dk1"/>
              </a:buClr>
              <a:buSzPts val="1100"/>
              <a:buFont typeface="Arial"/>
              <a:buNone/>
            </a:pPr>
            <a:r>
              <a:t/>
            </a:r>
            <a:endParaRPr sz="1600">
              <a:solidFill>
                <a:srgbClr val="525C65"/>
              </a:solidFill>
              <a:highlight>
                <a:srgbClr val="FFFFFF"/>
              </a:highlight>
              <a:latin typeface="Open Sans"/>
              <a:ea typeface="Open Sans"/>
              <a:cs typeface="Open Sans"/>
              <a:sym typeface="Open Sans"/>
            </a:endParaRPr>
          </a:p>
          <a:p>
            <a:pPr indent="0" lvl="0" marL="0" rtl="0" algn="just">
              <a:spcBef>
                <a:spcPts val="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0" rtl="0" algn="just">
              <a:spcBef>
                <a:spcPts val="160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0" rtl="0" algn="just">
              <a:spcBef>
                <a:spcPts val="1600"/>
              </a:spcBef>
              <a:spcAft>
                <a:spcPts val="1600"/>
              </a:spcAft>
              <a:buNone/>
            </a:pPr>
            <a:r>
              <a:t/>
            </a:r>
            <a:endParaRPr sz="1600">
              <a:solidFill>
                <a:srgbClr val="525C65"/>
              </a:solidFill>
              <a:highlight>
                <a:srgbClr val="FFFFFF"/>
              </a:highlight>
              <a:latin typeface="Open Sans"/>
              <a:ea typeface="Open Sans"/>
              <a:cs typeface="Open Sans"/>
              <a:sym typeface="Open Sans"/>
            </a:endParaRPr>
          </a:p>
        </p:txBody>
      </p:sp>
      <p:cxnSp>
        <p:nvCxnSpPr>
          <p:cNvPr id="275" name="Google Shape;275;p67"/>
          <p:cNvCxnSpPr/>
          <p:nvPr/>
        </p:nvCxnSpPr>
        <p:spPr>
          <a:xfrm flipH="1">
            <a:off x="218675" y="6268875"/>
            <a:ext cx="7220400" cy="36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68"/>
          <p:cNvSpPr txBox="1"/>
          <p:nvPr>
            <p:ph type="title"/>
          </p:nvPr>
        </p:nvSpPr>
        <p:spPr>
          <a:xfrm>
            <a:off x="264945" y="195071"/>
            <a:ext cx="7242600" cy="1119900"/>
          </a:xfrm>
          <a:prstGeom prst="rect">
            <a:avLst/>
          </a:prstGeom>
        </p:spPr>
        <p:txBody>
          <a:bodyPr anchorCtr="0" anchor="ctr"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b="1" lang="en" sz="1700">
                <a:solidFill>
                  <a:schemeClr val="dk1"/>
                </a:solidFill>
                <a:latin typeface="Arial"/>
                <a:ea typeface="Arial"/>
                <a:cs typeface="Arial"/>
                <a:sym typeface="Arial"/>
              </a:rPr>
              <a:t>SQL scripts matching rules</a:t>
            </a:r>
            <a:endParaRPr b="1" sz="1700">
              <a:solidFill>
                <a:schemeClr val="dk1"/>
              </a:solidFill>
              <a:latin typeface="Arial"/>
              <a:ea typeface="Arial"/>
              <a:cs typeface="Arial"/>
              <a:sym typeface="Arial"/>
            </a:endParaRPr>
          </a:p>
          <a:p>
            <a:pPr indent="0" lvl="0" marL="0" rtl="0" algn="l">
              <a:spcBef>
                <a:spcPts val="400"/>
              </a:spcBef>
              <a:spcAft>
                <a:spcPts val="0"/>
              </a:spcAft>
              <a:buNone/>
            </a:pPr>
            <a:r>
              <a:t/>
            </a:r>
            <a:endParaRPr/>
          </a:p>
        </p:txBody>
      </p:sp>
      <p:sp>
        <p:nvSpPr>
          <p:cNvPr id="281" name="Google Shape;281;p68"/>
          <p:cNvSpPr txBox="1"/>
          <p:nvPr>
            <p:ph idx="1" type="body"/>
          </p:nvPr>
        </p:nvSpPr>
        <p:spPr>
          <a:xfrm>
            <a:off x="192620" y="939529"/>
            <a:ext cx="7242600" cy="62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Matching rule for Customers (Email):</a:t>
            </a:r>
            <a:endParaRPr/>
          </a:p>
          <a:p>
            <a:pPr indent="0" lvl="0" marL="0" rtl="0" algn="l">
              <a:spcBef>
                <a:spcPts val="1600"/>
              </a:spcBef>
              <a:spcAft>
                <a:spcPts val="0"/>
              </a:spcAft>
              <a:buClr>
                <a:schemeClr val="dk1"/>
              </a:buClr>
              <a:buSzPts val="1100"/>
              <a:buFont typeface="Arial"/>
              <a:buNone/>
            </a:pPr>
            <a:r>
              <a:rPr lang="en">
                <a:solidFill>
                  <a:srgbClr val="FF0000"/>
                </a:solidFill>
              </a:rPr>
              <a:t>SELECT c1.customer_id, c2.customer_id</a:t>
            </a:r>
            <a:endParaRPr>
              <a:solidFill>
                <a:srgbClr val="FF0000"/>
              </a:solidFill>
            </a:endParaRPr>
          </a:p>
          <a:p>
            <a:pPr indent="0" lvl="0" marL="0" rtl="0" algn="l">
              <a:spcBef>
                <a:spcPts val="1600"/>
              </a:spcBef>
              <a:spcAft>
                <a:spcPts val="0"/>
              </a:spcAft>
              <a:buClr>
                <a:schemeClr val="dk1"/>
              </a:buClr>
              <a:buSzPts val="1100"/>
              <a:buFont typeface="Arial"/>
              <a:buNone/>
            </a:pPr>
            <a:r>
              <a:rPr lang="en">
                <a:solidFill>
                  <a:srgbClr val="FF0000"/>
                </a:solidFill>
              </a:rPr>
              <a:t>FROM customers_system1 c1</a:t>
            </a:r>
            <a:endParaRPr>
              <a:solidFill>
                <a:srgbClr val="FF0000"/>
              </a:solidFill>
            </a:endParaRPr>
          </a:p>
          <a:p>
            <a:pPr indent="0" lvl="0" marL="0" rtl="0" algn="l">
              <a:spcBef>
                <a:spcPts val="1600"/>
              </a:spcBef>
              <a:spcAft>
                <a:spcPts val="0"/>
              </a:spcAft>
              <a:buClr>
                <a:schemeClr val="dk1"/>
              </a:buClr>
              <a:buSzPts val="1100"/>
              <a:buFont typeface="Arial"/>
              <a:buNone/>
            </a:pPr>
            <a:r>
              <a:rPr lang="en">
                <a:solidFill>
                  <a:srgbClr val="FF0000"/>
                </a:solidFill>
              </a:rPr>
              <a:t>JOIN customers_system2 c2</a:t>
            </a:r>
            <a:endParaRPr>
              <a:solidFill>
                <a:srgbClr val="FF0000"/>
              </a:solidFill>
            </a:endParaRPr>
          </a:p>
          <a:p>
            <a:pPr indent="0" lvl="0" marL="0" rtl="0" algn="l">
              <a:spcBef>
                <a:spcPts val="1600"/>
              </a:spcBef>
              <a:spcAft>
                <a:spcPts val="0"/>
              </a:spcAft>
              <a:buClr>
                <a:schemeClr val="dk1"/>
              </a:buClr>
              <a:buSzPts val="1100"/>
              <a:buFont typeface="Arial"/>
              <a:buNone/>
            </a:pPr>
            <a:r>
              <a:rPr lang="en">
                <a:solidFill>
                  <a:srgbClr val="FF0000"/>
                </a:solidFill>
              </a:rPr>
              <a:t>ON LOWER(c1.email) = LOWER(c2.email);</a:t>
            </a:r>
            <a:endParaRPr>
              <a:solidFill>
                <a:srgbClr val="FF0000"/>
              </a:solidFill>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0"/>
              </a:spcAft>
              <a:buNone/>
            </a:pPr>
            <a:r>
              <a:rPr lang="en"/>
              <a:t> Matching rule for Items (SKU + Brand):</a:t>
            </a:r>
            <a:endParaRPr/>
          </a:p>
          <a:p>
            <a:pPr indent="0" lvl="0" marL="0" rtl="0" algn="l">
              <a:spcBef>
                <a:spcPts val="1600"/>
              </a:spcBef>
              <a:spcAft>
                <a:spcPts val="0"/>
              </a:spcAft>
              <a:buClr>
                <a:schemeClr val="dk1"/>
              </a:buClr>
              <a:buSzPts val="1100"/>
              <a:buFont typeface="Arial"/>
              <a:buNone/>
            </a:pPr>
            <a:r>
              <a:rPr lang="en">
                <a:solidFill>
                  <a:srgbClr val="FF0000"/>
                </a:solidFill>
              </a:rPr>
              <a:t>SELECT i1.inventory_id, i2.inventory_id</a:t>
            </a:r>
            <a:endParaRPr>
              <a:solidFill>
                <a:srgbClr val="FF0000"/>
              </a:solidFill>
            </a:endParaRPr>
          </a:p>
          <a:p>
            <a:pPr indent="0" lvl="0" marL="0" rtl="0" algn="l">
              <a:spcBef>
                <a:spcPts val="1600"/>
              </a:spcBef>
              <a:spcAft>
                <a:spcPts val="0"/>
              </a:spcAft>
              <a:buClr>
                <a:schemeClr val="dk1"/>
              </a:buClr>
              <a:buSzPts val="1100"/>
              <a:buFont typeface="Arial"/>
              <a:buNone/>
            </a:pPr>
            <a:r>
              <a:rPr lang="en">
                <a:solidFill>
                  <a:srgbClr val="FF0000"/>
                </a:solidFill>
              </a:rPr>
              <a:t>FROM inventory_system1 i1</a:t>
            </a:r>
            <a:endParaRPr>
              <a:solidFill>
                <a:srgbClr val="FF0000"/>
              </a:solidFill>
            </a:endParaRPr>
          </a:p>
          <a:p>
            <a:pPr indent="0" lvl="0" marL="0" rtl="0" algn="l">
              <a:spcBef>
                <a:spcPts val="1600"/>
              </a:spcBef>
              <a:spcAft>
                <a:spcPts val="0"/>
              </a:spcAft>
              <a:buClr>
                <a:schemeClr val="dk1"/>
              </a:buClr>
              <a:buSzPts val="1100"/>
              <a:buFont typeface="Arial"/>
              <a:buNone/>
            </a:pPr>
            <a:r>
              <a:rPr lang="en">
                <a:solidFill>
                  <a:srgbClr val="FF0000"/>
                </a:solidFill>
              </a:rPr>
              <a:t>JOIN inventory_system2 i2</a:t>
            </a:r>
            <a:endParaRPr>
              <a:solidFill>
                <a:srgbClr val="FF0000"/>
              </a:solidFill>
            </a:endParaRPr>
          </a:p>
          <a:p>
            <a:pPr indent="0" lvl="0" marL="0" rtl="0" algn="l">
              <a:spcBef>
                <a:spcPts val="1600"/>
              </a:spcBef>
              <a:spcAft>
                <a:spcPts val="0"/>
              </a:spcAft>
              <a:buClr>
                <a:schemeClr val="dk1"/>
              </a:buClr>
              <a:buSzPts val="1100"/>
              <a:buFont typeface="Arial"/>
              <a:buNone/>
            </a:pPr>
            <a:r>
              <a:rPr lang="en">
                <a:solidFill>
                  <a:srgbClr val="FF0000"/>
                </a:solidFill>
              </a:rPr>
              <a:t>ON i1.sku = i2.sku AND i1.brand = i2.brand;</a:t>
            </a:r>
            <a:endParaRPr>
              <a:solidFill>
                <a:srgbClr val="FF0000"/>
              </a:solidFill>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cxnSp>
        <p:nvCxnSpPr>
          <p:cNvPr id="282" name="Google Shape;282;p68"/>
          <p:cNvCxnSpPr/>
          <p:nvPr/>
        </p:nvCxnSpPr>
        <p:spPr>
          <a:xfrm rot="10800000">
            <a:off x="160000" y="4808100"/>
            <a:ext cx="7005000" cy="12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286" name="Shape 286"/>
        <p:cNvGrpSpPr/>
        <p:nvPr/>
      </p:nvGrpSpPr>
      <p:grpSpPr>
        <a:xfrm>
          <a:off x="0" y="0"/>
          <a:ext cx="0" cy="0"/>
          <a:chOff x="0" y="0"/>
          <a:chExt cx="0" cy="0"/>
        </a:xfrm>
      </p:grpSpPr>
      <p:sp>
        <p:nvSpPr>
          <p:cNvPr id="287" name="Google Shape;287;p69"/>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
        <p:nvSpPr>
          <p:cNvPr id="288" name="Google Shape;288;p69"/>
          <p:cNvSpPr/>
          <p:nvPr/>
        </p:nvSpPr>
        <p:spPr>
          <a:xfrm>
            <a:off x="1422750" y="4013075"/>
            <a:ext cx="49269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Font typeface="Open Sans"/>
              <a:buNone/>
            </a:pPr>
            <a:r>
              <a:rPr b="1" lang="en" sz="3000">
                <a:solidFill>
                  <a:srgbClr val="FFFFFF"/>
                </a:solidFill>
                <a:latin typeface="Open Sans"/>
                <a:ea typeface="Open Sans"/>
                <a:cs typeface="Open Sans"/>
                <a:sym typeface="Open Sans"/>
              </a:rPr>
              <a:t>Step 7</a:t>
            </a:r>
            <a:endParaRPr b="1" sz="3000">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Governance:</a:t>
            </a:r>
            <a:endParaRPr sz="3000">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Roles and Responsibilities</a:t>
            </a:r>
            <a:endParaRPr sz="3000">
              <a:solidFill>
                <a:srgbClr val="FFFFFF"/>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52"/>
          <p:cNvSpPr txBox="1"/>
          <p:nvPr>
            <p:ph type="title"/>
          </p:nvPr>
        </p:nvSpPr>
        <p:spPr>
          <a:xfrm>
            <a:off x="264895" y="184471"/>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186" name="Google Shape;186;p52"/>
          <p:cNvSpPr txBox="1"/>
          <p:nvPr>
            <p:ph idx="1" type="body"/>
          </p:nvPr>
        </p:nvSpPr>
        <p:spPr>
          <a:xfrm>
            <a:off x="264900" y="1420950"/>
            <a:ext cx="6932700" cy="8332800"/>
          </a:xfrm>
          <a:prstGeom prst="rect">
            <a:avLst/>
          </a:prstGeom>
        </p:spPr>
        <p:txBody>
          <a:bodyPr anchorCtr="0" anchor="t" bIns="91425" lIns="91425" spcFirstLastPara="1" rIns="91425" wrap="square" tIns="91425">
            <a:noAutofit/>
          </a:bodyPr>
          <a:lstStyle/>
          <a:p>
            <a:pPr indent="-336550" lvl="0" marL="457200" rtl="0" algn="just">
              <a:lnSpc>
                <a:spcPct val="150000"/>
              </a:lnSpc>
              <a:spcBef>
                <a:spcPts val="0"/>
              </a:spcBef>
              <a:spcAft>
                <a:spcPts val="0"/>
              </a:spcAft>
              <a:buClr>
                <a:srgbClr val="525C65"/>
              </a:buClr>
              <a:buSzPts val="1700"/>
              <a:buFont typeface="Open Sans"/>
              <a:buChar char="●"/>
            </a:pPr>
            <a:r>
              <a:rPr b="1" lang="en" sz="1700">
                <a:solidFill>
                  <a:srgbClr val="525C65"/>
                </a:solidFill>
                <a:highlight>
                  <a:srgbClr val="FFFFFF"/>
                </a:highlight>
                <a:latin typeface="Open Sans"/>
                <a:ea typeface="Open Sans"/>
                <a:cs typeface="Open Sans"/>
                <a:sym typeface="Open Sans"/>
              </a:rPr>
              <a:t>SneakerPark</a:t>
            </a:r>
            <a:r>
              <a:rPr lang="en" sz="1700">
                <a:solidFill>
                  <a:srgbClr val="525C65"/>
                </a:solidFill>
                <a:highlight>
                  <a:srgbClr val="FFFFFF"/>
                </a:highlight>
                <a:latin typeface="Open Sans"/>
                <a:ea typeface="Open Sans"/>
                <a:cs typeface="Open Sans"/>
                <a:sym typeface="Open Sans"/>
              </a:rPr>
              <a:t> is an online shoe reseller that allows people to buy and sell used and new shoes. Buyers can bid for shoes or buy them outright, and sellers can set a price or sell to the highest bidder.</a:t>
            </a:r>
            <a:endParaRPr sz="1700">
              <a:solidFill>
                <a:srgbClr val="525C65"/>
              </a:solidFill>
              <a:highlight>
                <a:srgbClr val="FFFFFF"/>
              </a:highlight>
              <a:latin typeface="Open Sans"/>
              <a:ea typeface="Open Sans"/>
              <a:cs typeface="Open Sans"/>
              <a:sym typeface="Open Sans"/>
            </a:endParaRPr>
          </a:p>
          <a:p>
            <a:pPr indent="-336550" lvl="0" marL="457200" rtl="0" algn="just">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Each buyer and seller must have an active account in order to sell, bid, or purchase sneakers using SneakerPark’s website.</a:t>
            </a:r>
            <a:endParaRPr sz="1700">
              <a:solidFill>
                <a:srgbClr val="525C65"/>
              </a:solidFill>
              <a:highlight>
                <a:srgbClr val="FFFFFF"/>
              </a:highlight>
              <a:latin typeface="Open Sans"/>
              <a:ea typeface="Open Sans"/>
              <a:cs typeface="Open Sans"/>
              <a:sym typeface="Open Sans"/>
            </a:endParaRPr>
          </a:p>
          <a:p>
            <a:pPr indent="-336550" lvl="0" marL="457200" rtl="0" algn="just">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SneakerPark authenticates the shoes before shipping them to the buyer, so before listing an item, the seller must ship it to SneakerPark’s warehouse. Upon receipt, SneakerPark assigns an item number to each pair of sneakers and notifies the seller that they are now free to list their item. If the item is not listed within 45 days, SneakerPark returns it to the seller and sends an invoice to the seller for the shipping cost.</a:t>
            </a:r>
            <a:endParaRPr sz="1700">
              <a:solidFill>
                <a:srgbClr val="525C65"/>
              </a:solidFill>
              <a:highlight>
                <a:srgbClr val="FFFFFF"/>
              </a:highlight>
              <a:latin typeface="Open Sans"/>
              <a:ea typeface="Open Sans"/>
              <a:cs typeface="Open Sans"/>
              <a:sym typeface="Open Sans"/>
            </a:endParaRPr>
          </a:p>
          <a:p>
            <a:pPr indent="-336550" lvl="0" marL="457200" rtl="0" algn="just">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If the item is found to be inauthentic or in an unacceptable condition, it is also returned back to the seller in a similar fashion.</a:t>
            </a:r>
            <a:endParaRPr sz="1700">
              <a:solidFill>
                <a:srgbClr val="525C65"/>
              </a:solidFill>
              <a:highlight>
                <a:srgbClr val="FFFFFF"/>
              </a:highlight>
              <a:latin typeface="Open Sans"/>
              <a:ea typeface="Open Sans"/>
              <a:cs typeface="Open Sans"/>
              <a:sym typeface="Open Sans"/>
            </a:endParaRPr>
          </a:p>
          <a:p>
            <a:pPr indent="-336550" lvl="0" marL="457200" rtl="0" algn="just">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When the item sells, the buyer’s account is credited with the purchase price minus the SneakerPark service fee and shipping fees to deliver the item to the buyer.</a:t>
            </a:r>
            <a:endParaRPr sz="1700">
              <a:solidFill>
                <a:srgbClr val="525C65"/>
              </a:solidFill>
              <a:highlight>
                <a:srgbClr val="FFFFFF"/>
              </a:highlight>
              <a:latin typeface="Open Sans"/>
              <a:ea typeface="Open Sans"/>
              <a:cs typeface="Open Sans"/>
              <a:sym typeface="Open Sans"/>
            </a:endParaRPr>
          </a:p>
          <a:p>
            <a:pPr indent="-336550" lvl="0" marL="457200" rtl="0" algn="just">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Currently, SneakerPark only supports sales within the United States.</a:t>
            </a:r>
            <a:endParaRPr sz="1700">
              <a:solidFill>
                <a:srgbClr val="525C65"/>
              </a:solidFill>
              <a:highlight>
                <a:srgbClr val="FFFFFF"/>
              </a:highlight>
              <a:latin typeface="Open Sans"/>
              <a:ea typeface="Open Sans"/>
              <a:cs typeface="Open Sans"/>
              <a:sym typeface="Open Sans"/>
            </a:endParaRPr>
          </a:p>
          <a:p>
            <a:pPr indent="0" lvl="0" marL="0" marR="241300" rtl="0" algn="just">
              <a:lnSpc>
                <a:spcPct val="150000"/>
              </a:lnSpc>
              <a:spcBef>
                <a:spcPts val="1100"/>
              </a:spcBef>
              <a:spcAft>
                <a:spcPts val="400"/>
              </a:spcAft>
              <a:buClr>
                <a:schemeClr val="dk1"/>
              </a:buClr>
              <a:buSzPts val="1100"/>
              <a:buFont typeface="Arial"/>
              <a:buNone/>
            </a:pPr>
            <a:r>
              <a:t/>
            </a:r>
            <a:endParaRPr b="1" sz="1700">
              <a:solidFill>
                <a:srgbClr val="2E3D49"/>
              </a:solidFill>
              <a:highlight>
                <a:srgbClr val="FFFFFF"/>
              </a:highlight>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70"/>
          <p:cNvSpPr txBox="1"/>
          <p:nvPr/>
        </p:nvSpPr>
        <p:spPr>
          <a:xfrm>
            <a:off x="457200" y="447675"/>
            <a:ext cx="6842100" cy="1152600"/>
          </a:xfrm>
          <a:prstGeom prst="rect">
            <a:avLst/>
          </a:prstGeom>
          <a:noFill/>
          <a:ln>
            <a:noFill/>
          </a:ln>
        </p:spPr>
        <p:txBody>
          <a:bodyPr anchorCtr="0" anchor="t" bIns="91425" lIns="91425" spcFirstLastPara="1" rIns="91425" wrap="square" tIns="91425">
            <a:noAutofit/>
          </a:bodyPr>
          <a:lstStyle/>
          <a:p>
            <a:pPr indent="0" lvl="0" marL="0" rtl="0" algn="just">
              <a:lnSpc>
                <a:spcPct val="170000"/>
              </a:lnSpc>
              <a:spcBef>
                <a:spcPts val="0"/>
              </a:spcBef>
              <a:spcAft>
                <a:spcPts val="0"/>
              </a:spcAft>
              <a:buNone/>
            </a:pPr>
            <a:r>
              <a:rPr lang="en" sz="1600">
                <a:solidFill>
                  <a:srgbClr val="525C65"/>
                </a:solidFill>
                <a:highlight>
                  <a:srgbClr val="FFFFFF"/>
                </a:highlight>
                <a:latin typeface="Open Sans"/>
                <a:ea typeface="Open Sans"/>
                <a:cs typeface="Open Sans"/>
                <a:sym typeface="Open Sans"/>
              </a:rPr>
              <a:t>Write 1-2 paragraphs discussing what </a:t>
            </a:r>
            <a:r>
              <a:rPr b="1" lang="en" sz="1600">
                <a:solidFill>
                  <a:srgbClr val="525C65"/>
                </a:solidFill>
                <a:highlight>
                  <a:srgbClr val="FFFFFF"/>
                </a:highlight>
                <a:latin typeface="Open Sans"/>
                <a:ea typeface="Open Sans"/>
                <a:cs typeface="Open Sans"/>
                <a:sym typeface="Open Sans"/>
              </a:rPr>
              <a:t>data governance roles and responsibilities</a:t>
            </a:r>
            <a:r>
              <a:rPr lang="en" sz="1600">
                <a:solidFill>
                  <a:srgbClr val="525C65"/>
                </a:solidFill>
                <a:highlight>
                  <a:srgbClr val="FFFFFF"/>
                </a:highlight>
                <a:latin typeface="Open Sans"/>
                <a:ea typeface="Open Sans"/>
                <a:cs typeface="Open Sans"/>
                <a:sym typeface="Open Sans"/>
              </a:rPr>
              <a:t> will be necessary to oversee this new Data Management initiative. Please be sure to discuss the responsibilities in the context of at </a:t>
            </a:r>
            <a:r>
              <a:rPr b="1" lang="en" sz="1600">
                <a:solidFill>
                  <a:srgbClr val="525C65"/>
                </a:solidFill>
                <a:highlight>
                  <a:srgbClr val="FFFFFF"/>
                </a:highlight>
                <a:latin typeface="Open Sans"/>
                <a:ea typeface="Open Sans"/>
                <a:cs typeface="Open Sans"/>
                <a:sym typeface="Open Sans"/>
              </a:rPr>
              <a:t>least 3 different aspects </a:t>
            </a:r>
            <a:r>
              <a:rPr lang="en" sz="1600">
                <a:solidFill>
                  <a:srgbClr val="525C65"/>
                </a:solidFill>
                <a:highlight>
                  <a:srgbClr val="FFFFFF"/>
                </a:highlight>
                <a:latin typeface="Open Sans"/>
                <a:ea typeface="Open Sans"/>
                <a:cs typeface="Open Sans"/>
                <a:sym typeface="Open Sans"/>
              </a:rPr>
              <a:t>of Data Governance (such as Data Quality Management, Metadata Management, MDM, etc). Based on what you know, do SneakerPark's </a:t>
            </a:r>
            <a:r>
              <a:rPr b="1" lang="en" sz="1600">
                <a:solidFill>
                  <a:srgbClr val="525C65"/>
                </a:solidFill>
                <a:highlight>
                  <a:srgbClr val="FFFFFF"/>
                </a:highlight>
                <a:latin typeface="Open Sans"/>
                <a:ea typeface="Open Sans"/>
                <a:cs typeface="Open Sans"/>
                <a:sym typeface="Open Sans"/>
              </a:rPr>
              <a:t>current employees have the necessary skills</a:t>
            </a:r>
            <a:r>
              <a:rPr lang="en" sz="1600">
                <a:solidFill>
                  <a:srgbClr val="525C65"/>
                </a:solidFill>
                <a:highlight>
                  <a:srgbClr val="FFFFFF"/>
                </a:highlight>
                <a:latin typeface="Open Sans"/>
                <a:ea typeface="Open Sans"/>
                <a:cs typeface="Open Sans"/>
                <a:sym typeface="Open Sans"/>
              </a:rPr>
              <a:t> for these roles or should the company </a:t>
            </a:r>
            <a:r>
              <a:rPr b="1" lang="en" sz="1600">
                <a:solidFill>
                  <a:srgbClr val="525C65"/>
                </a:solidFill>
                <a:highlight>
                  <a:srgbClr val="FFFFFF"/>
                </a:highlight>
                <a:latin typeface="Open Sans"/>
                <a:ea typeface="Open Sans"/>
                <a:cs typeface="Open Sans"/>
                <a:sym typeface="Open Sans"/>
              </a:rPr>
              <a:t>make new hires</a:t>
            </a:r>
            <a:r>
              <a:rPr lang="en" sz="1600">
                <a:solidFill>
                  <a:srgbClr val="525C65"/>
                </a:solidFill>
                <a:highlight>
                  <a:srgbClr val="FFFFFF"/>
                </a:highlight>
                <a:latin typeface="Open Sans"/>
                <a:ea typeface="Open Sans"/>
                <a:cs typeface="Open Sans"/>
                <a:sym typeface="Open Sans"/>
              </a:rPr>
              <a:t>?</a:t>
            </a:r>
            <a:endParaRPr sz="1600">
              <a:solidFill>
                <a:srgbClr val="525C65"/>
              </a:solidFill>
              <a:highlight>
                <a:srgbClr val="FFFFFF"/>
              </a:highlight>
              <a:latin typeface="Open Sans"/>
              <a:ea typeface="Open Sans"/>
              <a:cs typeface="Open Sans"/>
              <a:sym typeface="Open Sans"/>
            </a:endParaRPr>
          </a:p>
          <a:p>
            <a:pPr indent="0" lvl="0" marL="0" rtl="0" algn="l">
              <a:lnSpc>
                <a:spcPct val="115000"/>
              </a:lnSpc>
              <a:spcBef>
                <a:spcPts val="1400"/>
              </a:spcBef>
              <a:spcAft>
                <a:spcPts val="0"/>
              </a:spcAft>
              <a:buClr>
                <a:schemeClr val="dk1"/>
              </a:buClr>
              <a:buSzPts val="1100"/>
              <a:buFont typeface="Arial"/>
              <a:buNone/>
            </a:pPr>
            <a:r>
              <a:rPr b="1" lang="en" sz="900">
                <a:solidFill>
                  <a:schemeClr val="dk1"/>
                </a:solidFill>
              </a:rPr>
              <a:t>Data Governance Roles &amp; Responsibilities for SneakerPark</a:t>
            </a:r>
            <a:endParaRPr b="1" sz="9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700">
                <a:solidFill>
                  <a:schemeClr val="dk1"/>
                </a:solidFill>
              </a:rPr>
              <a:t>To ensure the long-term success of the Enterprise Data Management initiative, SneakerPark needs to establish clear data governance roles. Here are the key roles and their responsibilities:</a:t>
            </a:r>
            <a:endParaRPr sz="700">
              <a:solidFill>
                <a:schemeClr val="dk1"/>
              </a:solidFill>
            </a:endParaRPr>
          </a:p>
          <a:p>
            <a:pPr indent="-273050" lvl="0" marL="457200" rtl="0" algn="l">
              <a:lnSpc>
                <a:spcPct val="115000"/>
              </a:lnSpc>
              <a:spcBef>
                <a:spcPts val="1200"/>
              </a:spcBef>
              <a:spcAft>
                <a:spcPts val="0"/>
              </a:spcAft>
              <a:buClr>
                <a:schemeClr val="dk1"/>
              </a:buClr>
              <a:buSzPts val="700"/>
              <a:buAutoNum type="arabicPeriod"/>
            </a:pPr>
            <a:r>
              <a:rPr b="1" lang="en" sz="700">
                <a:solidFill>
                  <a:schemeClr val="dk1"/>
                </a:solidFill>
              </a:rPr>
              <a:t>Data Stewards</a:t>
            </a:r>
            <a:br>
              <a:rPr b="1" lang="en" sz="700">
                <a:solidFill>
                  <a:schemeClr val="dk1"/>
                </a:solidFill>
              </a:rPr>
            </a:br>
            <a:endParaRPr b="1" sz="700">
              <a:solidFill>
                <a:schemeClr val="dk1"/>
              </a:solidFill>
            </a:endParaRPr>
          </a:p>
          <a:p>
            <a:pPr indent="0" lvl="0" marL="914400" rtl="0" algn="l">
              <a:lnSpc>
                <a:spcPct val="115000"/>
              </a:lnSpc>
              <a:spcBef>
                <a:spcPts val="1200"/>
              </a:spcBef>
              <a:spcAft>
                <a:spcPts val="0"/>
              </a:spcAft>
              <a:buNone/>
            </a:pPr>
            <a:r>
              <a:rPr lang="en" sz="700">
                <a:solidFill>
                  <a:schemeClr val="dk1"/>
                </a:solidFill>
              </a:rPr>
              <a:t>Responsible for the day-to-day management of data quality within their assigned domain (e.g., Customer, Inventory).</a:t>
            </a:r>
            <a:br>
              <a:rPr lang="en" sz="700">
                <a:solidFill>
                  <a:schemeClr val="dk1"/>
                </a:solidFill>
              </a:rPr>
            </a:br>
            <a:endParaRPr sz="700">
              <a:solidFill>
                <a:schemeClr val="dk1"/>
              </a:solidFill>
            </a:endParaRPr>
          </a:p>
          <a:p>
            <a:pPr indent="0" lvl="0" marL="914400" rtl="0" algn="l">
              <a:lnSpc>
                <a:spcPct val="115000"/>
              </a:lnSpc>
              <a:spcBef>
                <a:spcPts val="1200"/>
              </a:spcBef>
              <a:spcAft>
                <a:spcPts val="0"/>
              </a:spcAft>
              <a:buNone/>
            </a:pPr>
            <a:r>
              <a:rPr lang="en" sz="700">
                <a:solidFill>
                  <a:schemeClr val="dk1"/>
                </a:solidFill>
              </a:rPr>
              <a:t>Resolve data issues, approve data definitions, and monitor adherence to data standards.</a:t>
            </a:r>
            <a:br>
              <a:rPr lang="en" sz="700">
                <a:solidFill>
                  <a:schemeClr val="dk1"/>
                </a:solidFill>
              </a:rPr>
            </a:br>
            <a:endParaRPr sz="700">
              <a:solidFill>
                <a:schemeClr val="dk1"/>
              </a:solidFill>
            </a:endParaRPr>
          </a:p>
          <a:p>
            <a:pPr indent="0" lvl="0" marL="914400" rtl="0" algn="l">
              <a:lnSpc>
                <a:spcPct val="115000"/>
              </a:lnSpc>
              <a:spcBef>
                <a:spcPts val="1200"/>
              </a:spcBef>
              <a:spcAft>
                <a:spcPts val="0"/>
              </a:spcAft>
              <a:buNone/>
            </a:pPr>
            <a:r>
              <a:rPr lang="en" sz="700">
                <a:solidFill>
                  <a:schemeClr val="dk1"/>
                </a:solidFill>
              </a:rPr>
              <a:t>SneakerPark currently lacks dedicated data stewards, so existing SMEs like Jessica may be appointed initially.</a:t>
            </a:r>
            <a:br>
              <a:rPr lang="en" sz="700">
                <a:solidFill>
                  <a:schemeClr val="dk1"/>
                </a:solidFill>
              </a:rPr>
            </a:br>
            <a:endParaRPr sz="700">
              <a:solidFill>
                <a:schemeClr val="dk1"/>
              </a:solidFill>
            </a:endParaRPr>
          </a:p>
          <a:p>
            <a:pPr indent="-273050" lvl="0" marL="457200" rtl="0" algn="l">
              <a:lnSpc>
                <a:spcPct val="115000"/>
              </a:lnSpc>
              <a:spcBef>
                <a:spcPts val="1200"/>
              </a:spcBef>
              <a:spcAft>
                <a:spcPts val="0"/>
              </a:spcAft>
              <a:buClr>
                <a:schemeClr val="dk1"/>
              </a:buClr>
              <a:buSzPts val="700"/>
              <a:buAutoNum type="arabicPeriod"/>
            </a:pPr>
            <a:r>
              <a:rPr b="1" lang="en" sz="700">
                <a:solidFill>
                  <a:schemeClr val="dk1"/>
                </a:solidFill>
              </a:rPr>
              <a:t>Data Owners</a:t>
            </a:r>
            <a:br>
              <a:rPr b="1" lang="en" sz="700">
                <a:solidFill>
                  <a:schemeClr val="dk1"/>
                </a:solidFill>
              </a:rPr>
            </a:br>
            <a:endParaRPr b="1" sz="700">
              <a:solidFill>
                <a:schemeClr val="dk1"/>
              </a:solidFill>
            </a:endParaRPr>
          </a:p>
          <a:p>
            <a:pPr indent="0" lvl="0" marL="914400" rtl="0" algn="l">
              <a:lnSpc>
                <a:spcPct val="115000"/>
              </a:lnSpc>
              <a:spcBef>
                <a:spcPts val="1200"/>
              </a:spcBef>
              <a:spcAft>
                <a:spcPts val="0"/>
              </a:spcAft>
              <a:buNone/>
            </a:pPr>
            <a:r>
              <a:rPr lang="en" sz="700">
                <a:solidFill>
                  <a:schemeClr val="dk1"/>
                </a:solidFill>
              </a:rPr>
              <a:t>Usually department heads who are accountable for the correctness and protection of data within their business area.</a:t>
            </a:r>
            <a:br>
              <a:rPr lang="en" sz="700">
                <a:solidFill>
                  <a:schemeClr val="dk1"/>
                </a:solidFill>
              </a:rPr>
            </a:br>
            <a:endParaRPr sz="700">
              <a:solidFill>
                <a:schemeClr val="dk1"/>
              </a:solidFill>
            </a:endParaRPr>
          </a:p>
          <a:p>
            <a:pPr indent="0" lvl="0" marL="914400" rtl="0" algn="l">
              <a:lnSpc>
                <a:spcPct val="115000"/>
              </a:lnSpc>
              <a:spcBef>
                <a:spcPts val="1200"/>
              </a:spcBef>
              <a:spcAft>
                <a:spcPts val="0"/>
              </a:spcAft>
              <a:buNone/>
            </a:pPr>
            <a:r>
              <a:rPr lang="en" sz="700">
                <a:solidFill>
                  <a:schemeClr val="dk1"/>
                </a:solidFill>
              </a:rPr>
              <a:t>Decide on data access policies and critical data priorities.</a:t>
            </a:r>
            <a:br>
              <a:rPr lang="en" sz="700">
                <a:solidFill>
                  <a:schemeClr val="dk1"/>
                </a:solidFill>
              </a:rPr>
            </a:br>
            <a:endParaRPr sz="700">
              <a:solidFill>
                <a:schemeClr val="dk1"/>
              </a:solidFill>
            </a:endParaRPr>
          </a:p>
          <a:p>
            <a:pPr indent="-273050" lvl="0" marL="457200" rtl="0" algn="l">
              <a:lnSpc>
                <a:spcPct val="115000"/>
              </a:lnSpc>
              <a:spcBef>
                <a:spcPts val="1200"/>
              </a:spcBef>
              <a:spcAft>
                <a:spcPts val="0"/>
              </a:spcAft>
              <a:buClr>
                <a:schemeClr val="dk1"/>
              </a:buClr>
              <a:buSzPts val="700"/>
              <a:buAutoNum type="arabicPeriod"/>
            </a:pPr>
            <a:r>
              <a:rPr b="1" lang="en" sz="700">
                <a:solidFill>
                  <a:schemeClr val="dk1"/>
                </a:solidFill>
              </a:rPr>
              <a:t>Data Governance Committee</a:t>
            </a:r>
            <a:br>
              <a:rPr b="1" lang="en" sz="700">
                <a:solidFill>
                  <a:schemeClr val="dk1"/>
                </a:solidFill>
              </a:rPr>
            </a:br>
            <a:endParaRPr b="1" sz="700">
              <a:solidFill>
                <a:schemeClr val="dk1"/>
              </a:solidFill>
            </a:endParaRPr>
          </a:p>
          <a:p>
            <a:pPr indent="0" lvl="0" marL="914400" rtl="0" algn="l">
              <a:lnSpc>
                <a:spcPct val="115000"/>
              </a:lnSpc>
              <a:spcBef>
                <a:spcPts val="1200"/>
              </a:spcBef>
              <a:spcAft>
                <a:spcPts val="0"/>
              </a:spcAft>
              <a:buNone/>
            </a:pPr>
            <a:r>
              <a:rPr lang="en" sz="700">
                <a:solidFill>
                  <a:schemeClr val="dk1"/>
                </a:solidFill>
              </a:rPr>
              <a:t>A cross-functional team (including IT, business analysts, and compliance) that sets overall data governance policies, monitors compliance, and sponsors data initiatives.</a:t>
            </a:r>
            <a:br>
              <a:rPr lang="en" sz="700">
                <a:solidFill>
                  <a:schemeClr val="dk1"/>
                </a:solidFill>
              </a:rPr>
            </a:br>
            <a:endParaRPr sz="700">
              <a:solidFill>
                <a:schemeClr val="dk1"/>
              </a:solidFill>
            </a:endParaRPr>
          </a:p>
          <a:p>
            <a:pPr indent="0" lvl="0" marL="914400" rtl="0" algn="l">
              <a:lnSpc>
                <a:spcPct val="115000"/>
              </a:lnSpc>
              <a:spcBef>
                <a:spcPts val="1200"/>
              </a:spcBef>
              <a:spcAft>
                <a:spcPts val="0"/>
              </a:spcAft>
              <a:buNone/>
            </a:pPr>
            <a:r>
              <a:rPr lang="en" sz="700">
                <a:solidFill>
                  <a:schemeClr val="dk1"/>
                </a:solidFill>
              </a:rPr>
              <a:t>Given SneakerPark's current informal structure, this will be a new group to be formalized.</a:t>
            </a:r>
            <a:br>
              <a:rPr lang="en" sz="700">
                <a:solidFill>
                  <a:schemeClr val="dk1"/>
                </a:solidFill>
              </a:rPr>
            </a:br>
            <a:endParaRPr sz="7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7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900">
                <a:solidFill>
                  <a:schemeClr val="dk1"/>
                </a:solidFill>
              </a:rPr>
              <a:t>Tailored to SneakerPark</a:t>
            </a:r>
            <a:endParaRPr b="1" sz="9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700">
                <a:solidFill>
                  <a:schemeClr val="dk1"/>
                </a:solidFill>
              </a:rPr>
              <a:t>At SneakerPark’s current stage, these roles will be partly filled by existing personnel (like Jessica from business and Jake from IT) until more formal roles can be hired. As the program matures, dedicated data governance resources should be introduced to ensure sustainability.</a:t>
            </a:r>
            <a:endParaRPr sz="700">
              <a:solidFill>
                <a:schemeClr val="dk1"/>
              </a:solidFill>
            </a:endParaRPr>
          </a:p>
          <a:p>
            <a:pPr indent="0" lvl="0" marL="0" rtl="0" algn="just">
              <a:lnSpc>
                <a:spcPct val="170000"/>
              </a:lnSpc>
              <a:spcBef>
                <a:spcPts val="1200"/>
              </a:spcBef>
              <a:spcAft>
                <a:spcPts val="1100"/>
              </a:spcAft>
              <a:buNone/>
            </a:pPr>
            <a:r>
              <a:t/>
            </a:r>
            <a:endParaRPr sz="1600">
              <a:solidFill>
                <a:srgbClr val="525C65"/>
              </a:solidFill>
              <a:highlight>
                <a:srgbClr val="FFFFFF"/>
              </a:highlight>
              <a:latin typeface="Open Sans"/>
              <a:ea typeface="Open Sans"/>
              <a:cs typeface="Open Sans"/>
              <a:sym typeface="Open Sans"/>
            </a:endParaRPr>
          </a:p>
        </p:txBody>
      </p:sp>
      <p:cxnSp>
        <p:nvCxnSpPr>
          <p:cNvPr id="294" name="Google Shape;294;p70"/>
          <p:cNvCxnSpPr/>
          <p:nvPr/>
        </p:nvCxnSpPr>
        <p:spPr>
          <a:xfrm rot="10800000">
            <a:off x="122700" y="3733300"/>
            <a:ext cx="75798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298" name="Shape 298"/>
        <p:cNvGrpSpPr/>
        <p:nvPr/>
      </p:nvGrpSpPr>
      <p:grpSpPr>
        <a:xfrm>
          <a:off x="0" y="0"/>
          <a:ext cx="0" cy="0"/>
          <a:chOff x="0" y="0"/>
          <a:chExt cx="0" cy="0"/>
        </a:xfrm>
      </p:grpSpPr>
      <p:sp>
        <p:nvSpPr>
          <p:cNvPr id="299" name="Google Shape;299;p71"/>
          <p:cNvSpPr/>
          <p:nvPr/>
        </p:nvSpPr>
        <p:spPr>
          <a:xfrm>
            <a:off x="1422750" y="4013075"/>
            <a:ext cx="49269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Font typeface="Open Sans"/>
              <a:buNone/>
            </a:pPr>
            <a:r>
              <a:rPr b="1" lang="en" sz="3000">
                <a:solidFill>
                  <a:srgbClr val="FFFFFF"/>
                </a:solidFill>
                <a:latin typeface="Open Sans"/>
                <a:ea typeface="Open Sans"/>
                <a:cs typeface="Open Sans"/>
                <a:sym typeface="Open Sans"/>
              </a:rPr>
              <a:t>Standout Suggestions</a:t>
            </a:r>
            <a:endParaRPr sz="3000">
              <a:solidFill>
                <a:srgbClr val="FFFFFF"/>
              </a:solidFill>
              <a:latin typeface="Open Sans"/>
              <a:ea typeface="Open Sans"/>
              <a:cs typeface="Open Sans"/>
              <a:sym typeface="Open Sans"/>
            </a:endParaRPr>
          </a:p>
        </p:txBody>
      </p:sp>
      <p:sp>
        <p:nvSpPr>
          <p:cNvPr id="300" name="Google Shape;300;p71"/>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72"/>
          <p:cNvSpPr txBox="1"/>
          <p:nvPr/>
        </p:nvSpPr>
        <p:spPr>
          <a:xfrm>
            <a:off x="457200" y="504825"/>
            <a:ext cx="6858000" cy="7983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2E3D49"/>
              </a:buClr>
              <a:buSzPts val="1800"/>
              <a:buFont typeface="Open Sans"/>
              <a:buAutoNum type="arabicPeriod"/>
            </a:pPr>
            <a:r>
              <a:rPr lang="en" sz="1600">
                <a:solidFill>
                  <a:srgbClr val="525C65"/>
                </a:solidFill>
                <a:highlight>
                  <a:srgbClr val="FFFFFF"/>
                </a:highlight>
                <a:latin typeface="Open Sans"/>
                <a:ea typeface="Open Sans"/>
                <a:cs typeface="Open Sans"/>
                <a:sym typeface="Open Sans"/>
              </a:rPr>
              <a:t>Create a Business Glossary for SneakerPark and define common terms such as Item, Buyer, etc. Think and discuss how SneakerPark can improve on the consistency of the terms that its systems currently use. (You can use the “Business Glossary” tab of the same Sheets template you’ve been using for the other parts of this project to get you started.)</a:t>
            </a:r>
            <a:endParaRPr sz="1600">
              <a:solidFill>
                <a:srgbClr val="525C65"/>
              </a:solidFill>
              <a:highlight>
                <a:srgbClr val="FFFFFF"/>
              </a:highlight>
              <a:latin typeface="Open Sans"/>
              <a:ea typeface="Open Sans"/>
              <a:cs typeface="Open Sans"/>
              <a:sym typeface="Open Sans"/>
            </a:endParaRPr>
          </a:p>
          <a:p>
            <a:pPr indent="0" lvl="0" marL="457200" rtl="0" algn="l">
              <a:lnSpc>
                <a:spcPct val="115000"/>
              </a:lnSpc>
              <a:spcBef>
                <a:spcPts val="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342900" lvl="0" marL="457200" rtl="0" algn="l">
              <a:lnSpc>
                <a:spcPct val="115000"/>
              </a:lnSpc>
              <a:spcBef>
                <a:spcPts val="0"/>
              </a:spcBef>
              <a:spcAft>
                <a:spcPts val="0"/>
              </a:spcAft>
              <a:buClr>
                <a:srgbClr val="2E3D49"/>
              </a:buClr>
              <a:buSzPts val="1800"/>
              <a:buFont typeface="Open Sans"/>
              <a:buAutoNum type="arabicPeriod"/>
            </a:pPr>
            <a:r>
              <a:rPr lang="en" sz="1600">
                <a:solidFill>
                  <a:srgbClr val="525C65"/>
                </a:solidFill>
                <a:highlight>
                  <a:srgbClr val="FFFFFF"/>
                </a:highlight>
                <a:latin typeface="Open Sans"/>
                <a:ea typeface="Open Sans"/>
                <a:cs typeface="Open Sans"/>
                <a:sym typeface="Open Sans"/>
              </a:rPr>
              <a:t>Document</a:t>
            </a:r>
            <a:r>
              <a:rPr lang="en" sz="1600">
                <a:solidFill>
                  <a:srgbClr val="525C65"/>
                </a:solidFill>
                <a:highlight>
                  <a:srgbClr val="FFFFFF"/>
                </a:highlight>
                <a:latin typeface="Open Sans"/>
                <a:ea typeface="Open Sans"/>
                <a:cs typeface="Open Sans"/>
                <a:sym typeface="Open Sans"/>
              </a:rPr>
              <a:t> SneakerPark’s current naming conventions. Can you think of any improvements?  (You can use the “Standard Naming Conventions” tab of the same Sheets template you’ve been using for the other parts of this project to get you started.) Some examples of Naming Conventions include;</a:t>
            </a:r>
            <a:endParaRPr sz="1600">
              <a:solidFill>
                <a:srgbClr val="525C65"/>
              </a:solidFill>
              <a:highlight>
                <a:srgbClr val="FFFFFF"/>
              </a:highlight>
              <a:latin typeface="Open Sans"/>
              <a:ea typeface="Open Sans"/>
              <a:cs typeface="Open Sans"/>
              <a:sym typeface="Open Sans"/>
            </a:endParaRPr>
          </a:p>
          <a:p>
            <a:pPr indent="0" lvl="0" marL="457200" rtl="0" algn="l">
              <a:lnSpc>
                <a:spcPct val="115000"/>
              </a:lnSpc>
              <a:spcBef>
                <a:spcPts val="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330200" lvl="0" marL="914400" rtl="0" algn="l">
              <a:lnSpc>
                <a:spcPct val="115000"/>
              </a:lnSpc>
              <a:spcBef>
                <a:spcPts val="0"/>
              </a:spcBef>
              <a:spcAft>
                <a:spcPts val="0"/>
              </a:spcAft>
              <a:buClr>
                <a:srgbClr val="525C65"/>
              </a:buClr>
              <a:buSzPts val="1600"/>
              <a:buFont typeface="Open Sans"/>
              <a:buChar char="●"/>
            </a:pPr>
            <a:r>
              <a:rPr lang="en" sz="1600">
                <a:solidFill>
                  <a:srgbClr val="525C65"/>
                </a:solidFill>
                <a:highlight>
                  <a:srgbClr val="FFFFFF"/>
                </a:highlight>
                <a:latin typeface="Open Sans"/>
                <a:ea typeface="Open Sans"/>
                <a:cs typeface="Open Sans"/>
                <a:sym typeface="Open Sans"/>
              </a:rPr>
              <a:t>Do not use spaces or special characters.</a:t>
            </a:r>
            <a:endParaRPr sz="1600">
              <a:solidFill>
                <a:srgbClr val="525C65"/>
              </a:solidFill>
              <a:highlight>
                <a:srgbClr val="FFFFFF"/>
              </a:highlight>
              <a:latin typeface="Open Sans"/>
              <a:ea typeface="Open Sans"/>
              <a:cs typeface="Open Sans"/>
              <a:sym typeface="Open Sans"/>
            </a:endParaRPr>
          </a:p>
          <a:p>
            <a:pPr indent="-330200" lvl="0" marL="914400" rtl="0" algn="l">
              <a:lnSpc>
                <a:spcPct val="115000"/>
              </a:lnSpc>
              <a:spcBef>
                <a:spcPts val="0"/>
              </a:spcBef>
              <a:spcAft>
                <a:spcPts val="0"/>
              </a:spcAft>
              <a:buClr>
                <a:srgbClr val="525C65"/>
              </a:buClr>
              <a:buSzPts val="1600"/>
              <a:buFont typeface="Open Sans"/>
              <a:buChar char="●"/>
            </a:pPr>
            <a:r>
              <a:rPr lang="en" sz="1600">
                <a:solidFill>
                  <a:srgbClr val="525C65"/>
                </a:solidFill>
                <a:highlight>
                  <a:srgbClr val="FFFFFF"/>
                </a:highlight>
                <a:latin typeface="Open Sans"/>
                <a:ea typeface="Open Sans"/>
                <a:cs typeface="Open Sans"/>
                <a:sym typeface="Open Sans"/>
              </a:rPr>
              <a:t>Use only LOWERCASE.</a:t>
            </a:r>
            <a:endParaRPr sz="1600">
              <a:solidFill>
                <a:srgbClr val="525C65"/>
              </a:solidFill>
              <a:highlight>
                <a:srgbClr val="FFFFFF"/>
              </a:highlight>
              <a:latin typeface="Open Sans"/>
              <a:ea typeface="Open Sans"/>
              <a:cs typeface="Open Sans"/>
              <a:sym typeface="Open Sans"/>
            </a:endParaRPr>
          </a:p>
          <a:p>
            <a:pPr indent="-330200" lvl="0" marL="914400" rtl="0" algn="l">
              <a:lnSpc>
                <a:spcPct val="115000"/>
              </a:lnSpc>
              <a:spcBef>
                <a:spcPts val="0"/>
              </a:spcBef>
              <a:spcAft>
                <a:spcPts val="0"/>
              </a:spcAft>
              <a:buClr>
                <a:srgbClr val="525C65"/>
              </a:buClr>
              <a:buSzPts val="1600"/>
              <a:buFont typeface="Open Sans"/>
              <a:buChar char="●"/>
            </a:pPr>
            <a:r>
              <a:rPr lang="en" sz="1600">
                <a:solidFill>
                  <a:srgbClr val="525C65"/>
                </a:solidFill>
                <a:highlight>
                  <a:srgbClr val="FFFFFF"/>
                </a:highlight>
                <a:latin typeface="Open Sans"/>
                <a:ea typeface="Open Sans"/>
                <a:cs typeface="Open Sans"/>
                <a:sym typeface="Open Sans"/>
              </a:rPr>
              <a:t>All identifier fields should end in “_id”.</a:t>
            </a:r>
            <a:endParaRPr sz="1600">
              <a:solidFill>
                <a:srgbClr val="525C65"/>
              </a:solidFill>
              <a:highlight>
                <a:srgbClr val="FFFFFF"/>
              </a:highlight>
              <a:latin typeface="Open Sans"/>
              <a:ea typeface="Open Sans"/>
              <a:cs typeface="Open Sans"/>
              <a:sym typeface="Open Sans"/>
            </a:endParaRPr>
          </a:p>
          <a:p>
            <a:pPr indent="-330200" lvl="0" marL="914400" rtl="0" algn="l">
              <a:lnSpc>
                <a:spcPct val="115000"/>
              </a:lnSpc>
              <a:spcBef>
                <a:spcPts val="0"/>
              </a:spcBef>
              <a:spcAft>
                <a:spcPts val="0"/>
              </a:spcAft>
              <a:buClr>
                <a:srgbClr val="525C65"/>
              </a:buClr>
              <a:buSzPts val="1600"/>
              <a:buFont typeface="Open Sans"/>
              <a:buChar char="●"/>
            </a:pPr>
            <a:r>
              <a:rPr lang="en" sz="1600">
                <a:solidFill>
                  <a:srgbClr val="525C65"/>
                </a:solidFill>
                <a:highlight>
                  <a:srgbClr val="FFFFFF"/>
                </a:highlight>
                <a:latin typeface="Open Sans"/>
                <a:ea typeface="Open Sans"/>
                <a:cs typeface="Open Sans"/>
                <a:sym typeface="Open Sans"/>
              </a:rPr>
              <a:t>Avoid acronyms and abbreviations.</a:t>
            </a:r>
            <a:endParaRPr sz="1600">
              <a:solidFill>
                <a:srgbClr val="525C65"/>
              </a:solidFill>
              <a:highlight>
                <a:srgbClr val="FFFFFF"/>
              </a:highlight>
              <a:latin typeface="Open Sans"/>
              <a:ea typeface="Open Sans"/>
              <a:cs typeface="Open Sans"/>
              <a:sym typeface="Open Sans"/>
            </a:endParaRPr>
          </a:p>
          <a:p>
            <a:pPr indent="0" lvl="0" marL="457200" rtl="0" algn="l">
              <a:lnSpc>
                <a:spcPct val="115000"/>
              </a:lnSpc>
              <a:spcBef>
                <a:spcPts val="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342900" lvl="0" marL="457200" rtl="0" algn="l">
              <a:lnSpc>
                <a:spcPct val="115000"/>
              </a:lnSpc>
              <a:spcBef>
                <a:spcPts val="0"/>
              </a:spcBef>
              <a:spcAft>
                <a:spcPts val="0"/>
              </a:spcAft>
              <a:buClr>
                <a:srgbClr val="2E3D49"/>
              </a:buClr>
              <a:buSzPts val="1800"/>
              <a:buFont typeface="Open Sans"/>
              <a:buAutoNum type="arabicPeriod"/>
            </a:pPr>
            <a:r>
              <a:rPr lang="en" sz="1600">
                <a:solidFill>
                  <a:srgbClr val="525C65"/>
                </a:solidFill>
                <a:highlight>
                  <a:srgbClr val="FFFFFF"/>
                </a:highlight>
                <a:latin typeface="Open Sans"/>
                <a:ea typeface="Open Sans"/>
                <a:cs typeface="Open Sans"/>
                <a:sym typeface="Open Sans"/>
              </a:rPr>
              <a:t>Write SQL scripts for the matching rules that you’ve created in Step 6. </a:t>
            </a:r>
            <a:endParaRPr sz="1800">
              <a:solidFill>
                <a:srgbClr val="2E3D49"/>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53"/>
          <p:cNvSpPr txBox="1"/>
          <p:nvPr>
            <p:ph type="title"/>
          </p:nvPr>
        </p:nvSpPr>
        <p:spPr>
          <a:xfrm>
            <a:off x="264895" y="403546"/>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Background (cont’d)</a:t>
            </a:r>
            <a:endParaRPr/>
          </a:p>
        </p:txBody>
      </p:sp>
      <p:sp>
        <p:nvSpPr>
          <p:cNvPr id="192" name="Google Shape;192;p53"/>
          <p:cNvSpPr txBox="1"/>
          <p:nvPr/>
        </p:nvSpPr>
        <p:spPr>
          <a:xfrm>
            <a:off x="228600" y="1562100"/>
            <a:ext cx="6876900" cy="2426400"/>
          </a:xfrm>
          <a:prstGeom prst="rect">
            <a:avLst/>
          </a:prstGeom>
          <a:noFill/>
          <a:ln>
            <a:noFill/>
          </a:ln>
        </p:spPr>
        <p:txBody>
          <a:bodyPr anchorCtr="0" anchor="t" bIns="91425" lIns="91425" spcFirstLastPara="1" rIns="91425" wrap="square" tIns="91425">
            <a:noAutofit/>
          </a:bodyPr>
          <a:lstStyle/>
          <a:p>
            <a:pPr indent="-342900" lvl="0" marL="457200" rtl="0" algn="just">
              <a:lnSpc>
                <a:spcPct val="170000"/>
              </a:lnSpc>
              <a:spcBef>
                <a:spcPts val="0"/>
              </a:spcBef>
              <a:spcAft>
                <a:spcPts val="0"/>
              </a:spcAft>
              <a:buClr>
                <a:srgbClr val="525C65"/>
              </a:buClr>
              <a:buSzPts val="1800"/>
              <a:buFont typeface="Open Sans"/>
              <a:buChar char="●"/>
            </a:pPr>
            <a:r>
              <a:rPr lang="en" sz="1800">
                <a:solidFill>
                  <a:srgbClr val="525C65"/>
                </a:solidFill>
                <a:highlight>
                  <a:srgbClr val="FFFFFF"/>
                </a:highlight>
                <a:latin typeface="Open Sans"/>
                <a:ea typeface="Open Sans"/>
                <a:cs typeface="Open Sans"/>
                <a:sym typeface="Open Sans"/>
              </a:rPr>
              <a:t>Below you can see a diagram that will hopefully help you visualize some of SneakerPark's business processes. Keep in mind that it does not capture ALL processes and every nuance, but simply serves as another artifact to use in your project.</a:t>
            </a:r>
            <a:endParaRPr sz="1800">
              <a:solidFill>
                <a:srgbClr val="525C65"/>
              </a:solidFill>
              <a:highlight>
                <a:srgbClr val="FFFFFF"/>
              </a:highlight>
              <a:latin typeface="Open Sans"/>
              <a:ea typeface="Open Sans"/>
              <a:cs typeface="Open Sans"/>
              <a:sym typeface="Open Sans"/>
            </a:endParaRPr>
          </a:p>
        </p:txBody>
      </p:sp>
      <p:pic>
        <p:nvPicPr>
          <p:cNvPr id="193" name="Google Shape;193;p53"/>
          <p:cNvPicPr preferRelativeResize="0"/>
          <p:nvPr/>
        </p:nvPicPr>
        <p:blipFill>
          <a:blip r:embed="rId3">
            <a:alphaModFix/>
          </a:blip>
          <a:stretch>
            <a:fillRect/>
          </a:stretch>
        </p:blipFill>
        <p:spPr>
          <a:xfrm>
            <a:off x="152400" y="4140900"/>
            <a:ext cx="7467599" cy="470863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197" name="Shape 197"/>
        <p:cNvGrpSpPr/>
        <p:nvPr/>
      </p:nvGrpSpPr>
      <p:grpSpPr>
        <a:xfrm>
          <a:off x="0" y="0"/>
          <a:ext cx="0" cy="0"/>
          <a:chOff x="0" y="0"/>
          <a:chExt cx="0" cy="0"/>
        </a:xfrm>
      </p:grpSpPr>
      <p:sp>
        <p:nvSpPr>
          <p:cNvPr id="198" name="Google Shape;198;p54"/>
          <p:cNvSpPr/>
          <p:nvPr/>
        </p:nvSpPr>
        <p:spPr>
          <a:xfrm>
            <a:off x="3582591" y="3663029"/>
            <a:ext cx="607200" cy="74400"/>
          </a:xfrm>
          <a:prstGeom prst="rect">
            <a:avLst/>
          </a:prstGeom>
          <a:solidFill>
            <a:srgbClr val="02B4E5"/>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
        <p:nvSpPr>
          <p:cNvPr id="199" name="Google Shape;199;p54"/>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
        <p:nvSpPr>
          <p:cNvPr id="200" name="Google Shape;200;p54"/>
          <p:cNvSpPr/>
          <p:nvPr/>
        </p:nvSpPr>
        <p:spPr>
          <a:xfrm>
            <a:off x="911700" y="4003550"/>
            <a:ext cx="59490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Font typeface="Open Sans"/>
              <a:buNone/>
            </a:pPr>
            <a:r>
              <a:rPr b="1" lang="en" sz="3000">
                <a:solidFill>
                  <a:srgbClr val="FFFFFF"/>
                </a:solidFill>
                <a:latin typeface="Open Sans"/>
                <a:ea typeface="Open Sans"/>
                <a:cs typeface="Open Sans"/>
                <a:sym typeface="Open Sans"/>
              </a:rPr>
              <a:t>Step 1</a:t>
            </a:r>
            <a:endParaRPr b="1" sz="3000">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Enterprise Data Catalog          Part 1: Enterprise Data Model</a:t>
            </a:r>
            <a:endParaRPr sz="3000">
              <a:solidFill>
                <a:srgbClr val="FFFFFF"/>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55"/>
          <p:cNvSpPr txBox="1"/>
          <p:nvPr/>
        </p:nvSpPr>
        <p:spPr>
          <a:xfrm>
            <a:off x="0" y="-352425"/>
            <a:ext cx="7772400" cy="3977100"/>
          </a:xfrm>
          <a:prstGeom prst="rect">
            <a:avLst/>
          </a:prstGeom>
          <a:noFill/>
          <a:ln>
            <a:noFill/>
          </a:ln>
        </p:spPr>
        <p:txBody>
          <a:bodyPr anchorCtr="0" anchor="t" bIns="91425" lIns="91425" spcFirstLastPara="1" rIns="91425" wrap="square" tIns="91425">
            <a:noAutofit/>
          </a:bodyPr>
          <a:lstStyle/>
          <a:p>
            <a:pPr indent="0" lvl="0" marL="241300" marR="241300" rtl="0" algn="just">
              <a:lnSpc>
                <a:spcPct val="170000"/>
              </a:lnSpc>
              <a:spcBef>
                <a:spcPts val="3800"/>
              </a:spcBef>
              <a:spcAft>
                <a:spcPts val="1100"/>
              </a:spcAft>
              <a:buNone/>
            </a:pPr>
            <a:r>
              <a:rPr lang="en" sz="1600">
                <a:solidFill>
                  <a:srgbClr val="525C65"/>
                </a:solidFill>
                <a:highlight>
                  <a:srgbClr val="FFFFFF"/>
                </a:highlight>
                <a:latin typeface="Open Sans"/>
                <a:ea typeface="Open Sans"/>
                <a:cs typeface="Open Sans"/>
                <a:sym typeface="Open Sans"/>
              </a:rPr>
              <a:t>Create a </a:t>
            </a:r>
            <a:r>
              <a:rPr b="1" lang="en" sz="1600">
                <a:solidFill>
                  <a:srgbClr val="525C65"/>
                </a:solidFill>
                <a:highlight>
                  <a:srgbClr val="FFFFFF"/>
                </a:highlight>
                <a:latin typeface="Open Sans"/>
                <a:ea typeface="Open Sans"/>
                <a:cs typeface="Open Sans"/>
                <a:sym typeface="Open Sans"/>
              </a:rPr>
              <a:t>conceptual</a:t>
            </a:r>
            <a:r>
              <a:rPr lang="en" sz="1600">
                <a:solidFill>
                  <a:srgbClr val="525C65"/>
                </a:solidFill>
                <a:highlight>
                  <a:srgbClr val="FFFFFF"/>
                </a:highlight>
                <a:latin typeface="Open Sans"/>
                <a:ea typeface="Open Sans"/>
                <a:cs typeface="Open Sans"/>
                <a:sym typeface="Open Sans"/>
              </a:rPr>
              <a:t> data model that will provide SneakerPark with a holistic view of its data systems and help you grasp the organization's </a:t>
            </a:r>
            <a:r>
              <a:rPr b="1" lang="en" sz="1600">
                <a:solidFill>
                  <a:srgbClr val="525C65"/>
                </a:solidFill>
                <a:highlight>
                  <a:srgbClr val="FFFFFF"/>
                </a:highlight>
                <a:latin typeface="Open Sans"/>
                <a:ea typeface="Open Sans"/>
                <a:cs typeface="Open Sans"/>
                <a:sym typeface="Open Sans"/>
              </a:rPr>
              <a:t>important entities and relationships</a:t>
            </a:r>
            <a:r>
              <a:rPr lang="en" sz="1600">
                <a:solidFill>
                  <a:srgbClr val="525C65"/>
                </a:solidFill>
                <a:highlight>
                  <a:srgbClr val="FFFFFF"/>
                </a:highlight>
                <a:latin typeface="Open Sans"/>
                <a:ea typeface="Open Sans"/>
                <a:cs typeface="Open Sans"/>
                <a:sym typeface="Open Sans"/>
              </a:rPr>
              <a:t>, which will be instrumental as you move further in the project. You can use Lucidchart or any other diagramming tool of your choice, but please use the Crow’s Foot/IE Notation and please be sure to indicate both cardinality (the type of a relationship such as 1:N or N:N) and optionality (whether the relationship is optional or mandatory).</a:t>
            </a:r>
            <a:endParaRPr sz="1600">
              <a:solidFill>
                <a:srgbClr val="525C65"/>
              </a:solidFill>
              <a:highlight>
                <a:srgbClr val="FFFFFF"/>
              </a:highlight>
              <a:latin typeface="Open Sans"/>
              <a:ea typeface="Open Sans"/>
              <a:cs typeface="Open Sans"/>
              <a:sym typeface="Open Sans"/>
            </a:endParaRPr>
          </a:p>
        </p:txBody>
      </p:sp>
      <p:pic>
        <p:nvPicPr>
          <p:cNvPr id="206" name="Google Shape;206;p55"/>
          <p:cNvPicPr preferRelativeResize="0"/>
          <p:nvPr/>
        </p:nvPicPr>
        <p:blipFill>
          <a:blip r:embed="rId3">
            <a:alphaModFix/>
          </a:blip>
          <a:stretch>
            <a:fillRect/>
          </a:stretch>
        </p:blipFill>
        <p:spPr>
          <a:xfrm>
            <a:off x="1395550" y="4276725"/>
            <a:ext cx="4781550" cy="1504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56"/>
          <p:cNvSpPr txBox="1"/>
          <p:nvPr/>
        </p:nvSpPr>
        <p:spPr>
          <a:xfrm>
            <a:off x="466650" y="467050"/>
            <a:ext cx="6839100" cy="800100"/>
          </a:xfrm>
          <a:prstGeom prst="rect">
            <a:avLst/>
          </a:prstGeom>
          <a:noFill/>
          <a:ln>
            <a:noFill/>
          </a:ln>
        </p:spPr>
        <p:txBody>
          <a:bodyPr anchorCtr="0" anchor="t" bIns="91425" lIns="91425" spcFirstLastPara="1" rIns="91425" wrap="square" tIns="91425">
            <a:noAutofit/>
          </a:bodyPr>
          <a:lstStyle/>
          <a:p>
            <a:pPr indent="0" lvl="0" marL="0" rtl="0" algn="just">
              <a:lnSpc>
                <a:spcPct val="170000"/>
              </a:lnSpc>
              <a:spcBef>
                <a:spcPts val="0"/>
              </a:spcBef>
              <a:spcAft>
                <a:spcPts val="0"/>
              </a:spcAft>
              <a:buNone/>
            </a:pPr>
            <a:r>
              <a:rPr b="1" lang="en" sz="1600">
                <a:solidFill>
                  <a:srgbClr val="525C65"/>
                </a:solidFill>
                <a:highlight>
                  <a:schemeClr val="lt1"/>
                </a:highlight>
                <a:latin typeface="Open Sans"/>
                <a:ea typeface="Open Sans"/>
                <a:cs typeface="Open Sans"/>
                <a:sym typeface="Open Sans"/>
              </a:rPr>
              <a:t>Replace the example below with your own solutions (obviously feel free to take more space):</a:t>
            </a:r>
            <a:endParaRPr b="1" sz="1700">
              <a:solidFill>
                <a:srgbClr val="525C65"/>
              </a:solidFill>
              <a:highlight>
                <a:schemeClr val="lt1"/>
              </a:highlight>
              <a:latin typeface="Open Sans"/>
              <a:ea typeface="Open Sans"/>
              <a:cs typeface="Open Sans"/>
              <a:sym typeface="Open Sans"/>
            </a:endParaRPr>
          </a:p>
          <a:p>
            <a:pPr indent="0" lvl="0" marL="0" rtl="0" algn="just">
              <a:lnSpc>
                <a:spcPct val="170000"/>
              </a:lnSpc>
              <a:spcBef>
                <a:spcPts val="1100"/>
              </a:spcBef>
              <a:spcAft>
                <a:spcPts val="1100"/>
              </a:spcAft>
              <a:buNone/>
            </a:pPr>
            <a:r>
              <a:t/>
            </a:r>
            <a:endParaRPr b="1">
              <a:solidFill>
                <a:srgbClr val="525C65"/>
              </a:solidFill>
              <a:highlight>
                <a:schemeClr val="lt1"/>
              </a:highlight>
              <a:latin typeface="Open Sans"/>
              <a:ea typeface="Open Sans"/>
              <a:cs typeface="Open Sans"/>
              <a:sym typeface="Open Sans"/>
            </a:endParaRPr>
          </a:p>
        </p:txBody>
      </p:sp>
      <p:pic>
        <p:nvPicPr>
          <p:cNvPr id="212" name="Google Shape;212;p56" title="ERD diagram (Community).png"/>
          <p:cNvPicPr preferRelativeResize="0"/>
          <p:nvPr/>
        </p:nvPicPr>
        <p:blipFill rotWithShape="1">
          <a:blip r:embed="rId3">
            <a:alphaModFix/>
          </a:blip>
          <a:srcRect b="4396" l="0" r="0" t="4396"/>
          <a:stretch/>
        </p:blipFill>
        <p:spPr>
          <a:xfrm>
            <a:off x="214025" y="2001775"/>
            <a:ext cx="7344348" cy="6208676"/>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216" name="Shape 216"/>
        <p:cNvGrpSpPr/>
        <p:nvPr/>
      </p:nvGrpSpPr>
      <p:grpSpPr>
        <a:xfrm>
          <a:off x="0" y="0"/>
          <a:ext cx="0" cy="0"/>
          <a:chOff x="0" y="0"/>
          <a:chExt cx="0" cy="0"/>
        </a:xfrm>
      </p:grpSpPr>
      <p:sp>
        <p:nvSpPr>
          <p:cNvPr id="217" name="Google Shape;217;p57"/>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
        <p:nvSpPr>
          <p:cNvPr id="218" name="Google Shape;218;p57"/>
          <p:cNvSpPr/>
          <p:nvPr/>
        </p:nvSpPr>
        <p:spPr>
          <a:xfrm>
            <a:off x="911700" y="4003550"/>
            <a:ext cx="59490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Font typeface="Open Sans"/>
              <a:buNone/>
            </a:pPr>
            <a:r>
              <a:rPr b="1" lang="en" sz="3000">
                <a:solidFill>
                  <a:srgbClr val="FFFFFF"/>
                </a:solidFill>
                <a:latin typeface="Open Sans"/>
                <a:ea typeface="Open Sans"/>
                <a:cs typeface="Open Sans"/>
                <a:sym typeface="Open Sans"/>
              </a:rPr>
              <a:t>Step 2</a:t>
            </a:r>
            <a:endParaRPr b="1" sz="3000">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Enterprise Data Catalog          Part 2: Metadata</a:t>
            </a:r>
            <a:endParaRPr sz="3000">
              <a:solidFill>
                <a:srgbClr val="FFFFFF"/>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58"/>
          <p:cNvSpPr txBox="1"/>
          <p:nvPr>
            <p:ph idx="1" type="body"/>
          </p:nvPr>
        </p:nvSpPr>
        <p:spPr>
          <a:xfrm>
            <a:off x="264900" y="110600"/>
            <a:ext cx="7366800" cy="1041900"/>
          </a:xfrm>
          <a:prstGeom prst="rect">
            <a:avLst/>
          </a:prstGeom>
        </p:spPr>
        <p:txBody>
          <a:bodyPr anchorCtr="0" anchor="t" bIns="91425" lIns="91425" spcFirstLastPara="1" rIns="91425" wrap="square" tIns="91425">
            <a:noAutofit/>
          </a:bodyPr>
          <a:lstStyle/>
          <a:p>
            <a:pPr indent="0" lvl="0" marL="241300" marR="241300" rtl="0" algn="just">
              <a:lnSpc>
                <a:spcPct val="170000"/>
              </a:lnSpc>
              <a:spcBef>
                <a:spcPts val="3800"/>
              </a:spcBef>
              <a:spcAft>
                <a:spcPts val="0"/>
              </a:spcAft>
              <a:buNone/>
            </a:pPr>
            <a:r>
              <a:rPr lang="en" sz="1600">
                <a:solidFill>
                  <a:srgbClr val="525C65"/>
                </a:solidFill>
                <a:highlight>
                  <a:srgbClr val="FFFFFF"/>
                </a:highlight>
                <a:latin typeface="Open Sans"/>
                <a:ea typeface="Open Sans"/>
                <a:cs typeface="Open Sans"/>
                <a:sym typeface="Open Sans"/>
              </a:rPr>
              <a:t>Create the first version of the Metadata Catalog by documenting the metadata from all systems in the "Data Dictionary" and the “Enterprise Data Catalog” tabs of the provided Sheets template.</a:t>
            </a:r>
            <a:endParaRPr sz="16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1100"/>
              </a:spcAft>
              <a:buClr>
                <a:schemeClr val="dk1"/>
              </a:buClr>
              <a:buSzPts val="1100"/>
              <a:buFont typeface="Arial"/>
              <a:buNone/>
            </a:pPr>
            <a:r>
              <a:rPr lang="en" sz="1600">
                <a:solidFill>
                  <a:srgbClr val="525C65"/>
                </a:solidFill>
                <a:highlight>
                  <a:srgbClr val="FFFFFF"/>
                </a:highlight>
                <a:latin typeface="Open Sans"/>
                <a:ea typeface="Open Sans"/>
                <a:cs typeface="Open Sans"/>
                <a:sym typeface="Open Sans"/>
              </a:rPr>
              <a:t>Please note that you are required to fill out </a:t>
            </a:r>
            <a:r>
              <a:rPr b="1" lang="en" sz="1600">
                <a:solidFill>
                  <a:srgbClr val="525C65"/>
                </a:solidFill>
                <a:highlight>
                  <a:srgbClr val="FFFFFF"/>
                </a:highlight>
                <a:latin typeface="Open Sans"/>
                <a:ea typeface="Open Sans"/>
                <a:cs typeface="Open Sans"/>
                <a:sym typeface="Open Sans"/>
              </a:rPr>
              <a:t>all fields</a:t>
            </a:r>
            <a:r>
              <a:rPr lang="en" sz="1600">
                <a:solidFill>
                  <a:srgbClr val="525C65"/>
                </a:solidFill>
                <a:highlight>
                  <a:srgbClr val="FFFFFF"/>
                </a:highlight>
                <a:latin typeface="Open Sans"/>
                <a:ea typeface="Open Sans"/>
                <a:cs typeface="Open Sans"/>
                <a:sym typeface="Open Sans"/>
              </a:rPr>
              <a:t> in </a:t>
            </a:r>
            <a:r>
              <a:rPr b="1" lang="en" sz="1600">
                <a:solidFill>
                  <a:srgbClr val="525C65"/>
                </a:solidFill>
                <a:highlight>
                  <a:srgbClr val="FFFFFF"/>
                </a:highlight>
                <a:latin typeface="Open Sans"/>
                <a:ea typeface="Open Sans"/>
                <a:cs typeface="Open Sans"/>
                <a:sym typeface="Open Sans"/>
              </a:rPr>
              <a:t>both tabs</a:t>
            </a:r>
            <a:r>
              <a:rPr lang="en" sz="1600">
                <a:solidFill>
                  <a:srgbClr val="525C65"/>
                </a:solidFill>
                <a:highlight>
                  <a:srgbClr val="FFFFFF"/>
                </a:highlight>
                <a:latin typeface="Open Sans"/>
                <a:ea typeface="Open Sans"/>
                <a:cs typeface="Open Sans"/>
                <a:sym typeface="Open Sans"/>
              </a:rPr>
              <a:t>.</a:t>
            </a:r>
            <a:endParaRPr sz="1600">
              <a:solidFill>
                <a:srgbClr val="525C65"/>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227" name="Shape 227"/>
        <p:cNvGrpSpPr/>
        <p:nvPr/>
      </p:nvGrpSpPr>
      <p:grpSpPr>
        <a:xfrm>
          <a:off x="0" y="0"/>
          <a:ext cx="0" cy="0"/>
          <a:chOff x="0" y="0"/>
          <a:chExt cx="0" cy="0"/>
        </a:xfrm>
      </p:grpSpPr>
      <p:sp>
        <p:nvSpPr>
          <p:cNvPr id="228" name="Google Shape;228;p59"/>
          <p:cNvSpPr/>
          <p:nvPr/>
        </p:nvSpPr>
        <p:spPr>
          <a:xfrm>
            <a:off x="1051200" y="4003550"/>
            <a:ext cx="56700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Font typeface="Open Sans"/>
              <a:buNone/>
            </a:pPr>
            <a:r>
              <a:rPr b="1" lang="en" sz="3000">
                <a:solidFill>
                  <a:srgbClr val="FFFFFF"/>
                </a:solidFill>
                <a:latin typeface="Open Sans"/>
                <a:ea typeface="Open Sans"/>
                <a:cs typeface="Open Sans"/>
                <a:sym typeface="Open Sans"/>
              </a:rPr>
              <a:t>Step 3</a:t>
            </a:r>
            <a:endParaRPr b="1" sz="3000">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Quality</a:t>
            </a:r>
            <a:endParaRPr sz="3000">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Part 1: Profiling and Cleansing</a:t>
            </a:r>
            <a:endParaRPr sz="3000">
              <a:solidFill>
                <a:srgbClr val="FFFFFF"/>
              </a:solidFill>
              <a:latin typeface="Open Sans"/>
              <a:ea typeface="Open Sans"/>
              <a:cs typeface="Open Sans"/>
              <a:sym typeface="Open Sans"/>
            </a:endParaRPr>
          </a:p>
        </p:txBody>
      </p:sp>
      <p:sp>
        <p:nvSpPr>
          <p:cNvPr id="229" name="Google Shape;229;p59"/>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