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0287000" cx="18288000"/>
  <p:notesSz cx="6858000" cy="9144000"/>
  <p:embeddedFontLst>
    <p:embeddedFont>
      <p:font typeface="Roboto Mono Light"/>
      <p:regular r:id="rId12"/>
      <p:bold r:id="rId13"/>
      <p:italic r:id="rId14"/>
      <p:boldItalic r:id="rId15"/>
    </p:embeddedFont>
    <p:embeddedFont>
      <p:font typeface="Open Sans Light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font" Target="fonts/RobotoMonoLight-bold.fntdata"/><Relationship Id="rId12" Type="http://schemas.openxmlformats.org/officeDocument/2006/relationships/font" Target="fonts/RobotoMonoLight-regular.fntdata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Light-boldItalic.fntdata"/><Relationship Id="rId14" Type="http://schemas.openxmlformats.org/officeDocument/2006/relationships/font" Target="fonts/RobotoMonoLight-italic.fntdata"/><Relationship Id="rId17" Type="http://schemas.openxmlformats.org/officeDocument/2006/relationships/font" Target="fonts/OpenSansLight-bold.fntdata"/><Relationship Id="rId16" Type="http://schemas.openxmlformats.org/officeDocument/2006/relationships/font" Target="fonts/OpenSans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Light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5b2e72063_0_2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305b2e72063_0_2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3dd687b2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3dd687b2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3dd687b2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3dd687b2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3dd687b2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3dd687b2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3dd687b2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3dd687b2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3dd687b2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3dd687b2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a Lesson Title ">
  <p:cSld name="TITLE_1"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-3409" l="0" r="0" t="3419"/>
          <a:stretch/>
        </p:blipFill>
        <p:spPr>
          <a:xfrm>
            <a:off x="1239650" y="1254250"/>
            <a:ext cx="2877300" cy="54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1225200" y="2813950"/>
            <a:ext cx="10070400" cy="247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Open Sans Light"/>
              <a:buNone/>
              <a:defRPr sz="9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3" name="Google Shape;13;p2"/>
          <p:cNvSpPr txBox="1"/>
          <p:nvPr/>
        </p:nvSpPr>
        <p:spPr>
          <a:xfrm>
            <a:off x="1225200" y="5937550"/>
            <a:ext cx="10070400" cy="12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256200" y="5959675"/>
            <a:ext cx="10039800" cy="83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grpSp>
        <p:nvGrpSpPr>
          <p:cNvPr id="15" name="Google Shape;15;p2"/>
          <p:cNvGrpSpPr/>
          <p:nvPr/>
        </p:nvGrpSpPr>
        <p:grpSpPr>
          <a:xfrm>
            <a:off x="1232067" y="1034380"/>
            <a:ext cx="3497101" cy="986219"/>
            <a:chOff x="989538" y="1051025"/>
            <a:chExt cx="3377536" cy="952500"/>
          </a:xfrm>
        </p:grpSpPr>
        <p:pic>
          <p:nvPicPr>
            <p:cNvPr id="16" name="Google Shape;16;p2"/>
            <p:cNvPicPr preferRelativeResize="0"/>
            <p:nvPr/>
          </p:nvPicPr>
          <p:blipFill rotWithShape="1">
            <a:blip r:embed="rId2">
              <a:alphaModFix/>
            </a:blip>
            <a:srcRect b="-3409" l="0" r="0" t="3419"/>
            <a:stretch/>
          </p:blipFill>
          <p:spPr>
            <a:xfrm>
              <a:off x="1239650" y="1254250"/>
              <a:ext cx="2877300" cy="546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2"/>
            <p:cNvSpPr/>
            <p:nvPr/>
          </p:nvSpPr>
          <p:spPr>
            <a:xfrm>
              <a:off x="995600" y="1051025"/>
              <a:ext cx="3365400" cy="952500"/>
            </a:xfrm>
            <a:prstGeom prst="rect">
              <a:avLst/>
            </a:prstGeom>
            <a:solidFill>
              <a:srgbClr val="171A53"/>
            </a:solidFill>
            <a:ln cap="flat" cmpd="sng" w="9525">
              <a:solidFill>
                <a:srgbClr val="171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171A5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18" name="Google Shape;18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89538" y="1058076"/>
              <a:ext cx="3377536" cy="938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19;p2"/>
          <p:cNvSpPr txBox="1"/>
          <p:nvPr/>
        </p:nvSpPr>
        <p:spPr>
          <a:xfrm>
            <a:off x="279350" y="9860050"/>
            <a:ext cx="7915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2024 Udacity. </a:t>
            </a:r>
            <a:endParaRPr sz="1000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 Dual Code">
  <p:cSld name="TITLE_AND_BODY_1_1_1_1_2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1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rgbClr val="1425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3" name="Google Shape;9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1"/>
          <p:cNvSpPr/>
          <p:nvPr/>
        </p:nvSpPr>
        <p:spPr>
          <a:xfrm>
            <a:off x="-250" y="-750"/>
            <a:ext cx="18288000" cy="914400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714375" rotWithShape="0" algn="bl" dir="5400000" dist="238125">
              <a:srgbClr val="000000">
                <a:alpha val="25000"/>
              </a:srgbClr>
            </a:outerShdw>
          </a:effectLst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1"/>
          <p:cNvSpPr txBox="1"/>
          <p:nvPr/>
        </p:nvSpPr>
        <p:spPr>
          <a:xfrm>
            <a:off x="685800" y="434400"/>
            <a:ext cx="16916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4800">
                <a:solidFill>
                  <a:srgbClr val="0B0B0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Title Placeholder</a:t>
            </a:r>
            <a:endParaRPr sz="4800">
              <a:solidFill>
                <a:srgbClr val="0B0B0B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6" name="Google Shape;96;p11"/>
          <p:cNvSpPr txBox="1"/>
          <p:nvPr>
            <p:ph idx="1" type="body"/>
          </p:nvPr>
        </p:nvSpPr>
        <p:spPr>
          <a:xfrm>
            <a:off x="685800" y="1554750"/>
            <a:ext cx="8241000" cy="690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●"/>
              <a:defRPr sz="3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2" type="body"/>
          </p:nvPr>
        </p:nvSpPr>
        <p:spPr>
          <a:xfrm>
            <a:off x="9361350" y="1554750"/>
            <a:ext cx="8241000" cy="690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●"/>
              <a:defRPr sz="3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979">
          <p15:clr>
            <a:schemeClr val="accent1"/>
          </p15:clr>
        </p15:guide>
        <p15:guide id="4" orient="horz" pos="5328">
          <p15:clr>
            <a:schemeClr val="accent1"/>
          </p15:clr>
        </p15:guide>
        <p15:guide id="5" pos="5760">
          <p15:clr>
            <a:srgbClr val="FF0000"/>
          </p15:clr>
        </p15:guide>
        <p15:guide id="6" orient="horz" pos="706">
          <p15:clr>
            <a:schemeClr val="accent1"/>
          </p15:clr>
        </p15:guide>
        <p15:guide id="7" orient="horz" pos="274">
          <p15:clr>
            <a:schemeClr val="accent1"/>
          </p15:clr>
        </p15:guide>
        <p15:guide id="8" pos="5623">
          <p15:clr>
            <a:schemeClr val="accent1"/>
          </p15:clr>
        </p15:guide>
        <p15:guide id="9" pos="5897">
          <p15:clr>
            <a:schemeClr val="accent1"/>
          </p15:clr>
        </p15:guide>
        <p15:guide id="10" orient="horz" pos="3240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 Quote Full Card">
  <p:cSld name="CUSTOM_14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18288000" cy="102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2"/>
          <p:cNvSpPr/>
          <p:nvPr/>
        </p:nvSpPr>
        <p:spPr>
          <a:xfrm flipH="1">
            <a:off x="1285650" y="1009650"/>
            <a:ext cx="15717000" cy="8268000"/>
          </a:xfrm>
          <a:prstGeom prst="round2DiagRect">
            <a:avLst>
              <a:gd fmla="val 20143" name="adj1"/>
              <a:gd fmla="val 0" name="adj2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>
            <a:off x="2110650" y="1908000"/>
            <a:ext cx="14067000" cy="647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533400" lvl="0" marL="457200" rtl="0" algn="ctr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●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533400" lvl="1" marL="914400" rtl="0" algn="ctr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○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533400" lvl="2" marL="1371600" rtl="0" algn="ctr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■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533400" lvl="3" marL="1828800" rtl="0" algn="ctr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●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533400" lvl="4" marL="2286000" rtl="0" algn="ctr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○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533400" lvl="5" marL="2743200" rtl="0" algn="ctr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■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533400" lvl="6" marL="3200400" rtl="0" algn="ctr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●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533400" lvl="7" marL="3657600" rtl="0" algn="ctr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○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533400" lvl="8" marL="4114800" rtl="0" algn="ctr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■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b Lesson Title (Designer or Producer Only)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18288000" cy="102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1225200" y="3735300"/>
            <a:ext cx="15837600" cy="281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Font typeface="Open Sans Light"/>
              <a:buNone/>
              <a:defRPr sz="7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3" name="Google Shape;23;p3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" name="Google Shape;2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a Full Bullet">
  <p:cSld name="TITLE_AND_BODY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25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rotWithShape="0" algn="bl" dir="5400000" dist="238125">
              <a:srgbClr val="000000">
                <a:alpha val="25000"/>
              </a:srgbClr>
            </a:outerShdw>
          </a:effectLst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" name="Google Shape;2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85825" y="1828800"/>
            <a:ext cx="16916400" cy="66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rgbClr val="1425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432">
          <p15:clr>
            <a:schemeClr val="accent1"/>
          </p15:clr>
        </p15:guide>
        <p15:guide id="4" orient="horz" pos="5760">
          <p15:clr>
            <a:schemeClr val="accent1"/>
          </p15:clr>
        </p15:guide>
        <p15:guide id="5" orient="horz" pos="936">
          <p15:clr>
            <a:schemeClr val="accent1"/>
          </p15:clr>
        </p15:guide>
        <p15:guide id="6" orient="horz" pos="5328">
          <p15:clr>
            <a:schemeClr val="accent1"/>
          </p15:clr>
        </p15:guide>
        <p15:guide id="7" orient="horz" pos="1152">
          <p15:clr>
            <a:schemeClr val="accent1"/>
          </p15:clr>
        </p15:guide>
        <p15:guide id="8" pos="5760">
          <p15:clr>
            <a:srgbClr val="E46962"/>
          </p15:clr>
        </p15:guide>
        <p15:guide id="9" orient="horz" pos="3132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g Full Graphic">
  <p:cSld name="TITLE_ONLY_1_1_1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300" y="0"/>
            <a:ext cx="18288000" cy="113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685800" y="0"/>
            <a:ext cx="16916400" cy="11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 Light"/>
              <a:buNone/>
              <a:defRPr sz="4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7750" y="9434275"/>
            <a:ext cx="2619803" cy="6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5760">
          <p15:clr>
            <a:schemeClr val="accent1"/>
          </p15:clr>
        </p15:guide>
        <p15:guide id="4" orient="horz" pos="717">
          <p15:clr>
            <a:schemeClr val="accent1"/>
          </p15:clr>
        </p15:guide>
        <p15:guide id="5" pos="5760">
          <p15:clr>
            <a:srgbClr val="E46962"/>
          </p15:clr>
        </p15:guide>
        <p15:guide id="6" orient="horz" pos="324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b Third Card">
  <p:cSld name="TITLE_AND_BODY_1_1_1_3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rgbClr val="1425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/>
          <p:nvPr/>
        </p:nvSpPr>
        <p:spPr>
          <a:xfrm>
            <a:off x="-25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rotWithShape="0" algn="bl" dir="5400000" dist="238125">
              <a:srgbClr val="000000">
                <a:alpha val="25000"/>
              </a:srgbClr>
            </a:outerShdw>
          </a:effectLst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11623800" y="684300"/>
            <a:ext cx="5978400" cy="7774200"/>
          </a:xfrm>
          <a:prstGeom prst="round1Rect">
            <a:avLst>
              <a:gd fmla="val 28421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12058350" y="1523388"/>
            <a:ext cx="39150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t/>
            </a:r>
            <a:endParaRPr b="1" sz="2600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2058350" y="2629500"/>
            <a:ext cx="5109600" cy="539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subTitle"/>
          </p:nvPr>
        </p:nvSpPr>
        <p:spPr>
          <a:xfrm>
            <a:off x="12058350" y="1120500"/>
            <a:ext cx="4868400" cy="67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45" name="Google Shape;45;p6"/>
          <p:cNvSpPr txBox="1"/>
          <p:nvPr>
            <p:ph type="title"/>
          </p:nvPr>
        </p:nvSpPr>
        <p:spPr>
          <a:xfrm>
            <a:off x="685800" y="307975"/>
            <a:ext cx="10252200" cy="150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685825" y="1828800"/>
            <a:ext cx="10252200" cy="66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432">
          <p15:clr>
            <a:schemeClr val="accent1"/>
          </p15:clr>
        </p15:guide>
        <p15:guide id="4" orient="horz" pos="5760">
          <p15:clr>
            <a:schemeClr val="accent1"/>
          </p15:clr>
        </p15:guide>
        <p15:guide id="5" orient="horz" pos="5328">
          <p15:clr>
            <a:schemeClr val="accent1"/>
          </p15:clr>
        </p15:guide>
        <p15:guide id="6" pos="10814">
          <p15:clr>
            <a:schemeClr val="accent1"/>
          </p15:clr>
        </p15:guide>
        <p15:guide id="7" pos="7596">
          <p15:clr>
            <a:schemeClr val="accent1"/>
          </p15:clr>
        </p15:guide>
        <p15:guide id="8" orient="horz" pos="5054">
          <p15:clr>
            <a:schemeClr val="accent2"/>
          </p15:clr>
        </p15:guide>
        <p15:guide id="9" pos="6890">
          <p15:clr>
            <a:schemeClr val="accent1"/>
          </p15:clr>
        </p15:guide>
        <p15:guide id="10" pos="7322">
          <p15:clr>
            <a:schemeClr val="accent1"/>
          </p15:clr>
        </p15:guide>
        <p15:guide id="11" orient="horz" pos="1152">
          <p15:clr>
            <a:schemeClr val="accent2"/>
          </p15:clr>
        </p15:guide>
        <p15:guide id="12" orient="horz" pos="939">
          <p15:clr>
            <a:schemeClr val="accent1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c Half Card">
  <p:cSld name="TITLE_AND_BODY_1_1_1_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rgbClr val="1425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/>
          <p:nvPr/>
        </p:nvSpPr>
        <p:spPr>
          <a:xfrm>
            <a:off x="-25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rotWithShape="0" algn="bl" dir="5400000" dist="238125">
              <a:srgbClr val="000000">
                <a:alpha val="25000"/>
              </a:srgbClr>
            </a:outerShdw>
          </a:effectLst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9829800" y="684300"/>
            <a:ext cx="7772400" cy="7774200"/>
          </a:xfrm>
          <a:prstGeom prst="round1Rect">
            <a:avLst>
              <a:gd fmla="val 22136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10264500" y="2194800"/>
            <a:ext cx="6903000" cy="582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2" type="subTitle"/>
          </p:nvPr>
        </p:nvSpPr>
        <p:spPr>
          <a:xfrm>
            <a:off x="10264500" y="1120500"/>
            <a:ext cx="6662400" cy="67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55" name="Google Shape;55;p7"/>
          <p:cNvSpPr txBox="1"/>
          <p:nvPr>
            <p:ph type="title"/>
          </p:nvPr>
        </p:nvSpPr>
        <p:spPr>
          <a:xfrm>
            <a:off x="685800" y="307975"/>
            <a:ext cx="9579000" cy="150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685825" y="1828800"/>
            <a:ext cx="10252200" cy="66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432">
          <p15:clr>
            <a:schemeClr val="accent1"/>
          </p15:clr>
        </p15:guide>
        <p15:guide id="4" orient="horz" pos="5328">
          <p15:clr>
            <a:schemeClr val="accent1"/>
          </p15:clr>
        </p15:guide>
        <p15:guide id="5" pos="10814">
          <p15:clr>
            <a:schemeClr val="accent1"/>
          </p15:clr>
        </p15:guide>
        <p15:guide id="6" pos="6466">
          <p15:clr>
            <a:schemeClr val="accent1"/>
          </p15:clr>
        </p15:guide>
        <p15:guide id="7" orient="horz" pos="5054">
          <p15:clr>
            <a:schemeClr val="accent2"/>
          </p15:clr>
        </p15:guide>
        <p15:guide id="8" pos="5760">
          <p15:clr>
            <a:schemeClr val="accent1"/>
          </p15:clr>
        </p15:guide>
        <p15:guide id="9" pos="6192">
          <p15:clr>
            <a:schemeClr val="accent1"/>
          </p15:clr>
        </p15:guide>
        <p15:guide id="10" orient="horz" pos="1152">
          <p15:clr>
            <a:schemeClr val="accent2"/>
          </p15:clr>
        </p15:guide>
        <p15:guide id="11" orient="horz" pos="939">
          <p15:clr>
            <a:schemeClr val="accent1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e Dual Card">
  <p:cSld name="CUSTOM_1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8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rgbClr val="1425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0" name="Google Shape;6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8"/>
          <p:cNvSpPr/>
          <p:nvPr/>
        </p:nvSpPr>
        <p:spPr>
          <a:xfrm>
            <a:off x="-25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rotWithShape="0" algn="bl" dir="5400000" dist="238125">
              <a:srgbClr val="000000">
                <a:alpha val="25000"/>
              </a:srgbClr>
            </a:outerShdw>
          </a:effectLst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9487100" y="684300"/>
            <a:ext cx="8115000" cy="7774200"/>
          </a:xfrm>
          <a:prstGeom prst="round1Rect">
            <a:avLst>
              <a:gd fmla="val 22136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/>
          <p:nvPr/>
        </p:nvSpPr>
        <p:spPr>
          <a:xfrm flipH="1" rot="-5400000">
            <a:off x="846450" y="495600"/>
            <a:ext cx="7786200" cy="8137800"/>
          </a:xfrm>
          <a:prstGeom prst="round1Rect">
            <a:avLst>
              <a:gd fmla="val 22136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 txBox="1"/>
          <p:nvPr>
            <p:ph idx="1" type="body"/>
          </p:nvPr>
        </p:nvSpPr>
        <p:spPr>
          <a:xfrm>
            <a:off x="1120500" y="1935300"/>
            <a:ext cx="7245600" cy="60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2" type="subTitle"/>
          </p:nvPr>
        </p:nvSpPr>
        <p:spPr>
          <a:xfrm>
            <a:off x="1120500" y="1007100"/>
            <a:ext cx="7245600" cy="66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66" name="Google Shape;66;p8"/>
          <p:cNvSpPr txBox="1"/>
          <p:nvPr>
            <p:ph idx="3" type="body"/>
          </p:nvPr>
        </p:nvSpPr>
        <p:spPr>
          <a:xfrm>
            <a:off x="9921800" y="1935300"/>
            <a:ext cx="7245600" cy="60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4" type="subTitle"/>
          </p:nvPr>
        </p:nvSpPr>
        <p:spPr>
          <a:xfrm>
            <a:off x="9921800" y="1007100"/>
            <a:ext cx="7245600" cy="66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80">
          <p15:clr>
            <a:srgbClr val="FF0000"/>
          </p15:clr>
        </p15:guide>
        <p15:guide id="2" pos="5760">
          <p15:clr>
            <a:srgbClr val="FF0000"/>
          </p15:clr>
        </p15:guide>
        <p15:guide id="3" pos="423">
          <p15:clr>
            <a:schemeClr val="accent1"/>
          </p15:clr>
        </p15:guide>
        <p15:guide id="4" orient="horz" pos="423">
          <p15:clr>
            <a:schemeClr val="accent1"/>
          </p15:clr>
        </p15:guide>
        <p15:guide id="5" pos="5553">
          <p15:clr>
            <a:schemeClr val="accent1"/>
          </p15:clr>
        </p15:guide>
        <p15:guide id="6" pos="5976">
          <p15:clr>
            <a:schemeClr val="accent1"/>
          </p15:clr>
        </p15:guide>
        <p15:guide id="7" orient="horz" pos="5328">
          <p15:clr>
            <a:schemeClr val="accent1"/>
          </p15:clr>
        </p15:guide>
        <p15:guide id="8" pos="11088">
          <p15:clr>
            <a:schemeClr val="accent1"/>
          </p15:clr>
        </p15:guide>
        <p15:guide id="9" pos="706">
          <p15:clr>
            <a:schemeClr val="accent1"/>
          </p15:clr>
        </p15:guide>
        <p15:guide id="10" pos="5275">
          <p15:clr>
            <a:schemeClr val="accent1"/>
          </p15:clr>
        </p15:guide>
        <p15:guide id="11" pos="6250">
          <p15:clr>
            <a:schemeClr val="accent1"/>
          </p15:clr>
        </p15:guide>
        <p15:guide id="12" pos="10814">
          <p15:clr>
            <a:schemeClr val="accent1"/>
          </p15:clr>
        </p15:guide>
        <p15:guide id="13" orient="horz" pos="1219">
          <p15:clr>
            <a:schemeClr val="accent2"/>
          </p15:clr>
        </p15:guide>
        <p15:guide id="14" orient="horz" pos="5054">
          <p15:clr>
            <a:schemeClr val="accent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f Triple Card ">
  <p:cSld name="CUSTOM_1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9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rgbClr val="1425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1" name="Google Shape;7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9"/>
          <p:cNvSpPr/>
          <p:nvPr/>
        </p:nvSpPr>
        <p:spPr>
          <a:xfrm>
            <a:off x="-25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rotWithShape="0" algn="bl" dir="5400000" dist="238125">
              <a:srgbClr val="000000">
                <a:alpha val="25000"/>
              </a:srgbClr>
            </a:outerShdw>
          </a:effectLst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6547175" y="1935900"/>
            <a:ext cx="5193600" cy="6522600"/>
          </a:xfrm>
          <a:prstGeom prst="round1Rect">
            <a:avLst>
              <a:gd fmla="val 22136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9"/>
          <p:cNvSpPr/>
          <p:nvPr/>
        </p:nvSpPr>
        <p:spPr>
          <a:xfrm>
            <a:off x="685800" y="1935900"/>
            <a:ext cx="5193600" cy="6522600"/>
          </a:xfrm>
          <a:prstGeom prst="round1Rect">
            <a:avLst>
              <a:gd fmla="val 22136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"/>
          <p:cNvSpPr/>
          <p:nvPr/>
        </p:nvSpPr>
        <p:spPr>
          <a:xfrm>
            <a:off x="12408550" y="1935900"/>
            <a:ext cx="5193600" cy="6522600"/>
          </a:xfrm>
          <a:prstGeom prst="round1Rect">
            <a:avLst>
              <a:gd fmla="val 22136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1120500" y="3278700"/>
            <a:ext cx="4324200" cy="448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9"/>
          <p:cNvSpPr txBox="1"/>
          <p:nvPr>
            <p:ph idx="2" type="subTitle"/>
          </p:nvPr>
        </p:nvSpPr>
        <p:spPr>
          <a:xfrm>
            <a:off x="1134750" y="2271600"/>
            <a:ext cx="4295400" cy="67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9pPr>
          </a:lstStyle>
          <a:p/>
        </p:txBody>
      </p:sp>
      <p:sp>
        <p:nvSpPr>
          <p:cNvPr id="78" name="Google Shape;78;p9"/>
          <p:cNvSpPr txBox="1"/>
          <p:nvPr>
            <p:ph idx="3" type="body"/>
          </p:nvPr>
        </p:nvSpPr>
        <p:spPr>
          <a:xfrm>
            <a:off x="6981875" y="3278700"/>
            <a:ext cx="4324200" cy="448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4" type="subTitle"/>
          </p:nvPr>
        </p:nvSpPr>
        <p:spPr>
          <a:xfrm>
            <a:off x="6996125" y="2271600"/>
            <a:ext cx="4295400" cy="67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9pPr>
          </a:lstStyle>
          <a:p/>
        </p:txBody>
      </p:sp>
      <p:sp>
        <p:nvSpPr>
          <p:cNvPr id="80" name="Google Shape;80;p9"/>
          <p:cNvSpPr txBox="1"/>
          <p:nvPr>
            <p:ph idx="5" type="body"/>
          </p:nvPr>
        </p:nvSpPr>
        <p:spPr>
          <a:xfrm>
            <a:off x="12843250" y="3278700"/>
            <a:ext cx="4324200" cy="448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6" type="subTitle"/>
          </p:nvPr>
        </p:nvSpPr>
        <p:spPr>
          <a:xfrm>
            <a:off x="12857500" y="2271600"/>
            <a:ext cx="4295400" cy="67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9pPr>
          </a:lstStyle>
          <a:p/>
        </p:txBody>
      </p:sp>
      <p:sp>
        <p:nvSpPr>
          <p:cNvPr id="82" name="Google Shape;82;p9"/>
          <p:cNvSpPr txBox="1"/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355">
          <p15:clr>
            <a:srgbClr val="FF0000"/>
          </p15:clr>
        </p15:guide>
        <p15:guide id="2" pos="4124">
          <p15:clr>
            <a:schemeClr val="accent1"/>
          </p15:clr>
        </p15:guide>
        <p15:guide id="3" pos="423">
          <p15:clr>
            <a:schemeClr val="accent1"/>
          </p15:clr>
        </p15:guide>
        <p15:guide id="4" orient="horz" pos="423">
          <p15:clr>
            <a:schemeClr val="accent1"/>
          </p15:clr>
        </p15:guide>
        <p15:guide id="5" pos="3703">
          <p15:clr>
            <a:schemeClr val="accent1"/>
          </p15:clr>
        </p15:guide>
        <p15:guide id="6" pos="7396">
          <p15:clr>
            <a:schemeClr val="accent1"/>
          </p15:clr>
        </p15:guide>
        <p15:guide id="7" orient="horz" pos="5328">
          <p15:clr>
            <a:schemeClr val="accent1"/>
          </p15:clr>
        </p15:guide>
        <p15:guide id="8" pos="11088">
          <p15:clr>
            <a:schemeClr val="accent1"/>
          </p15:clr>
        </p15:guide>
        <p15:guide id="9" orient="horz" pos="1219">
          <p15:clr>
            <a:schemeClr val="accent1"/>
          </p15:clr>
        </p15:guide>
        <p15:guide id="10" pos="7816">
          <p15:clr>
            <a:schemeClr val="accent1"/>
          </p15:clr>
        </p15:guide>
        <p15:guide id="11" orient="horz" pos="939">
          <p15:clr>
            <a:schemeClr val="accent1"/>
          </p15:clr>
        </p15:guide>
        <p15:guide id="12" pos="2068">
          <p15:clr>
            <a:srgbClr val="E46962"/>
          </p15:clr>
        </p15:guide>
        <p15:guide id="13" pos="5760">
          <p15:clr>
            <a:srgbClr val="E46962"/>
          </p15:clr>
        </p15:guide>
        <p15:guide id="14" pos="9452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 Code">
  <p:cSld name="TITLE_AND_BODY_1_1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0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rgbClr val="1425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6" name="Google Shape;8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0"/>
          <p:cNvSpPr/>
          <p:nvPr/>
        </p:nvSpPr>
        <p:spPr>
          <a:xfrm>
            <a:off x="-250" y="-750"/>
            <a:ext cx="18288000" cy="914400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714375" rotWithShape="0" algn="bl" dir="5400000" dist="238125">
              <a:srgbClr val="000000">
                <a:alpha val="25000"/>
              </a:srgbClr>
            </a:outerShdw>
          </a:effectLst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"/>
          <p:cNvSpPr txBox="1"/>
          <p:nvPr/>
        </p:nvSpPr>
        <p:spPr>
          <a:xfrm>
            <a:off x="685800" y="434400"/>
            <a:ext cx="16916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4800">
                <a:solidFill>
                  <a:srgbClr val="0B0B0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Title Placeholder</a:t>
            </a:r>
            <a:endParaRPr sz="4800">
              <a:solidFill>
                <a:srgbClr val="0B0B0B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9" name="Google Shape;89;p10"/>
          <p:cNvSpPr txBox="1"/>
          <p:nvPr>
            <p:ph idx="1" type="body"/>
          </p:nvPr>
        </p:nvSpPr>
        <p:spPr>
          <a:xfrm>
            <a:off x="685800" y="1554750"/>
            <a:ext cx="16916400" cy="690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●"/>
              <a:defRPr sz="3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979">
          <p15:clr>
            <a:schemeClr val="accent1"/>
          </p15:clr>
        </p15:guide>
        <p15:guide id="4" orient="horz" pos="5328">
          <p15:clr>
            <a:schemeClr val="accent1"/>
          </p15:clr>
        </p15:guide>
        <p15:guide id="5" pos="5760">
          <p15:clr>
            <a:srgbClr val="FF0000"/>
          </p15:clr>
        </p15:guide>
        <p15:guide id="6" orient="horz" pos="706">
          <p15:clr>
            <a:schemeClr val="accent1"/>
          </p15:clr>
        </p15:guide>
        <p15:guide id="7" orient="horz" pos="274">
          <p15:clr>
            <a:schemeClr val="accent1"/>
          </p15:clr>
        </p15:guide>
        <p15:guide id="8" orient="horz" pos="3154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25200" y="1210250"/>
            <a:ext cx="15837600" cy="12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 Light"/>
              <a:buNone/>
              <a:defRPr sz="5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25200" y="3107750"/>
            <a:ext cx="15837600" cy="60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●"/>
              <a:def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191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○"/>
              <a:defRPr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■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■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■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rtl="0" algn="r">
              <a:buNone/>
              <a:defRPr sz="2000">
                <a:solidFill>
                  <a:schemeClr val="dk2"/>
                </a:solidFill>
              </a:defRPr>
            </a:lvl1pPr>
            <a:lvl2pPr lvl="1" rtl="0" algn="r">
              <a:buNone/>
              <a:defRPr sz="2000">
                <a:solidFill>
                  <a:schemeClr val="dk2"/>
                </a:solidFill>
              </a:defRPr>
            </a:lvl2pPr>
            <a:lvl3pPr lvl="2" rtl="0" algn="r">
              <a:buNone/>
              <a:defRPr sz="2000">
                <a:solidFill>
                  <a:schemeClr val="dk2"/>
                </a:solidFill>
              </a:defRPr>
            </a:lvl3pPr>
            <a:lvl4pPr lvl="3" rtl="0" algn="r">
              <a:buNone/>
              <a:defRPr sz="2000">
                <a:solidFill>
                  <a:schemeClr val="dk2"/>
                </a:solidFill>
              </a:defRPr>
            </a:lvl4pPr>
            <a:lvl5pPr lvl="4" rtl="0" algn="r">
              <a:buNone/>
              <a:defRPr sz="2000">
                <a:solidFill>
                  <a:schemeClr val="dk2"/>
                </a:solidFill>
              </a:defRPr>
            </a:lvl5pPr>
            <a:lvl6pPr lvl="5" rtl="0" algn="r">
              <a:buNone/>
              <a:defRPr sz="2000">
                <a:solidFill>
                  <a:schemeClr val="dk2"/>
                </a:solidFill>
              </a:defRPr>
            </a:lvl6pPr>
            <a:lvl7pPr lvl="6" rtl="0" algn="r">
              <a:buNone/>
              <a:defRPr sz="2000">
                <a:solidFill>
                  <a:schemeClr val="dk2"/>
                </a:solidFill>
              </a:defRPr>
            </a:lvl7pPr>
            <a:lvl8pPr lvl="7" rtl="0" algn="r">
              <a:buNone/>
              <a:defRPr sz="2000">
                <a:solidFill>
                  <a:schemeClr val="dk2"/>
                </a:solidFill>
              </a:defRPr>
            </a:lvl8pPr>
            <a:lvl9pPr lvl="8" rtl="0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/>
        </p:nvSpPr>
        <p:spPr>
          <a:xfrm>
            <a:off x="279350" y="9860050"/>
            <a:ext cx="7915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2024 Udacity. </a:t>
            </a:r>
            <a:endParaRPr sz="1000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3"/>
          <p:cNvSpPr txBox="1"/>
          <p:nvPr>
            <p:ph type="ctrTitle"/>
          </p:nvPr>
        </p:nvSpPr>
        <p:spPr>
          <a:xfrm>
            <a:off x="1225200" y="2813950"/>
            <a:ext cx="10070400" cy="41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Calculation of Basketball Scoring Probabilities</a:t>
            </a:r>
            <a:endParaRPr sz="1000"/>
          </a:p>
        </p:txBody>
      </p:sp>
      <p:sp>
        <p:nvSpPr>
          <p:cNvPr id="108" name="Google Shape;108;p13"/>
          <p:cNvSpPr txBox="1"/>
          <p:nvPr>
            <p:ph idx="1" type="subTitle"/>
          </p:nvPr>
        </p:nvSpPr>
        <p:spPr>
          <a:xfrm>
            <a:off x="1256200" y="7559875"/>
            <a:ext cx="10039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b="1" lang="en"/>
              <a:t>Data Scientist: [Waseem Almazrua]</a:t>
            </a:r>
            <a:endParaRPr b="1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Agenda</a:t>
            </a:r>
            <a:endParaRPr sz="6400"/>
          </a:p>
        </p:txBody>
      </p:sp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685850" y="1828800"/>
            <a:ext cx="16393800" cy="66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Results of basketball scoring calculations</a:t>
            </a:r>
            <a:endParaRPr sz="3000">
              <a:solidFill>
                <a:srgbClr val="2D3D4A"/>
              </a:solidFill>
            </a:endParaRPr>
          </a:p>
          <a:p>
            <a:pPr indent="-723900" lvl="0" marL="9144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4200"/>
              <a:buChar char="●"/>
            </a:pPr>
            <a:r>
              <a:rPr lang="en" sz="4200"/>
              <a:t>Overall Shooting Statistics</a:t>
            </a:r>
            <a:endParaRPr sz="4200"/>
          </a:p>
          <a:p>
            <a:pPr indent="-723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Char char="●"/>
            </a:pPr>
            <a:r>
              <a:rPr lang="en" sz="4200"/>
              <a:t>Probabilities</a:t>
            </a:r>
            <a:endParaRPr sz="4200"/>
          </a:p>
          <a:p>
            <a:pPr indent="-723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Char char="●"/>
            </a:pPr>
            <a:r>
              <a:rPr lang="en" sz="4200"/>
              <a:t>Conditional Probabilities - Future</a:t>
            </a:r>
            <a:endParaRPr sz="4200"/>
          </a:p>
          <a:p>
            <a:pPr indent="-723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Char char="●"/>
            </a:pPr>
            <a:r>
              <a:rPr lang="en" sz="4200"/>
              <a:t>Conditional Probabilities - Retrospective</a:t>
            </a:r>
            <a:endParaRPr sz="3000">
              <a:solidFill>
                <a:srgbClr val="2D3D4A"/>
              </a:solidFill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400"/>
              </a:spcBef>
              <a:spcAft>
                <a:spcPts val="20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Overall Shooting Statistics</a:t>
            </a:r>
            <a:endParaRPr sz="6400"/>
          </a:p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-203950" y="1828800"/>
            <a:ext cx="16393800" cy="66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D3D4A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3D4A"/>
                </a:solidFill>
              </a:rPr>
              <a:t>• Total Shots: 1434  </a:t>
            </a:r>
            <a:endParaRPr>
              <a:solidFill>
                <a:srgbClr val="2D3D4A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3D4A"/>
                </a:solidFill>
              </a:rPr>
              <a:t>• Made Shots: 703  </a:t>
            </a:r>
            <a:endParaRPr>
              <a:solidFill>
                <a:srgbClr val="2D3D4A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3D4A"/>
                </a:solidFill>
              </a:rPr>
              <a:t>• Missed Shots: 731  </a:t>
            </a:r>
            <a:endParaRPr>
              <a:solidFill>
                <a:srgbClr val="2D3D4A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3D4A"/>
                </a:solidFill>
              </a:rPr>
              <a:t>• 2-Point Attempts: 648  </a:t>
            </a:r>
            <a:endParaRPr>
              <a:solidFill>
                <a:srgbClr val="2D3D4A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3D4A"/>
                </a:solidFill>
              </a:rPr>
              <a:t>• 3-Point Attempts: 786  </a:t>
            </a:r>
            <a:endParaRPr>
              <a:solidFill>
                <a:srgbClr val="2D3D4A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3D4A"/>
                </a:solidFill>
              </a:rPr>
              <a:t>• 3-Point Made: 329  </a:t>
            </a:r>
            <a:endParaRPr>
              <a:solidFill>
                <a:srgbClr val="2D3D4A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3D4A"/>
                </a:solidFill>
              </a:rPr>
              <a:t>• Overall Shooting Accuracy: 49.02%</a:t>
            </a:r>
            <a:endParaRPr>
              <a:solidFill>
                <a:srgbClr val="2D3D4A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D3D4A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D3D4A"/>
              </a:solidFill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400"/>
              </a:spcBef>
              <a:spcAft>
                <a:spcPts val="20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3575" y="1714500"/>
            <a:ext cx="11426425" cy="501327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 txBox="1"/>
          <p:nvPr/>
        </p:nvSpPr>
        <p:spPr>
          <a:xfrm>
            <a:off x="4362200" y="7791225"/>
            <a:ext cx="10786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### “Steph Curry attempted more 3-point shots than 2-point shots in this dataset, but his overall accuracy was below 50%.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Probabilities</a:t>
            </a:r>
            <a:endParaRPr sz="6400"/>
          </a:p>
        </p:txBody>
      </p:sp>
      <p:sp>
        <p:nvSpPr>
          <p:cNvPr id="128" name="Google Shape;128;p16"/>
          <p:cNvSpPr txBox="1"/>
          <p:nvPr>
            <p:ph idx="1" type="body"/>
          </p:nvPr>
        </p:nvSpPr>
        <p:spPr>
          <a:xfrm>
            <a:off x="685850" y="1828800"/>
            <a:ext cx="16393800" cy="66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685800" lvl="0" marL="9144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>
                <a:solidFill>
                  <a:schemeClr val="accent1"/>
                </a:solidFill>
              </a:rPr>
              <a:t>• P(Made) = 0.49  </a:t>
            </a:r>
            <a:endParaRPr>
              <a:solidFill>
                <a:schemeClr val="accent1"/>
              </a:solidFill>
            </a:endParaRPr>
          </a:p>
          <a:p>
            <a:pPr indent="-685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>
                <a:solidFill>
                  <a:schemeClr val="accent1"/>
                </a:solidFill>
              </a:rPr>
              <a:t>• P(Missed) = 0.51  </a:t>
            </a:r>
            <a:endParaRPr>
              <a:solidFill>
                <a:schemeClr val="accent1"/>
              </a:solidFill>
            </a:endParaRPr>
          </a:p>
          <a:p>
            <a:pPr indent="-685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>
                <a:solidFill>
                  <a:schemeClr val="accent1"/>
                </a:solidFill>
              </a:rPr>
              <a:t>• P(3PT) = 0.55  </a:t>
            </a:r>
            <a:endParaRPr>
              <a:solidFill>
                <a:schemeClr val="accent1"/>
              </a:solidFill>
            </a:endParaRPr>
          </a:p>
          <a:p>
            <a:pPr indent="-685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>
                <a:solidFill>
                  <a:schemeClr val="accent1"/>
                </a:solidFill>
              </a:rPr>
              <a:t>• P(Made | 3PT) = 0.42  </a:t>
            </a:r>
            <a:endParaRPr>
              <a:solidFill>
                <a:schemeClr val="accent1"/>
              </a:solidFill>
            </a:endParaRPr>
          </a:p>
          <a:p>
            <a:pPr indent="-685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>
                <a:solidFill>
                  <a:schemeClr val="accent1"/>
                </a:solidFill>
              </a:rPr>
              <a:t>• P(Made ∩ 3PT) = 0.23</a:t>
            </a:r>
            <a:endParaRPr>
              <a:solidFill>
                <a:schemeClr val="accent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400"/>
              </a:spcBef>
              <a:spcAft>
                <a:spcPts val="200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"Steph Curry attempted more 3-point shots than 2-point shots. However, his success rate for 3-point shots is around 42%."</a:t>
            </a:r>
            <a:endParaRPr sz="3000">
              <a:solidFill>
                <a:srgbClr val="000000"/>
              </a:solidFill>
            </a:endParaRPr>
          </a:p>
        </p:txBody>
      </p:sp>
      <p:pic>
        <p:nvPicPr>
          <p:cNvPr id="129" name="Google Shape;12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8652" y="685800"/>
            <a:ext cx="6988700" cy="45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Conditional Probabilities - Future</a:t>
            </a:r>
            <a:endParaRPr sz="6400"/>
          </a:p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685850" y="1828800"/>
            <a:ext cx="16393800" cy="66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685800" lvl="0" marL="9144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>
                <a:solidFill>
                  <a:schemeClr val="accent1"/>
                </a:solidFill>
              </a:rPr>
              <a:t>• P(Made | 4th Qtr) = 0.49  </a:t>
            </a:r>
            <a:endParaRPr>
              <a:solidFill>
                <a:schemeClr val="accent1"/>
              </a:solidFill>
            </a:endParaRPr>
          </a:p>
          <a:p>
            <a:pPr indent="-685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>
                <a:solidFill>
                  <a:schemeClr val="accent1"/>
                </a:solidFill>
              </a:rPr>
              <a:t>• P(Made | Losing) = 0.43  </a:t>
            </a:r>
            <a:endParaRPr>
              <a:solidFill>
                <a:schemeClr val="accent1"/>
              </a:solidFill>
            </a:endParaRPr>
          </a:p>
          <a:p>
            <a:pPr indent="-685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>
                <a:solidFill>
                  <a:schemeClr val="accent1"/>
                </a:solidFill>
              </a:rPr>
              <a:t>• P(Made | Last 2 min of 4th Qtr) = 0.41</a:t>
            </a:r>
            <a:endParaRPr>
              <a:solidFill>
                <a:schemeClr val="accent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"Steph Curry’s shot success rate slightly drops in critical game moments, such as the last 2 minutes of the 4th quarter or when trailing."</a:t>
            </a:r>
            <a:endParaRPr>
              <a:solidFill>
                <a:schemeClr val="accent1"/>
              </a:solidFill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400"/>
              </a:spcBef>
              <a:spcAft>
                <a:spcPts val="20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500" y="4972050"/>
            <a:ext cx="10221900" cy="382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/>
        </p:nvSpPr>
        <p:spPr>
          <a:xfrm>
            <a:off x="10156550" y="5405713"/>
            <a:ext cx="69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Conditional Probabilities - Retrospective</a:t>
            </a:r>
            <a:endParaRPr sz="6400"/>
          </a:p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685850" y="1828800"/>
            <a:ext cx="16393800" cy="66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3D4A"/>
                </a:solidFill>
              </a:rPr>
              <a:t>• P(3PT | Made) = 0.47  </a:t>
            </a:r>
            <a:endParaRPr>
              <a:solidFill>
                <a:srgbClr val="2D3D4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3D4A"/>
                </a:solidFill>
              </a:rPr>
              <a:t>• P(4th Qtr | Made) = 0.26</a:t>
            </a:r>
            <a:endParaRPr>
              <a:solidFill>
                <a:srgbClr val="2D3D4A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D3D4A"/>
                </a:solidFill>
              </a:rPr>
              <a:t>"Roughly 47% of Curry’s made shots were 3-pointers, and 26% occurred in the 4th quarter. This highlights his preference for long-range shots even in pressure moments."</a:t>
            </a:r>
            <a:endParaRPr>
              <a:solidFill>
                <a:srgbClr val="2D3D4A"/>
              </a:solidFill>
            </a:endParaRPr>
          </a:p>
          <a:p>
            <a:pPr indent="0" lvl="0" marL="228600" rtl="0" algn="l">
              <a:lnSpc>
                <a:spcPct val="115000"/>
              </a:lnSpc>
              <a:spcBef>
                <a:spcPts val="1400"/>
              </a:spcBef>
              <a:spcAft>
                <a:spcPts val="20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679" y="4642025"/>
            <a:ext cx="9152575" cy="411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dacity 2024 Student Template">
  <a:themeElements>
    <a:clrScheme name="Simple Light">
      <a:dk1>
        <a:srgbClr val="0B0B0B"/>
      </a:dk1>
      <a:lt1>
        <a:srgbClr val="FFFFFF"/>
      </a:lt1>
      <a:dk2>
        <a:srgbClr val="171A53"/>
      </a:dk2>
      <a:lt2>
        <a:srgbClr val="F6F6F6"/>
      </a:lt2>
      <a:accent1>
        <a:srgbClr val="2015FF"/>
      </a:accent1>
      <a:accent2>
        <a:srgbClr val="00C5A1"/>
      </a:accent2>
      <a:accent3>
        <a:srgbClr val="DBE2E8"/>
      </a:accent3>
      <a:accent4>
        <a:srgbClr val="BDEA09"/>
      </a:accent4>
      <a:accent5>
        <a:srgbClr val="6597FF"/>
      </a:accent5>
      <a:accent6>
        <a:srgbClr val="B181FF"/>
      </a:accent6>
      <a:hlink>
        <a:srgbClr val="2015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