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3"/>
  </p:notesMasterIdLst>
  <p:sldIdLst>
    <p:sldId id="256" r:id="rId2"/>
    <p:sldId id="259" r:id="rId3"/>
    <p:sldId id="262" r:id="rId4"/>
    <p:sldId id="263" r:id="rId5"/>
    <p:sldId id="265" r:id="rId6"/>
    <p:sldId id="266" r:id="rId7"/>
    <p:sldId id="268" r:id="rId8"/>
    <p:sldId id="267" r:id="rId9"/>
    <p:sldId id="269" r:id="rId10"/>
    <p:sldId id="257" r:id="rId11"/>
    <p:sldId id="258" r:id="rId12"/>
    <p:sldId id="260" r:id="rId13"/>
    <p:sldId id="275" r:id="rId14"/>
    <p:sldId id="261" r:id="rId15"/>
    <p:sldId id="264" r:id="rId16"/>
    <p:sldId id="270" r:id="rId17"/>
    <p:sldId id="271" r:id="rId18"/>
    <p:sldId id="272" r:id="rId19"/>
    <p:sldId id="273" r:id="rId20"/>
    <p:sldId id="274"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25BF97-34C0-4998-AB7B-EC1F6247B38F}" type="datetimeFigureOut">
              <a:rPr lang="en-US" smtClean="0"/>
              <a:t>7/8/2018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61393-F935-4EAC-A3F7-052AC3056F2E}" type="slidenum">
              <a:rPr lang="en-US" smtClean="0"/>
              <a:t>‹#›</a:t>
            </a:fld>
            <a:endParaRPr lang="en-US"/>
          </a:p>
        </p:txBody>
      </p:sp>
    </p:spTree>
    <p:extLst>
      <p:ext uri="{BB962C8B-B14F-4D97-AF65-F5344CB8AC3E}">
        <p14:creationId xmlns:p14="http://schemas.microsoft.com/office/powerpoint/2010/main" val="2433839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In-memory computing is the storage of information in the main random access memory (RAM) of dedicated servers rather than in complicated relational databases operating on comparatively slow disk drives</a:t>
            </a:r>
            <a:endParaRPr lang="en-US" dirty="0"/>
          </a:p>
        </p:txBody>
      </p:sp>
      <p:sp>
        <p:nvSpPr>
          <p:cNvPr id="4" name="Slide Number Placeholder 3"/>
          <p:cNvSpPr>
            <a:spLocks noGrp="1"/>
          </p:cNvSpPr>
          <p:nvPr>
            <p:ph type="sldNum" sz="quarter" idx="10"/>
          </p:nvPr>
        </p:nvSpPr>
        <p:spPr/>
        <p:txBody>
          <a:bodyPr/>
          <a:lstStyle/>
          <a:p>
            <a:fld id="{E3C61393-F935-4EAC-A3F7-052AC3056F2E}" type="slidenum">
              <a:rPr lang="en-US" smtClean="0"/>
              <a:t>9</a:t>
            </a:fld>
            <a:endParaRPr lang="en-US"/>
          </a:p>
        </p:txBody>
      </p:sp>
    </p:spTree>
    <p:extLst>
      <p:ext uri="{BB962C8B-B14F-4D97-AF65-F5344CB8AC3E}">
        <p14:creationId xmlns:p14="http://schemas.microsoft.com/office/powerpoint/2010/main" val="1506569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06D3EC-3FE8-466B-971F-3B17D4618BDB}"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19F09-BB0A-44C1-99FB-0CB22DDD14C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59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6D3EC-3FE8-466B-971F-3B17D4618BDB}"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19F09-BB0A-44C1-99FB-0CB22DDD14C8}" type="slidenum">
              <a:rPr lang="en-US" smtClean="0"/>
              <a:t>‹#›</a:t>
            </a:fld>
            <a:endParaRPr lang="en-US"/>
          </a:p>
        </p:txBody>
      </p:sp>
    </p:spTree>
    <p:extLst>
      <p:ext uri="{BB962C8B-B14F-4D97-AF65-F5344CB8AC3E}">
        <p14:creationId xmlns:p14="http://schemas.microsoft.com/office/powerpoint/2010/main" val="2203769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6D3EC-3FE8-466B-971F-3B17D4618BDB}"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19F09-BB0A-44C1-99FB-0CB22DDD14C8}" type="slidenum">
              <a:rPr lang="en-US" smtClean="0"/>
              <a:t>‹#›</a:t>
            </a:fld>
            <a:endParaRPr lang="en-US"/>
          </a:p>
        </p:txBody>
      </p:sp>
    </p:spTree>
    <p:extLst>
      <p:ext uri="{BB962C8B-B14F-4D97-AF65-F5344CB8AC3E}">
        <p14:creationId xmlns:p14="http://schemas.microsoft.com/office/powerpoint/2010/main" val="73253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6D3EC-3FE8-466B-971F-3B17D4618BDB}"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19F09-BB0A-44C1-99FB-0CB22DDD14C8}" type="slidenum">
              <a:rPr lang="en-US" smtClean="0"/>
              <a:t>‹#›</a:t>
            </a:fld>
            <a:endParaRPr lang="en-US"/>
          </a:p>
        </p:txBody>
      </p:sp>
    </p:spTree>
    <p:extLst>
      <p:ext uri="{BB962C8B-B14F-4D97-AF65-F5344CB8AC3E}">
        <p14:creationId xmlns:p14="http://schemas.microsoft.com/office/powerpoint/2010/main" val="427683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06D3EC-3FE8-466B-971F-3B17D4618BDB}"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19F09-BB0A-44C1-99FB-0CB22DDD14C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921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06D3EC-3FE8-466B-971F-3B17D4618BDB}" type="datetimeFigureOut">
              <a:rPr lang="en-US" smtClean="0"/>
              <a:t>7/8/2018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19F09-BB0A-44C1-99FB-0CB22DDD14C8}" type="slidenum">
              <a:rPr lang="en-US" smtClean="0"/>
              <a:t>‹#›</a:t>
            </a:fld>
            <a:endParaRPr lang="en-US"/>
          </a:p>
        </p:txBody>
      </p:sp>
    </p:spTree>
    <p:extLst>
      <p:ext uri="{BB962C8B-B14F-4D97-AF65-F5344CB8AC3E}">
        <p14:creationId xmlns:p14="http://schemas.microsoft.com/office/powerpoint/2010/main" val="296301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06D3EC-3FE8-466B-971F-3B17D4618BDB}" type="datetimeFigureOut">
              <a:rPr lang="en-US" smtClean="0"/>
              <a:t>7/8/2018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19F09-BB0A-44C1-99FB-0CB22DDD14C8}" type="slidenum">
              <a:rPr lang="en-US" smtClean="0"/>
              <a:t>‹#›</a:t>
            </a:fld>
            <a:endParaRPr lang="en-US"/>
          </a:p>
        </p:txBody>
      </p:sp>
    </p:spTree>
    <p:extLst>
      <p:ext uri="{BB962C8B-B14F-4D97-AF65-F5344CB8AC3E}">
        <p14:creationId xmlns:p14="http://schemas.microsoft.com/office/powerpoint/2010/main" val="3882243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06D3EC-3FE8-466B-971F-3B17D4618BDB}" type="datetimeFigureOut">
              <a:rPr lang="en-US" smtClean="0"/>
              <a:t>7/8/2018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19F09-BB0A-44C1-99FB-0CB22DDD14C8}" type="slidenum">
              <a:rPr lang="en-US" smtClean="0"/>
              <a:t>‹#›</a:t>
            </a:fld>
            <a:endParaRPr lang="en-US"/>
          </a:p>
        </p:txBody>
      </p:sp>
    </p:spTree>
    <p:extLst>
      <p:ext uri="{BB962C8B-B14F-4D97-AF65-F5344CB8AC3E}">
        <p14:creationId xmlns:p14="http://schemas.microsoft.com/office/powerpoint/2010/main" val="3927226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506D3EC-3FE8-466B-971F-3B17D4618BDB}" type="datetimeFigureOut">
              <a:rPr lang="en-US" smtClean="0"/>
              <a:t>7/8/2018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4919F09-BB0A-44C1-99FB-0CB22DDD14C8}" type="slidenum">
              <a:rPr lang="en-US" smtClean="0"/>
              <a:t>‹#›</a:t>
            </a:fld>
            <a:endParaRPr lang="en-US"/>
          </a:p>
        </p:txBody>
      </p:sp>
    </p:spTree>
    <p:extLst>
      <p:ext uri="{BB962C8B-B14F-4D97-AF65-F5344CB8AC3E}">
        <p14:creationId xmlns:p14="http://schemas.microsoft.com/office/powerpoint/2010/main" val="19450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506D3EC-3FE8-466B-971F-3B17D4618BDB}" type="datetimeFigureOut">
              <a:rPr lang="en-US" smtClean="0"/>
              <a:t>7/8/2018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4919F09-BB0A-44C1-99FB-0CB22DDD14C8}" type="slidenum">
              <a:rPr lang="en-US" smtClean="0"/>
              <a:t>‹#›</a:t>
            </a:fld>
            <a:endParaRPr lang="en-US"/>
          </a:p>
        </p:txBody>
      </p:sp>
    </p:spTree>
    <p:extLst>
      <p:ext uri="{BB962C8B-B14F-4D97-AF65-F5344CB8AC3E}">
        <p14:creationId xmlns:p14="http://schemas.microsoft.com/office/powerpoint/2010/main" val="30022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506D3EC-3FE8-466B-971F-3B17D4618BDB}" type="datetimeFigureOut">
              <a:rPr lang="en-US" smtClean="0"/>
              <a:t>7/8/2018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19F09-BB0A-44C1-99FB-0CB22DDD14C8}" type="slidenum">
              <a:rPr lang="en-US" smtClean="0"/>
              <a:t>‹#›</a:t>
            </a:fld>
            <a:endParaRPr lang="en-US"/>
          </a:p>
        </p:txBody>
      </p:sp>
    </p:spTree>
    <p:extLst>
      <p:ext uri="{BB962C8B-B14F-4D97-AF65-F5344CB8AC3E}">
        <p14:creationId xmlns:p14="http://schemas.microsoft.com/office/powerpoint/2010/main" val="1630402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506D3EC-3FE8-466B-971F-3B17D4618BDB}" type="datetimeFigureOut">
              <a:rPr lang="en-US" smtClean="0"/>
              <a:t>7/8/2018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4919F09-BB0A-44C1-99FB-0CB22DDD14C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01980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Java_(programming_language)" TargetMode="External"/><Relationship Id="rId7" Type="http://schemas.openxmlformats.org/officeDocument/2006/relationships/hyperlink" Target="https://en.wikipedia.org/wiki/Abstraction_(computer_science)" TargetMode="External"/><Relationship Id="rId2" Type="http://schemas.openxmlformats.org/officeDocument/2006/relationships/hyperlink" Target="https://en.wikipedia.org/wiki/I/O_interface" TargetMode="External"/><Relationship Id="rId1" Type="http://schemas.openxmlformats.org/officeDocument/2006/relationships/slideLayout" Target="../slideLayouts/slideLayout2.xml"/><Relationship Id="rId6" Type="http://schemas.openxmlformats.org/officeDocument/2006/relationships/hyperlink" Target="https://en.wikipedia.org/wiki/R_(programming_language)" TargetMode="External"/><Relationship Id="rId5" Type="http://schemas.openxmlformats.org/officeDocument/2006/relationships/hyperlink" Target="https://en.wikipedia.org/wiki/Scala_(programming_language)" TargetMode="External"/><Relationship Id="rId4" Type="http://schemas.openxmlformats.org/officeDocument/2006/relationships/hyperlink" Target="https://en.wikipedia.org/wiki/Python_(programming_language)"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ata_parallelism" TargetMode="External"/><Relationship Id="rId2" Type="http://schemas.openxmlformats.org/officeDocument/2006/relationships/hyperlink" Target="https://en.wikipedia.org/wiki/Application_programming_interface" TargetMode="External"/><Relationship Id="rId1" Type="http://schemas.openxmlformats.org/officeDocument/2006/relationships/slideLayout" Target="../slideLayouts/slideLayout2.xml"/><Relationship Id="rId4" Type="http://schemas.openxmlformats.org/officeDocument/2006/relationships/hyperlink" Target="https://en.wikipedia.org/wiki/Fault_toleranc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A0109-518B-48BB-8CEA-149BD1B55940}"/>
              </a:ext>
            </a:extLst>
          </p:cNvPr>
          <p:cNvSpPr>
            <a:spLocks noGrp="1"/>
          </p:cNvSpPr>
          <p:nvPr>
            <p:ph type="title"/>
          </p:nvPr>
        </p:nvSpPr>
        <p:spPr/>
        <p:txBody>
          <a:bodyPr/>
          <a:lstStyle/>
          <a:p>
            <a:r>
              <a:rPr lang="en-US" dirty="0"/>
              <a:t>Spark</a:t>
            </a:r>
            <a:br>
              <a:rPr lang="en-US" dirty="0"/>
            </a:br>
            <a:endParaRPr lang="en-US" dirty="0"/>
          </a:p>
        </p:txBody>
      </p:sp>
      <p:sp>
        <p:nvSpPr>
          <p:cNvPr id="4" name="Title 1">
            <a:extLst>
              <a:ext uri="{FF2B5EF4-FFF2-40B4-BE49-F238E27FC236}">
                <a16:creationId xmlns:a16="http://schemas.microsoft.com/office/drawing/2014/main" id="{A6F4D9A5-8418-4158-AECF-68242D4D0CB7}"/>
              </a:ext>
            </a:extLst>
          </p:cNvPr>
          <p:cNvSpPr txBox="1">
            <a:spLocks/>
          </p:cNvSpPr>
          <p:nvPr/>
        </p:nvSpPr>
        <p:spPr>
          <a:xfrm>
            <a:off x="1277816" y="2703621"/>
            <a:ext cx="10058400" cy="1450757"/>
          </a:xfrm>
          <a:prstGeom prst="rect">
            <a:avLst/>
          </a:prstGeom>
        </p:spPr>
        <p:txBody>
          <a:bodyPr vert="horz" lIns="91440" tIns="45720" rIns="91440" bIns="45720" rtlCol="0" anchor="b">
            <a:normAutofit fontScale="55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Waseem Ahmad Chishti</a:t>
            </a:r>
          </a:p>
          <a:p>
            <a:r>
              <a:rPr lang="en-US" dirty="0"/>
              <a:t>University of management and technology</a:t>
            </a:r>
          </a:p>
          <a:p>
            <a:r>
              <a:rPr lang="en-US" dirty="0"/>
              <a:t>Lahore, Pakistan</a:t>
            </a:r>
          </a:p>
          <a:p>
            <a:r>
              <a:rPr lang="en-US" dirty="0"/>
              <a:t>Resource: IBM online course</a:t>
            </a:r>
            <a:br>
              <a:rPr lang="en-US" dirty="0"/>
            </a:br>
            <a:endParaRPr lang="en-US" dirty="0"/>
          </a:p>
        </p:txBody>
      </p:sp>
    </p:spTree>
    <p:extLst>
      <p:ext uri="{BB962C8B-B14F-4D97-AF65-F5344CB8AC3E}">
        <p14:creationId xmlns:p14="http://schemas.microsoft.com/office/powerpoint/2010/main" val="2701253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0E8727E-031B-49E6-94CF-D5F0547185F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797" b="-1"/>
          <a:stretch/>
        </p:blipFill>
        <p:spPr>
          <a:xfrm>
            <a:off x="1308295" y="1153550"/>
            <a:ext cx="10536702" cy="5542671"/>
          </a:xfrm>
        </p:spPr>
      </p:pic>
    </p:spTree>
    <p:extLst>
      <p:ext uri="{BB962C8B-B14F-4D97-AF65-F5344CB8AC3E}">
        <p14:creationId xmlns:p14="http://schemas.microsoft.com/office/powerpoint/2010/main" val="3359414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F9677E6-990A-45BE-8FA1-DBC19DB9B56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309"/>
          <a:stretch/>
        </p:blipFill>
        <p:spPr>
          <a:xfrm>
            <a:off x="1083212" y="1181685"/>
            <a:ext cx="9537896" cy="5528603"/>
          </a:xfrm>
        </p:spPr>
      </p:pic>
    </p:spTree>
    <p:extLst>
      <p:ext uri="{BB962C8B-B14F-4D97-AF65-F5344CB8AC3E}">
        <p14:creationId xmlns:p14="http://schemas.microsoft.com/office/powerpoint/2010/main" val="3005205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03CD33-381E-4F94-8343-92AE8F746B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3040" y="829994"/>
            <a:ext cx="8961120" cy="5570805"/>
          </a:xfrm>
        </p:spPr>
      </p:pic>
    </p:spTree>
    <p:extLst>
      <p:ext uri="{BB962C8B-B14F-4D97-AF65-F5344CB8AC3E}">
        <p14:creationId xmlns:p14="http://schemas.microsoft.com/office/powerpoint/2010/main" val="877689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FAF1-738F-4D62-B33F-6B0909379A50}"/>
              </a:ext>
            </a:extLst>
          </p:cNvPr>
          <p:cNvSpPr>
            <a:spLocks noGrp="1"/>
          </p:cNvSpPr>
          <p:nvPr>
            <p:ph type="title"/>
          </p:nvPr>
        </p:nvSpPr>
        <p:spPr>
          <a:xfrm>
            <a:off x="1295401" y="630441"/>
            <a:ext cx="9601196" cy="902938"/>
          </a:xfrm>
        </p:spPr>
        <p:txBody>
          <a:bodyPr>
            <a:normAutofit/>
          </a:bodyPr>
          <a:lstStyle/>
          <a:p>
            <a:r>
              <a:rPr lang="en-US" dirty="0"/>
              <a:t>Spark core</a:t>
            </a:r>
          </a:p>
        </p:txBody>
      </p:sp>
      <p:sp>
        <p:nvSpPr>
          <p:cNvPr id="3" name="Content Placeholder 2">
            <a:extLst>
              <a:ext uri="{FF2B5EF4-FFF2-40B4-BE49-F238E27FC236}">
                <a16:creationId xmlns:a16="http://schemas.microsoft.com/office/drawing/2014/main" id="{2CB81D6A-04DA-42BC-88FA-704B2070940A}"/>
              </a:ext>
            </a:extLst>
          </p:cNvPr>
          <p:cNvSpPr>
            <a:spLocks noGrp="1"/>
          </p:cNvSpPr>
          <p:nvPr>
            <p:ph idx="1"/>
          </p:nvPr>
        </p:nvSpPr>
        <p:spPr>
          <a:xfrm>
            <a:off x="829994" y="1730326"/>
            <a:ext cx="10958732" cy="4342489"/>
          </a:xfrm>
        </p:spPr>
        <p:txBody>
          <a:bodyPr>
            <a:normAutofit/>
          </a:bodyPr>
          <a:lstStyle/>
          <a:p>
            <a:pPr marL="0" indent="0" algn="just">
              <a:buNone/>
            </a:pPr>
            <a:r>
              <a:rPr lang="en-US" dirty="0"/>
              <a:t>Spark Core is the foundation of the overall project. It provides distributed task dispatching, scheduling, and basic </a:t>
            </a:r>
            <a:r>
              <a:rPr lang="en-US" dirty="0">
                <a:hlinkClick r:id="rId2" tooltip="I/O interface"/>
              </a:rPr>
              <a:t>I/O</a:t>
            </a:r>
            <a:r>
              <a:rPr lang="en-US" dirty="0"/>
              <a:t> functionalities, exposed through an application programming interface (for </a:t>
            </a:r>
            <a:r>
              <a:rPr lang="en-US" dirty="0">
                <a:hlinkClick r:id="rId3" tooltip="Java (programming language)"/>
              </a:rPr>
              <a:t>Java</a:t>
            </a:r>
            <a:r>
              <a:rPr lang="en-US" dirty="0"/>
              <a:t>, </a:t>
            </a:r>
            <a:r>
              <a:rPr lang="en-US" dirty="0">
                <a:hlinkClick r:id="rId4" tooltip="Python (programming language)"/>
              </a:rPr>
              <a:t>Python</a:t>
            </a:r>
            <a:r>
              <a:rPr lang="en-US" dirty="0"/>
              <a:t>, </a:t>
            </a:r>
            <a:r>
              <a:rPr lang="en-US" dirty="0">
                <a:hlinkClick r:id="rId5" tooltip="Scala (programming language)"/>
              </a:rPr>
              <a:t>Scala</a:t>
            </a:r>
            <a:r>
              <a:rPr lang="en-US" dirty="0"/>
              <a:t>, and </a:t>
            </a:r>
            <a:r>
              <a:rPr lang="en-US" dirty="0">
                <a:hlinkClick r:id="rId6" tooltip="R (programming language)"/>
              </a:rPr>
              <a:t>R</a:t>
            </a:r>
            <a:r>
              <a:rPr lang="en-US" dirty="0"/>
              <a:t>) centered on the RDD </a:t>
            </a:r>
            <a:r>
              <a:rPr lang="en-US" dirty="0">
                <a:hlinkClick r:id="rId7" tooltip="Abstraction (computer science)"/>
              </a:rPr>
              <a:t>abstraction</a:t>
            </a:r>
            <a:r>
              <a:rPr lang="en-US" dirty="0"/>
              <a:t> .he Spark core is a </a:t>
            </a:r>
            <a:r>
              <a:rPr lang="en-US" dirty="0" err="1"/>
              <a:t>ageneral</a:t>
            </a:r>
            <a:r>
              <a:rPr lang="en-US" dirty="0"/>
              <a:t>-purpose system providing scheduling, distributing, and monitoring of the applications across a cluster. </a:t>
            </a:r>
          </a:p>
          <a:p>
            <a:pPr marL="0" indent="0" algn="just">
              <a:buNone/>
            </a:pPr>
            <a:r>
              <a:rPr lang="en-US" dirty="0"/>
              <a:t>Then you have the components on top of the core that are designed to interoperate closely, letting the users combine them, just like they would any libraries in a software </a:t>
            </a:r>
            <a:r>
              <a:rPr lang="en-US" b="1" dirty="0"/>
              <a:t>project. </a:t>
            </a:r>
          </a:p>
          <a:p>
            <a:pPr marL="0" indent="0" algn="just">
              <a:buNone/>
            </a:pPr>
            <a:r>
              <a:rPr lang="en-US" b="1" dirty="0"/>
              <a:t>The benefit of such a stack is that all the higher layer components will inherit</a:t>
            </a:r>
          </a:p>
          <a:p>
            <a:pPr marL="0" indent="0" algn="just">
              <a:buNone/>
            </a:pPr>
            <a:r>
              <a:rPr lang="en-US" dirty="0"/>
              <a:t>the improvements made at the lower layers. Example: Optimization to the Spark Core will speed up the SQL, the streaming, the machine learning and the graph processing </a:t>
            </a:r>
            <a:r>
              <a:rPr lang="en-US" dirty="0" err="1"/>
              <a:t>librariesas</a:t>
            </a:r>
            <a:r>
              <a:rPr lang="en-US" dirty="0"/>
              <a:t> well. The Spark core is designed to scale up from one to thousands of nodes. It </a:t>
            </a:r>
            <a:r>
              <a:rPr lang="en-US" dirty="0" err="1"/>
              <a:t>canrun</a:t>
            </a:r>
            <a:r>
              <a:rPr lang="en-US" dirty="0"/>
              <a:t> over a variety of cluster managers including Hadoop YARN and Apache Mesos. Or simply, it can even run as a standalone with its own built-in scheduler.</a:t>
            </a:r>
          </a:p>
          <a:p>
            <a:pPr algn="just"/>
            <a:endParaRPr lang="en-US" dirty="0"/>
          </a:p>
        </p:txBody>
      </p:sp>
    </p:spTree>
    <p:extLst>
      <p:ext uri="{BB962C8B-B14F-4D97-AF65-F5344CB8AC3E}">
        <p14:creationId xmlns:p14="http://schemas.microsoft.com/office/powerpoint/2010/main" val="2345817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B3AD086D-0D7C-4642-8C52-AE90408BA2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6941" y="436099"/>
            <a:ext cx="10339753" cy="5432890"/>
          </a:xfrm>
        </p:spPr>
      </p:pic>
    </p:spTree>
    <p:extLst>
      <p:ext uri="{BB962C8B-B14F-4D97-AF65-F5344CB8AC3E}">
        <p14:creationId xmlns:p14="http://schemas.microsoft.com/office/powerpoint/2010/main" val="3172360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E7ADB66-7068-4441-85CD-EEEC68534C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1010" y="677386"/>
            <a:ext cx="9495692" cy="5503228"/>
          </a:xfrm>
        </p:spPr>
      </p:pic>
    </p:spTree>
    <p:extLst>
      <p:ext uri="{BB962C8B-B14F-4D97-AF65-F5344CB8AC3E}">
        <p14:creationId xmlns:p14="http://schemas.microsoft.com/office/powerpoint/2010/main" val="4024222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930C0AD-3A78-42BB-B5BD-86346B424E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437" y="745589"/>
            <a:ext cx="10480431" cy="5123400"/>
          </a:xfrm>
        </p:spPr>
      </p:pic>
    </p:spTree>
    <p:extLst>
      <p:ext uri="{BB962C8B-B14F-4D97-AF65-F5344CB8AC3E}">
        <p14:creationId xmlns:p14="http://schemas.microsoft.com/office/powerpoint/2010/main" val="3030363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D3C26D-5B4B-4C89-93CC-1A819A133A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6092" y="1737360"/>
            <a:ext cx="8479571" cy="4522763"/>
          </a:xfrm>
        </p:spPr>
      </p:pic>
    </p:spTree>
    <p:extLst>
      <p:ext uri="{BB962C8B-B14F-4D97-AF65-F5344CB8AC3E}">
        <p14:creationId xmlns:p14="http://schemas.microsoft.com/office/powerpoint/2010/main" val="603689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DAA305-6C40-4477-A89E-0811B56F50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7108" y="881136"/>
            <a:ext cx="7934178" cy="5350852"/>
          </a:xfrm>
        </p:spPr>
      </p:pic>
    </p:spTree>
    <p:extLst>
      <p:ext uri="{BB962C8B-B14F-4D97-AF65-F5344CB8AC3E}">
        <p14:creationId xmlns:p14="http://schemas.microsoft.com/office/powerpoint/2010/main" val="2739944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B0A4B4-C7BC-4676-BB43-765712B770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4905" y="1055077"/>
            <a:ext cx="8947051" cy="4940520"/>
          </a:xfrm>
        </p:spPr>
      </p:pic>
    </p:spTree>
    <p:extLst>
      <p:ext uri="{BB962C8B-B14F-4D97-AF65-F5344CB8AC3E}">
        <p14:creationId xmlns:p14="http://schemas.microsoft.com/office/powerpoint/2010/main" val="2102276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5BF-3C24-438D-90B2-E2F782688C80}"/>
              </a:ext>
            </a:extLst>
          </p:cNvPr>
          <p:cNvSpPr>
            <a:spLocks noGrp="1"/>
          </p:cNvSpPr>
          <p:nvPr>
            <p:ph type="title"/>
          </p:nvPr>
        </p:nvSpPr>
        <p:spPr/>
        <p:txBody>
          <a:bodyPr/>
          <a:lstStyle/>
          <a:p>
            <a:r>
              <a:rPr lang="en-US" dirty="0"/>
              <a:t>Lesson 1</a:t>
            </a:r>
          </a:p>
        </p:txBody>
      </p:sp>
      <p:pic>
        <p:nvPicPr>
          <p:cNvPr id="5" name="Content Placeholder 4">
            <a:extLst>
              <a:ext uri="{FF2B5EF4-FFF2-40B4-BE49-F238E27FC236}">
                <a16:creationId xmlns:a16="http://schemas.microsoft.com/office/drawing/2014/main" id="{570B4179-C699-4A7D-BB63-E990209169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6769" y="1996440"/>
            <a:ext cx="7920111" cy="3757245"/>
          </a:xfrm>
        </p:spPr>
      </p:pic>
    </p:spTree>
    <p:extLst>
      <p:ext uri="{BB962C8B-B14F-4D97-AF65-F5344CB8AC3E}">
        <p14:creationId xmlns:p14="http://schemas.microsoft.com/office/powerpoint/2010/main" val="4153465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82D2-FF9C-4B6C-8C3A-3586A313AE84}"/>
              </a:ext>
            </a:extLst>
          </p:cNvPr>
          <p:cNvSpPr>
            <a:spLocks noGrp="1"/>
          </p:cNvSpPr>
          <p:nvPr>
            <p:ph type="title"/>
          </p:nvPr>
        </p:nvSpPr>
        <p:spPr/>
        <p:txBody>
          <a:bodyPr/>
          <a:lstStyle/>
          <a:p>
            <a:r>
              <a:rPr lang="en-US" dirty="0"/>
              <a:t>Reading file in Scala</a:t>
            </a:r>
          </a:p>
        </p:txBody>
      </p:sp>
      <p:sp>
        <p:nvSpPr>
          <p:cNvPr id="3" name="Content Placeholder 2">
            <a:extLst>
              <a:ext uri="{FF2B5EF4-FFF2-40B4-BE49-F238E27FC236}">
                <a16:creationId xmlns:a16="http://schemas.microsoft.com/office/drawing/2014/main" id="{9B57863B-FBEE-4DB8-B095-16EBDFA39AA9}"/>
              </a:ext>
            </a:extLst>
          </p:cNvPr>
          <p:cNvSpPr>
            <a:spLocks noGrp="1"/>
          </p:cNvSpPr>
          <p:nvPr>
            <p:ph idx="1"/>
          </p:nvPr>
        </p:nvSpPr>
        <p:spPr>
          <a:xfrm>
            <a:off x="1097280" y="1845733"/>
            <a:ext cx="10058400" cy="4611338"/>
          </a:xfrm>
        </p:spPr>
        <p:txBody>
          <a:bodyPr>
            <a:normAutofit fontScale="92500" lnSpcReduction="20000"/>
          </a:bodyPr>
          <a:lstStyle/>
          <a:p>
            <a:pPr marL="0" indent="0">
              <a:buNone/>
            </a:pPr>
            <a:r>
              <a:rPr lang="en-US" dirty="0"/>
              <a:t>1.Run spark-shell</a:t>
            </a:r>
          </a:p>
          <a:p>
            <a:pPr marL="0" indent="0">
              <a:buNone/>
            </a:pPr>
            <a:r>
              <a:rPr lang="en-US" dirty="0"/>
              <a:t>spark-shell</a:t>
            </a:r>
          </a:p>
          <a:p>
            <a:pPr marL="0" indent="0">
              <a:buNone/>
            </a:pPr>
            <a:r>
              <a:rPr lang="en-US" dirty="0"/>
              <a:t>2. Val </a:t>
            </a:r>
            <a:r>
              <a:rPr lang="en-US" dirty="0" err="1"/>
              <a:t>readfile</a:t>
            </a:r>
            <a:r>
              <a:rPr lang="en-US" dirty="0"/>
              <a:t>=</a:t>
            </a:r>
            <a:r>
              <a:rPr lang="en-US" dirty="0" err="1"/>
              <a:t>sc.textFile</a:t>
            </a:r>
            <a:r>
              <a:rPr lang="en-US" dirty="0"/>
              <a:t>(“path/file”)</a:t>
            </a:r>
          </a:p>
          <a:p>
            <a:pPr marL="0" indent="0">
              <a:buNone/>
            </a:pPr>
            <a:r>
              <a:rPr lang="en-US" dirty="0"/>
              <a:t>3. RDDs have actions, which return values, and transformations, which return pointers to new RDDs.     Let’s start with a few actions:</a:t>
            </a:r>
          </a:p>
          <a:p>
            <a:pPr marL="0" indent="0">
              <a:buNone/>
            </a:pPr>
            <a:r>
              <a:rPr lang="en-US" dirty="0" err="1"/>
              <a:t>readfile.count</a:t>
            </a:r>
            <a:r>
              <a:rPr lang="en-US" dirty="0"/>
              <a:t>()</a:t>
            </a:r>
          </a:p>
          <a:p>
            <a:pPr marL="0" indent="0">
              <a:buNone/>
            </a:pPr>
            <a:r>
              <a:rPr lang="en-US" dirty="0" err="1"/>
              <a:t>readfile.first</a:t>
            </a:r>
            <a:r>
              <a:rPr lang="en-US" dirty="0"/>
              <a:t>()</a:t>
            </a:r>
          </a:p>
          <a:p>
            <a:pPr marL="0" indent="0">
              <a:buNone/>
            </a:pPr>
            <a:r>
              <a:rPr lang="en-US" dirty="0"/>
              <a:t>4. Now let’s use a transformation. We will use the filter transformation to return a new RDD with a subset of the items in the file.</a:t>
            </a:r>
          </a:p>
          <a:p>
            <a:pPr marL="0" indent="0">
              <a:buNone/>
            </a:pPr>
            <a:r>
              <a:rPr lang="en-US" altLang="en-US" dirty="0" err="1">
                <a:solidFill>
                  <a:srgbClr val="D73A49"/>
                </a:solidFill>
                <a:latin typeface="SFMono-Regular"/>
              </a:rPr>
              <a:t>val</a:t>
            </a:r>
            <a:r>
              <a:rPr lang="en-US" altLang="en-US" dirty="0">
                <a:solidFill>
                  <a:srgbClr val="24292E"/>
                </a:solidFill>
                <a:latin typeface="SFMono-Regular"/>
              </a:rPr>
              <a:t> </a:t>
            </a:r>
            <a:r>
              <a:rPr lang="en-US" altLang="en-US" dirty="0" err="1">
                <a:solidFill>
                  <a:srgbClr val="24292E"/>
                </a:solidFill>
                <a:latin typeface="SFMono-Regular"/>
              </a:rPr>
              <a:t>linesWithSpark</a:t>
            </a:r>
            <a:r>
              <a:rPr lang="en-US" altLang="en-US" dirty="0">
                <a:solidFill>
                  <a:srgbClr val="24292E"/>
                </a:solidFill>
                <a:latin typeface="SFMono-Regular"/>
              </a:rPr>
              <a:t> </a:t>
            </a:r>
            <a:r>
              <a:rPr lang="en-US" altLang="en-US" dirty="0">
                <a:solidFill>
                  <a:srgbClr val="D73A49"/>
                </a:solidFill>
                <a:latin typeface="SFMono-Regular"/>
              </a:rPr>
              <a:t>=</a:t>
            </a:r>
            <a:r>
              <a:rPr lang="en-US" altLang="en-US" dirty="0">
                <a:solidFill>
                  <a:srgbClr val="24292E"/>
                </a:solidFill>
                <a:latin typeface="SFMono-Regular"/>
              </a:rPr>
              <a:t> </a:t>
            </a:r>
            <a:r>
              <a:rPr lang="en-US" dirty="0" err="1"/>
              <a:t>readfile</a:t>
            </a:r>
            <a:r>
              <a:rPr lang="en-US" altLang="en-US" dirty="0" err="1">
                <a:solidFill>
                  <a:srgbClr val="24292E"/>
                </a:solidFill>
                <a:latin typeface="SFMono-Regular"/>
              </a:rPr>
              <a:t>.filter</a:t>
            </a:r>
            <a:r>
              <a:rPr lang="en-US" altLang="en-US" dirty="0">
                <a:solidFill>
                  <a:srgbClr val="24292E"/>
                </a:solidFill>
                <a:latin typeface="SFMono-Regular"/>
              </a:rPr>
              <a:t>(line </a:t>
            </a:r>
            <a:r>
              <a:rPr lang="en-US" altLang="en-US" dirty="0">
                <a:solidFill>
                  <a:srgbClr val="D73A49"/>
                </a:solidFill>
                <a:latin typeface="SFMono-Regular"/>
              </a:rPr>
              <a:t>=&gt;</a:t>
            </a:r>
            <a:r>
              <a:rPr lang="en-US" altLang="en-US" dirty="0">
                <a:solidFill>
                  <a:srgbClr val="24292E"/>
                </a:solidFill>
                <a:latin typeface="SFMono-Regular"/>
              </a:rPr>
              <a:t> </a:t>
            </a:r>
            <a:r>
              <a:rPr lang="en-US" altLang="en-US" dirty="0" err="1">
                <a:solidFill>
                  <a:srgbClr val="24292E"/>
                </a:solidFill>
                <a:latin typeface="SFMono-Regular"/>
              </a:rPr>
              <a:t>line.contains</a:t>
            </a:r>
            <a:r>
              <a:rPr lang="en-US" altLang="en-US" dirty="0">
                <a:solidFill>
                  <a:srgbClr val="24292E"/>
                </a:solidFill>
                <a:latin typeface="SFMono-Regular"/>
              </a:rPr>
              <a:t>(</a:t>
            </a:r>
            <a:r>
              <a:rPr lang="en-US" altLang="en-US" dirty="0">
                <a:solidFill>
                  <a:srgbClr val="032F62"/>
                </a:solidFill>
                <a:latin typeface="SFMono-Regular"/>
              </a:rPr>
              <a:t>"Spark"</a:t>
            </a:r>
            <a:r>
              <a:rPr lang="en-US" altLang="en-US" dirty="0">
                <a:solidFill>
                  <a:srgbClr val="24292E"/>
                </a:solidFill>
                <a:latin typeface="SFMono-Regular"/>
              </a:rPr>
              <a:t>))</a:t>
            </a:r>
          </a:p>
          <a:p>
            <a:pPr marL="0" indent="0">
              <a:buNone/>
            </a:pPr>
            <a:r>
              <a:rPr lang="en-US" dirty="0">
                <a:solidFill>
                  <a:srgbClr val="24292E"/>
                </a:solidFill>
                <a:latin typeface="SFMono-Regular"/>
              </a:rPr>
              <a:t>5.</a:t>
            </a:r>
            <a:r>
              <a:rPr lang="en-US" dirty="0"/>
              <a:t> We can chain together transformations and actions:</a:t>
            </a:r>
          </a:p>
          <a:p>
            <a:pPr marL="0" indent="0">
              <a:buNone/>
            </a:pPr>
            <a:r>
              <a:rPr lang="en-US" dirty="0" err="1"/>
              <a:t>readfile</a:t>
            </a:r>
            <a:r>
              <a:rPr lang="en-US" altLang="en-US" dirty="0" err="1">
                <a:solidFill>
                  <a:srgbClr val="24292E"/>
                </a:solidFill>
                <a:latin typeface="SFMono-Regular"/>
              </a:rPr>
              <a:t>.filter</a:t>
            </a:r>
            <a:r>
              <a:rPr lang="en-US" altLang="en-US" dirty="0">
                <a:solidFill>
                  <a:srgbClr val="24292E"/>
                </a:solidFill>
                <a:latin typeface="SFMono-Regular"/>
              </a:rPr>
              <a:t>(line </a:t>
            </a:r>
            <a:r>
              <a:rPr lang="en-US" altLang="en-US" dirty="0">
                <a:solidFill>
                  <a:srgbClr val="D73A49"/>
                </a:solidFill>
                <a:latin typeface="SFMono-Regular"/>
              </a:rPr>
              <a:t>=&gt;</a:t>
            </a:r>
            <a:r>
              <a:rPr lang="en-US" altLang="en-US" dirty="0">
                <a:solidFill>
                  <a:srgbClr val="24292E"/>
                </a:solidFill>
                <a:latin typeface="SFMono-Regular"/>
              </a:rPr>
              <a:t> </a:t>
            </a:r>
            <a:r>
              <a:rPr lang="en-US" altLang="en-US" dirty="0" err="1">
                <a:solidFill>
                  <a:srgbClr val="24292E"/>
                </a:solidFill>
                <a:latin typeface="SFMono-Regular"/>
              </a:rPr>
              <a:t>line.contains</a:t>
            </a:r>
            <a:r>
              <a:rPr lang="en-US" altLang="en-US" dirty="0">
                <a:solidFill>
                  <a:srgbClr val="24292E"/>
                </a:solidFill>
                <a:latin typeface="SFMono-Regular"/>
              </a:rPr>
              <a:t>(</a:t>
            </a:r>
            <a:r>
              <a:rPr lang="en-US" altLang="en-US" dirty="0">
                <a:solidFill>
                  <a:srgbClr val="032F62"/>
                </a:solidFill>
                <a:latin typeface="SFMono-Regular"/>
              </a:rPr>
              <a:t>"Spark"</a:t>
            </a:r>
            <a:r>
              <a:rPr lang="en-US" altLang="en-US" dirty="0">
                <a:solidFill>
                  <a:srgbClr val="24292E"/>
                </a:solidFill>
                <a:latin typeface="SFMono-Regular"/>
              </a:rPr>
              <a:t>)).count() </a:t>
            </a:r>
            <a:r>
              <a:rPr lang="en-US" altLang="en-US" dirty="0">
                <a:solidFill>
                  <a:srgbClr val="6A737D"/>
                </a:solidFill>
                <a:latin typeface="SFMono-Regular"/>
              </a:rPr>
              <a:t>// How many lines contain "Spark"?</a:t>
            </a:r>
            <a:r>
              <a:rPr lang="en-US" altLang="en-US" sz="3200" dirty="0">
                <a:solidFill>
                  <a:schemeClr val="tx1"/>
                </a:solidFill>
              </a:rPr>
              <a:t> </a:t>
            </a:r>
          </a:p>
          <a:p>
            <a:pPr marL="0" indent="0">
              <a:buNone/>
            </a:pPr>
            <a:endParaRPr lang="en-US" altLang="en-US" sz="4800" dirty="0">
              <a:solidFill>
                <a:schemeClr val="tx1"/>
              </a:solidFill>
              <a:latin typeface="Arial" panose="020B0604020202020204" pitchFamily="34" charset="0"/>
            </a:endParaRPr>
          </a:p>
          <a:p>
            <a:pPr marL="0" indent="0">
              <a:buNone/>
            </a:pPr>
            <a:endParaRPr lang="en-US" dirty="0"/>
          </a:p>
          <a:p>
            <a:pPr marL="0" indent="0">
              <a:buNone/>
            </a:pPr>
            <a:endParaRPr lang="en-US" dirty="0"/>
          </a:p>
          <a:p>
            <a:pPr marL="457200" indent="-457200">
              <a:buAutoNum type="arabicPeriod" startAt="4"/>
            </a:pPr>
            <a:endParaRPr lang="en-US" dirty="0"/>
          </a:p>
          <a:p>
            <a:pPr marL="0" indent="0">
              <a:buNone/>
            </a:pPr>
            <a:endParaRPr lang="en-US" dirty="0"/>
          </a:p>
        </p:txBody>
      </p:sp>
    </p:spTree>
    <p:extLst>
      <p:ext uri="{BB962C8B-B14F-4D97-AF65-F5344CB8AC3E}">
        <p14:creationId xmlns:p14="http://schemas.microsoft.com/office/powerpoint/2010/main" val="3804723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3" name="Content Placeholder 2">
            <a:extLst>
              <a:ext uri="{FF2B5EF4-FFF2-40B4-BE49-F238E27FC236}">
                <a16:creationId xmlns:a16="http://schemas.microsoft.com/office/drawing/2014/main" id="{EA33FC72-B677-4083-94C7-57EFF0A1BA03}"/>
              </a:ext>
            </a:extLst>
          </p:cNvPr>
          <p:cNvSpPr>
            <a:spLocks noGrp="1"/>
          </p:cNvSpPr>
          <p:nvPr>
            <p:ph idx="1"/>
          </p:nvPr>
        </p:nvSpPr>
        <p:spPr>
          <a:xfrm>
            <a:off x="1097280" y="506437"/>
            <a:ext cx="10058400" cy="5362657"/>
          </a:xfrm>
        </p:spPr>
        <p:txBody>
          <a:bodyPr/>
          <a:lstStyle/>
          <a:p>
            <a:r>
              <a:rPr lang="en-US" dirty="0"/>
              <a:t>RDD actions and transformations can be used for more complex computations. Let’s say we want to find the line with the most words:</a:t>
            </a:r>
          </a:p>
          <a:p>
            <a:r>
              <a:rPr lang="en-US" dirty="0" err="1"/>
              <a:t>readfile</a:t>
            </a:r>
            <a:r>
              <a:rPr lang="en-US" altLang="en-US" dirty="0" err="1">
                <a:solidFill>
                  <a:srgbClr val="24292E"/>
                </a:solidFill>
                <a:latin typeface="SFMono-Regular"/>
              </a:rPr>
              <a:t>.map</a:t>
            </a:r>
            <a:r>
              <a:rPr lang="en-US" altLang="en-US" dirty="0">
                <a:solidFill>
                  <a:srgbClr val="24292E"/>
                </a:solidFill>
                <a:latin typeface="SFMono-Regular"/>
              </a:rPr>
              <a:t>(line </a:t>
            </a:r>
            <a:r>
              <a:rPr lang="en-US" altLang="en-US" dirty="0">
                <a:solidFill>
                  <a:srgbClr val="D73A49"/>
                </a:solidFill>
                <a:latin typeface="SFMono-Regular"/>
              </a:rPr>
              <a:t>=&gt;</a:t>
            </a:r>
            <a:r>
              <a:rPr lang="en-US" altLang="en-US" dirty="0">
                <a:solidFill>
                  <a:srgbClr val="24292E"/>
                </a:solidFill>
                <a:latin typeface="SFMono-Regular"/>
              </a:rPr>
              <a:t> </a:t>
            </a:r>
            <a:r>
              <a:rPr lang="en-US" altLang="en-US" dirty="0" err="1">
                <a:solidFill>
                  <a:srgbClr val="24292E"/>
                </a:solidFill>
                <a:latin typeface="SFMono-Regular"/>
              </a:rPr>
              <a:t>line.split</a:t>
            </a:r>
            <a:r>
              <a:rPr lang="en-US" altLang="en-US" dirty="0">
                <a:solidFill>
                  <a:srgbClr val="24292E"/>
                </a:solidFill>
                <a:latin typeface="SFMono-Regular"/>
              </a:rPr>
              <a:t>(</a:t>
            </a:r>
            <a:r>
              <a:rPr lang="en-US" altLang="en-US" dirty="0">
                <a:solidFill>
                  <a:srgbClr val="032F62"/>
                </a:solidFill>
                <a:latin typeface="SFMono-Regular"/>
              </a:rPr>
              <a:t>" "</a:t>
            </a:r>
            <a:r>
              <a:rPr lang="en-US" altLang="en-US" dirty="0">
                <a:solidFill>
                  <a:srgbClr val="24292E"/>
                </a:solidFill>
                <a:latin typeface="SFMono-Regular"/>
              </a:rPr>
              <a:t>).size).reduce((a, b) </a:t>
            </a:r>
            <a:r>
              <a:rPr lang="en-US" altLang="en-US" dirty="0">
                <a:solidFill>
                  <a:srgbClr val="D73A49"/>
                </a:solidFill>
                <a:latin typeface="SFMono-Regular"/>
              </a:rPr>
              <a:t>=&gt;</a:t>
            </a:r>
            <a:r>
              <a:rPr lang="en-US" altLang="en-US" dirty="0">
                <a:solidFill>
                  <a:srgbClr val="24292E"/>
                </a:solidFill>
                <a:latin typeface="SFMono-Regular"/>
              </a:rPr>
              <a:t> </a:t>
            </a:r>
            <a:r>
              <a:rPr lang="en-US" altLang="en-US" dirty="0">
                <a:solidFill>
                  <a:srgbClr val="D73A49"/>
                </a:solidFill>
                <a:latin typeface="SFMono-Regular"/>
              </a:rPr>
              <a:t>if</a:t>
            </a:r>
            <a:r>
              <a:rPr lang="en-US" altLang="en-US" dirty="0">
                <a:solidFill>
                  <a:srgbClr val="24292E"/>
                </a:solidFill>
                <a:latin typeface="SFMono-Regular"/>
              </a:rPr>
              <a:t> (a </a:t>
            </a:r>
            <a:r>
              <a:rPr lang="en-US" altLang="en-US" dirty="0">
                <a:solidFill>
                  <a:srgbClr val="D73A49"/>
                </a:solidFill>
                <a:latin typeface="SFMono-Regular"/>
              </a:rPr>
              <a:t>&gt;</a:t>
            </a:r>
            <a:r>
              <a:rPr lang="en-US" altLang="en-US" dirty="0">
                <a:solidFill>
                  <a:srgbClr val="24292E"/>
                </a:solidFill>
                <a:latin typeface="SFMono-Regular"/>
              </a:rPr>
              <a:t> b) a </a:t>
            </a:r>
            <a:r>
              <a:rPr lang="en-US" altLang="en-US" dirty="0">
                <a:solidFill>
                  <a:srgbClr val="D73A49"/>
                </a:solidFill>
                <a:latin typeface="SFMono-Regular"/>
              </a:rPr>
              <a:t>else</a:t>
            </a:r>
            <a:r>
              <a:rPr lang="en-US" altLang="en-US" dirty="0">
                <a:solidFill>
                  <a:srgbClr val="24292E"/>
                </a:solidFill>
                <a:latin typeface="SFMono-Regular"/>
              </a:rPr>
              <a:t> b) </a:t>
            </a:r>
            <a:r>
              <a:rPr lang="en-US" altLang="en-US" dirty="0">
                <a:solidFill>
                  <a:srgbClr val="6A737D"/>
                </a:solidFill>
                <a:latin typeface="SFMono-Regular"/>
              </a:rPr>
              <a:t>// line with most words</a:t>
            </a:r>
            <a:r>
              <a:rPr lang="en-US" altLang="en-US" sz="3200" dirty="0">
                <a:solidFill>
                  <a:schemeClr val="tx1"/>
                </a:solidFill>
              </a:rPr>
              <a:t> </a:t>
            </a:r>
            <a:endParaRPr lang="en-US" altLang="en-US" sz="4800" dirty="0">
              <a:solidFill>
                <a:schemeClr val="tx1"/>
              </a:solidFill>
              <a:latin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2110197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09200-3BC5-4C98-A476-19978FBACD80}"/>
              </a:ext>
            </a:extLst>
          </p:cNvPr>
          <p:cNvSpPr>
            <a:spLocks noGrp="1"/>
          </p:cNvSpPr>
          <p:nvPr>
            <p:ph idx="1"/>
          </p:nvPr>
        </p:nvSpPr>
        <p:spPr>
          <a:xfrm>
            <a:off x="1295401" y="2067339"/>
            <a:ext cx="9601196" cy="3808529"/>
          </a:xfrm>
        </p:spPr>
        <p:txBody>
          <a:bodyPr/>
          <a:lstStyle/>
          <a:p>
            <a:r>
              <a:rPr lang="en-US" dirty="0"/>
              <a:t>Apache Spark is a lightning-fast </a:t>
            </a:r>
            <a:r>
              <a:rPr lang="en-US" b="1" dirty="0"/>
              <a:t>unified analytics engine</a:t>
            </a:r>
            <a:r>
              <a:rPr lang="en-US" dirty="0"/>
              <a:t> for big data and machine learning. It was originally developed at UC Berkeley in 2009</a:t>
            </a:r>
            <a:endParaRPr lang="en-US" b="1" dirty="0"/>
          </a:p>
          <a:p>
            <a:r>
              <a:rPr lang="en-US" b="1" dirty="0"/>
              <a:t>Apache Spark™</a:t>
            </a:r>
            <a:r>
              <a:rPr lang="en-US" dirty="0"/>
              <a:t> is a unified analytics engine for large-scale data processing</a:t>
            </a:r>
          </a:p>
          <a:p>
            <a:r>
              <a:rPr lang="en-US" dirty="0"/>
              <a:t>Spark provides an </a:t>
            </a:r>
            <a:r>
              <a:rPr lang="en-US" dirty="0">
                <a:hlinkClick r:id="rId2" tooltip="Application programming interface"/>
              </a:rPr>
              <a:t>interface</a:t>
            </a:r>
            <a:r>
              <a:rPr lang="en-US" dirty="0"/>
              <a:t> for programming entire clusters with implicit </a:t>
            </a:r>
            <a:r>
              <a:rPr lang="en-US" dirty="0">
                <a:hlinkClick r:id="rId3" tooltip="Data parallelism"/>
              </a:rPr>
              <a:t>data parallelism</a:t>
            </a:r>
            <a:r>
              <a:rPr lang="en-US" dirty="0"/>
              <a:t> and </a:t>
            </a:r>
            <a:r>
              <a:rPr lang="en-US" dirty="0">
                <a:hlinkClick r:id="rId4" tooltip="Fault tolerance"/>
              </a:rPr>
              <a:t>fault tolerance</a:t>
            </a:r>
            <a:r>
              <a:rPr lang="en-US" dirty="0"/>
              <a:t>.</a:t>
            </a:r>
          </a:p>
          <a:p>
            <a:endParaRPr lang="en-US" dirty="0"/>
          </a:p>
        </p:txBody>
      </p:sp>
    </p:spTree>
    <p:extLst>
      <p:ext uri="{BB962C8B-B14F-4D97-AF65-F5344CB8AC3E}">
        <p14:creationId xmlns:p14="http://schemas.microsoft.com/office/powerpoint/2010/main" val="265580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1E32-FE20-48B7-A3F1-452F09463573}"/>
              </a:ext>
            </a:extLst>
          </p:cNvPr>
          <p:cNvSpPr>
            <a:spLocks noGrp="1"/>
          </p:cNvSpPr>
          <p:nvPr>
            <p:ph type="title"/>
          </p:nvPr>
        </p:nvSpPr>
        <p:spPr/>
        <p:txBody>
          <a:bodyPr/>
          <a:lstStyle/>
          <a:p>
            <a:r>
              <a:rPr lang="en-US" dirty="0"/>
              <a:t>Spark Ecosystem</a:t>
            </a:r>
          </a:p>
        </p:txBody>
      </p:sp>
      <p:pic>
        <p:nvPicPr>
          <p:cNvPr id="5" name="Content Placeholder 4">
            <a:extLst>
              <a:ext uri="{FF2B5EF4-FFF2-40B4-BE49-F238E27FC236}">
                <a16:creationId xmlns:a16="http://schemas.microsoft.com/office/drawing/2014/main" id="{3759B82C-7650-4339-A574-449A621AD8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475" y="2019300"/>
            <a:ext cx="7191375" cy="3676650"/>
          </a:xfrm>
        </p:spPr>
      </p:pic>
    </p:spTree>
    <p:extLst>
      <p:ext uri="{BB962C8B-B14F-4D97-AF65-F5344CB8AC3E}">
        <p14:creationId xmlns:p14="http://schemas.microsoft.com/office/powerpoint/2010/main" val="278254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A8347D-3FAF-45F8-B513-EB45A100D9C6}"/>
              </a:ext>
            </a:extLst>
          </p:cNvPr>
          <p:cNvSpPr>
            <a:spLocks noGrp="1"/>
          </p:cNvSpPr>
          <p:nvPr>
            <p:ph type="title"/>
          </p:nvPr>
        </p:nvSpPr>
        <p:spPr/>
        <p:txBody>
          <a:bodyPr/>
          <a:lstStyle/>
          <a:p>
            <a:r>
              <a:rPr lang="en-US" dirty="0"/>
              <a:t>Spark Ecosystem</a:t>
            </a:r>
          </a:p>
        </p:txBody>
      </p:sp>
      <p:sp>
        <p:nvSpPr>
          <p:cNvPr id="3" name="Content Placeholder 2">
            <a:extLst>
              <a:ext uri="{FF2B5EF4-FFF2-40B4-BE49-F238E27FC236}">
                <a16:creationId xmlns:a16="http://schemas.microsoft.com/office/drawing/2014/main" id="{55B0B0B2-B532-4D0A-9778-3EB619B093AE}"/>
              </a:ext>
            </a:extLst>
          </p:cNvPr>
          <p:cNvSpPr>
            <a:spLocks noGrp="1"/>
          </p:cNvSpPr>
          <p:nvPr>
            <p:ph idx="1"/>
          </p:nvPr>
        </p:nvSpPr>
        <p:spPr/>
        <p:txBody>
          <a:bodyPr>
            <a:normAutofit/>
          </a:bodyPr>
          <a:lstStyle/>
          <a:p>
            <a:r>
              <a:rPr lang="en-US" b="1" dirty="0" err="1"/>
              <a:t>SparkSQL+DataFrame</a:t>
            </a:r>
            <a:endParaRPr lang="en-US" b="1" dirty="0"/>
          </a:p>
          <a:p>
            <a:pPr algn="just"/>
            <a:r>
              <a:rPr lang="en-US" dirty="0"/>
              <a:t>Many data scientists, analysts, and general business intelligence users rely on interactive SQL queries for exploring data. Spark SQL is a Spark module for structured data processing. It provides a programming abstraction called </a:t>
            </a:r>
            <a:r>
              <a:rPr lang="en-US" dirty="0" err="1"/>
              <a:t>DataFrames</a:t>
            </a:r>
            <a:r>
              <a:rPr lang="en-US" dirty="0"/>
              <a:t> and can also act as distributed SQL query engine. It enables unmodified Hadoop Hive queries to run up to 100x faster on existing deployments and data. It also provides powerful integration with the rest of the Spark ecosystem (e.g., integrating SQL query processing with machine learning).</a:t>
            </a:r>
          </a:p>
        </p:txBody>
      </p:sp>
    </p:spTree>
    <p:extLst>
      <p:ext uri="{BB962C8B-B14F-4D97-AF65-F5344CB8AC3E}">
        <p14:creationId xmlns:p14="http://schemas.microsoft.com/office/powerpoint/2010/main" val="755946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D684E1-7A25-422F-B0C2-4FFE95BF368D}"/>
              </a:ext>
            </a:extLst>
          </p:cNvPr>
          <p:cNvSpPr>
            <a:spLocks noGrp="1"/>
          </p:cNvSpPr>
          <p:nvPr>
            <p:ph type="title"/>
          </p:nvPr>
        </p:nvSpPr>
        <p:spPr/>
        <p:txBody>
          <a:bodyPr/>
          <a:lstStyle/>
          <a:p>
            <a:r>
              <a:rPr lang="en-US" dirty="0"/>
              <a:t>Spark Ecosystem</a:t>
            </a:r>
          </a:p>
        </p:txBody>
      </p:sp>
      <p:sp>
        <p:nvSpPr>
          <p:cNvPr id="3" name="Content Placeholder 2">
            <a:extLst>
              <a:ext uri="{FF2B5EF4-FFF2-40B4-BE49-F238E27FC236}">
                <a16:creationId xmlns:a16="http://schemas.microsoft.com/office/drawing/2014/main" id="{0303E1EB-1454-4D88-85C4-A7B7E5F502F8}"/>
              </a:ext>
            </a:extLst>
          </p:cNvPr>
          <p:cNvSpPr>
            <a:spLocks noGrp="1"/>
          </p:cNvSpPr>
          <p:nvPr>
            <p:ph idx="1"/>
          </p:nvPr>
        </p:nvSpPr>
        <p:spPr/>
        <p:txBody>
          <a:bodyPr/>
          <a:lstStyle/>
          <a:p>
            <a:pPr marL="0" indent="0">
              <a:buNone/>
            </a:pPr>
            <a:r>
              <a:rPr lang="en-US" b="1" dirty="0"/>
              <a:t>Streaming Analytics: Spark Streaming</a:t>
            </a:r>
          </a:p>
          <a:p>
            <a:pPr marL="0" indent="0" algn="just">
              <a:buNone/>
            </a:pPr>
            <a:r>
              <a:rPr lang="en-US" dirty="0"/>
              <a:t>Many applications need the ability to process and analyze not only batch data, but also streams of new data in real-time. Running on top of Spark, Spark Streaming enables powerful interactive and analytical applications across both streaming and historical data, while inheriting Spark’s ease of use and fault tolerance characteristics. It readily integrates with a wide variety of popular data sources, including HDFS, Flume, Kafka, and Twitter.</a:t>
            </a:r>
          </a:p>
          <a:p>
            <a:endParaRPr lang="en-US" dirty="0"/>
          </a:p>
        </p:txBody>
      </p:sp>
    </p:spTree>
    <p:extLst>
      <p:ext uri="{BB962C8B-B14F-4D97-AF65-F5344CB8AC3E}">
        <p14:creationId xmlns:p14="http://schemas.microsoft.com/office/powerpoint/2010/main" val="1580090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30F589-96DC-4B25-A0D9-9202F3BD921D}"/>
              </a:ext>
            </a:extLst>
          </p:cNvPr>
          <p:cNvSpPr>
            <a:spLocks noGrp="1"/>
          </p:cNvSpPr>
          <p:nvPr>
            <p:ph type="title"/>
          </p:nvPr>
        </p:nvSpPr>
        <p:spPr/>
        <p:txBody>
          <a:bodyPr/>
          <a:lstStyle/>
          <a:p>
            <a:r>
              <a:rPr lang="en-US" dirty="0"/>
              <a:t>Spark Ecosystem</a:t>
            </a:r>
          </a:p>
        </p:txBody>
      </p:sp>
      <p:sp>
        <p:nvSpPr>
          <p:cNvPr id="3" name="Content Placeholder 2">
            <a:extLst>
              <a:ext uri="{FF2B5EF4-FFF2-40B4-BE49-F238E27FC236}">
                <a16:creationId xmlns:a16="http://schemas.microsoft.com/office/drawing/2014/main" id="{2DE1B2B5-10EF-4DE1-9131-D3CB5BC68A52}"/>
              </a:ext>
            </a:extLst>
          </p:cNvPr>
          <p:cNvSpPr>
            <a:spLocks noGrp="1"/>
          </p:cNvSpPr>
          <p:nvPr>
            <p:ph idx="1"/>
          </p:nvPr>
        </p:nvSpPr>
        <p:spPr/>
        <p:txBody>
          <a:bodyPr/>
          <a:lstStyle/>
          <a:p>
            <a:pPr marL="0" indent="0">
              <a:buNone/>
            </a:pPr>
            <a:r>
              <a:rPr lang="en-US" b="1" dirty="0"/>
              <a:t>Machine Learning: </a:t>
            </a:r>
            <a:r>
              <a:rPr lang="en-US" b="1" dirty="0" err="1"/>
              <a:t>MLlib</a:t>
            </a:r>
            <a:endParaRPr lang="en-US" b="1" dirty="0"/>
          </a:p>
          <a:p>
            <a:pPr marL="0" indent="0" algn="just">
              <a:buNone/>
            </a:pPr>
            <a:r>
              <a:rPr lang="en-US" dirty="0"/>
              <a:t>Machine learning has quickly emerged as a critical piece in mining Big Data for actionable insights. Built on top of Spark, </a:t>
            </a:r>
            <a:r>
              <a:rPr lang="en-US" dirty="0" err="1"/>
              <a:t>MLlib</a:t>
            </a:r>
            <a:r>
              <a:rPr lang="en-US" dirty="0"/>
              <a:t> is a scalable machine learning library that delivers both high-quality algorithms (e.g., multiple iterations to increase accuracy) and blazing speed (up to 100x faster than MapReduce). The library is usable in Java, Scala, and Python as part of Spark applications, so that you can include it in complete workflows.</a:t>
            </a:r>
          </a:p>
          <a:p>
            <a:endParaRPr lang="en-US" dirty="0"/>
          </a:p>
        </p:txBody>
      </p:sp>
    </p:spTree>
    <p:extLst>
      <p:ext uri="{BB962C8B-B14F-4D97-AF65-F5344CB8AC3E}">
        <p14:creationId xmlns:p14="http://schemas.microsoft.com/office/powerpoint/2010/main" val="1007869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F4C70E-A7FD-42D6-9645-FCE17409B287}"/>
              </a:ext>
            </a:extLst>
          </p:cNvPr>
          <p:cNvSpPr>
            <a:spLocks noGrp="1"/>
          </p:cNvSpPr>
          <p:nvPr>
            <p:ph type="title"/>
          </p:nvPr>
        </p:nvSpPr>
        <p:spPr/>
        <p:txBody>
          <a:bodyPr/>
          <a:lstStyle/>
          <a:p>
            <a:r>
              <a:rPr lang="en-US" dirty="0"/>
              <a:t>Spark Ecosystem</a:t>
            </a:r>
          </a:p>
        </p:txBody>
      </p:sp>
      <p:sp>
        <p:nvSpPr>
          <p:cNvPr id="3" name="Content Placeholder 2">
            <a:extLst>
              <a:ext uri="{FF2B5EF4-FFF2-40B4-BE49-F238E27FC236}">
                <a16:creationId xmlns:a16="http://schemas.microsoft.com/office/drawing/2014/main" id="{2DE1B2B5-10EF-4DE1-9131-D3CB5BC68A52}"/>
              </a:ext>
            </a:extLst>
          </p:cNvPr>
          <p:cNvSpPr>
            <a:spLocks noGrp="1"/>
          </p:cNvSpPr>
          <p:nvPr>
            <p:ph idx="1"/>
          </p:nvPr>
        </p:nvSpPr>
        <p:spPr/>
        <p:txBody>
          <a:bodyPr/>
          <a:lstStyle/>
          <a:p>
            <a:pPr marL="0" indent="0">
              <a:buNone/>
            </a:pPr>
            <a:r>
              <a:rPr lang="en-US" b="1" dirty="0"/>
              <a:t>Graph Computation: </a:t>
            </a:r>
            <a:r>
              <a:rPr lang="en-US" b="1" dirty="0" err="1"/>
              <a:t>GraphX</a:t>
            </a:r>
            <a:endParaRPr lang="en-US" b="1" dirty="0"/>
          </a:p>
          <a:p>
            <a:pPr marL="0" indent="0" algn="just">
              <a:buNone/>
            </a:pPr>
            <a:r>
              <a:rPr lang="en-US" dirty="0" err="1"/>
              <a:t>GraphX</a:t>
            </a:r>
            <a:r>
              <a:rPr lang="en-US" dirty="0"/>
              <a:t> is a graph computation engine built on top of Spark that enables users to interactively build, transform and reason about graph structured data at scale. It comes complete with a library of common algorithms.</a:t>
            </a:r>
          </a:p>
          <a:p>
            <a:endParaRPr lang="en-US" dirty="0"/>
          </a:p>
        </p:txBody>
      </p:sp>
    </p:spTree>
    <p:extLst>
      <p:ext uri="{BB962C8B-B14F-4D97-AF65-F5344CB8AC3E}">
        <p14:creationId xmlns:p14="http://schemas.microsoft.com/office/powerpoint/2010/main" val="1663251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86ADFE-3E58-48E0-82BB-535CE0792820}"/>
              </a:ext>
            </a:extLst>
          </p:cNvPr>
          <p:cNvSpPr>
            <a:spLocks noGrp="1"/>
          </p:cNvSpPr>
          <p:nvPr>
            <p:ph type="title"/>
          </p:nvPr>
        </p:nvSpPr>
        <p:spPr/>
        <p:txBody>
          <a:bodyPr/>
          <a:lstStyle/>
          <a:p>
            <a:r>
              <a:rPr lang="en-US" dirty="0"/>
              <a:t>Spark Ecosystem</a:t>
            </a:r>
          </a:p>
        </p:txBody>
      </p:sp>
      <p:sp>
        <p:nvSpPr>
          <p:cNvPr id="3" name="Content Placeholder 2">
            <a:extLst>
              <a:ext uri="{FF2B5EF4-FFF2-40B4-BE49-F238E27FC236}">
                <a16:creationId xmlns:a16="http://schemas.microsoft.com/office/drawing/2014/main" id="{8C7C7A9A-FCFB-4083-8F8F-A8F82AFE9A79}"/>
              </a:ext>
            </a:extLst>
          </p:cNvPr>
          <p:cNvSpPr>
            <a:spLocks noGrp="1"/>
          </p:cNvSpPr>
          <p:nvPr>
            <p:ph idx="1"/>
          </p:nvPr>
        </p:nvSpPr>
        <p:spPr/>
        <p:txBody>
          <a:bodyPr/>
          <a:lstStyle/>
          <a:p>
            <a:pPr marL="0" indent="0">
              <a:buNone/>
            </a:pPr>
            <a:r>
              <a:rPr lang="en-US" b="1" dirty="0"/>
              <a:t>General Execution: Spark Core</a:t>
            </a:r>
          </a:p>
          <a:p>
            <a:pPr marL="0" indent="0">
              <a:buNone/>
            </a:pPr>
            <a:r>
              <a:rPr lang="en-US" dirty="0"/>
              <a:t>Spark Core is the underlying general execution engine for the Spark platform that all other functionality is built on top of. It provides in-memory computing capabilities to deliver speed, a generalized execution model to support a wide variety of applications, and Java, Scala, and Python APIs for ease of development.</a:t>
            </a:r>
          </a:p>
          <a:p>
            <a:pPr marL="0" indent="0">
              <a:buNone/>
            </a:pPr>
            <a:endParaRPr lang="en-US" dirty="0"/>
          </a:p>
        </p:txBody>
      </p:sp>
    </p:spTree>
    <p:extLst>
      <p:ext uri="{BB962C8B-B14F-4D97-AF65-F5344CB8AC3E}">
        <p14:creationId xmlns:p14="http://schemas.microsoft.com/office/powerpoint/2010/main" val="159672044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1144</TotalTime>
  <Words>646</Words>
  <Application>Microsoft Office PowerPoint</Application>
  <PresentationFormat>Widescreen</PresentationFormat>
  <Paragraphs>48</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SFMono-Regular</vt:lpstr>
      <vt:lpstr>Retrospect</vt:lpstr>
      <vt:lpstr>Spark </vt:lpstr>
      <vt:lpstr>Lesson 1</vt:lpstr>
      <vt:lpstr>PowerPoint Presentation</vt:lpstr>
      <vt:lpstr>Spark Ecosystem</vt:lpstr>
      <vt:lpstr>Spark Ecosystem</vt:lpstr>
      <vt:lpstr>Spark Ecosystem</vt:lpstr>
      <vt:lpstr>Spark Ecosystem</vt:lpstr>
      <vt:lpstr>Spark Ecosystem</vt:lpstr>
      <vt:lpstr>Spark Ecosystem</vt:lpstr>
      <vt:lpstr>PowerPoint Presentation</vt:lpstr>
      <vt:lpstr>PowerPoint Presentation</vt:lpstr>
      <vt:lpstr>PowerPoint Presentation</vt:lpstr>
      <vt:lpstr>Spark core</vt:lpstr>
      <vt:lpstr>PowerPoint Presentation</vt:lpstr>
      <vt:lpstr>PowerPoint Presentation</vt:lpstr>
      <vt:lpstr>PowerPoint Presentation</vt:lpstr>
      <vt:lpstr>PowerPoint Presentation</vt:lpstr>
      <vt:lpstr>PowerPoint Presentation</vt:lpstr>
      <vt:lpstr>PowerPoint Presentation</vt:lpstr>
      <vt:lpstr>Reading file in Scala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Waseem Ahmad c</dc:creator>
  <cp:lastModifiedBy>Waseem Ahmad c</cp:lastModifiedBy>
  <cp:revision>33</cp:revision>
  <dcterms:created xsi:type="dcterms:W3CDTF">2018-04-19T18:55:48Z</dcterms:created>
  <dcterms:modified xsi:type="dcterms:W3CDTF">2018-07-08T22:31:29Z</dcterms:modified>
</cp:coreProperties>
</file>