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87" r:id="rId4"/>
    <p:sldId id="295" r:id="rId5"/>
    <p:sldId id="296" r:id="rId6"/>
    <p:sldId id="297" r:id="rId7"/>
    <p:sldId id="289" r:id="rId8"/>
    <p:sldId id="292" r:id="rId9"/>
    <p:sldId id="290" r:id="rId10"/>
    <p:sldId id="293" r:id="rId11"/>
    <p:sldId id="294" r:id="rId12"/>
    <p:sldId id="291" r:id="rId13"/>
    <p:sldId id="271" r:id="rId14"/>
    <p:sldId id="272" r:id="rId15"/>
    <p:sldId id="273" r:id="rId16"/>
    <p:sldId id="274" r:id="rId17"/>
    <p:sldId id="275" r:id="rId18"/>
    <p:sldId id="279" r:id="rId19"/>
    <p:sldId id="280" r:id="rId20"/>
    <p:sldId id="276" r:id="rId21"/>
    <p:sldId id="277" r:id="rId22"/>
    <p:sldId id="278" r:id="rId23"/>
    <p:sldId id="257" r:id="rId24"/>
    <p:sldId id="258" r:id="rId25"/>
    <p:sldId id="259" r:id="rId26"/>
    <p:sldId id="260" r:id="rId27"/>
    <p:sldId id="268" r:id="rId28"/>
    <p:sldId id="261" r:id="rId29"/>
    <p:sldId id="267" r:id="rId30"/>
    <p:sldId id="262" r:id="rId31"/>
    <p:sldId id="266" r:id="rId32"/>
    <p:sldId id="264" r:id="rId33"/>
    <p:sldId id="263" r:id="rId34"/>
    <p:sldId id="265" r:id="rId35"/>
    <p:sldId id="269" r:id="rId36"/>
    <p:sldId id="270" r:id="rId37"/>
    <p:sldId id="281" r:id="rId38"/>
    <p:sldId id="282" r:id="rId39"/>
    <p:sldId id="283" r:id="rId40"/>
    <p:sldId id="284" r:id="rId41"/>
    <p:sldId id="28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30" autoAdjust="0"/>
  </p:normalViewPr>
  <p:slideViewPr>
    <p:cSldViewPr>
      <p:cViewPr varScale="1">
        <p:scale>
          <a:sx n="67" d="100"/>
          <a:sy n="6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02/11/2013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amond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838199"/>
          </a:xfrm>
        </p:spPr>
        <p:txBody>
          <a:bodyPr>
            <a:normAutofit fontScale="90000"/>
          </a:bodyPr>
          <a:lstStyle/>
          <a:p>
            <a:pPr algn="l" rtl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Stemming (Arabic &amp; English)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Light stemmer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Y" dirty="0" smtClean="0"/>
              <a:t>إذا كانت الكلمة من 5 حروف على الأقل، حذف الأحرف الثلاثة الأولى إذا كانت ضمن الثلاثيات التالية:</a:t>
            </a:r>
          </a:p>
          <a:p>
            <a:pPr lvl="1" algn="just" rtl="1"/>
            <a:r>
              <a:rPr lang="ar-SY" dirty="0" smtClean="0"/>
              <a:t>”وال“، ”</a:t>
            </a:r>
            <a:r>
              <a:rPr lang="ar-SY" dirty="0" err="1" smtClean="0"/>
              <a:t>لال</a:t>
            </a:r>
            <a:r>
              <a:rPr lang="ar-SY" dirty="0" smtClean="0"/>
              <a:t>“، ”سال“، ”</a:t>
            </a:r>
            <a:r>
              <a:rPr lang="ar-SY" dirty="0" err="1" smtClean="0"/>
              <a:t>اال</a:t>
            </a:r>
            <a:r>
              <a:rPr lang="ar-SY" dirty="0" smtClean="0"/>
              <a:t>“، ”مال“، ”</a:t>
            </a:r>
            <a:r>
              <a:rPr lang="ar-SY" dirty="0" err="1" smtClean="0"/>
              <a:t>ولل</a:t>
            </a:r>
            <a:r>
              <a:rPr lang="ar-SY" dirty="0" smtClean="0"/>
              <a:t>“، ”كال“، ”فال“، ”بال“.</a:t>
            </a:r>
          </a:p>
          <a:p>
            <a:pPr algn="just" rtl="1"/>
            <a:r>
              <a:rPr lang="ar-SY" dirty="0" smtClean="0"/>
              <a:t>إذا كان طول الكلمة 4 أحرف على الأقل، حذف الحرفين الأولين إذا كانا ضمن الثنائيات التالية:</a:t>
            </a:r>
          </a:p>
          <a:p>
            <a:pPr lvl="1" algn="just" rtl="1"/>
            <a:r>
              <a:rPr lang="ar-SY" dirty="0" smtClean="0"/>
              <a:t>”</a:t>
            </a:r>
            <a:r>
              <a:rPr lang="ar-SY" dirty="0" err="1" smtClean="0"/>
              <a:t>وا</a:t>
            </a:r>
            <a:r>
              <a:rPr lang="ar-SY" dirty="0" smtClean="0"/>
              <a:t>“، ”</a:t>
            </a:r>
            <a:r>
              <a:rPr lang="ar-SY" dirty="0" err="1" smtClean="0"/>
              <a:t>ال</a:t>
            </a:r>
            <a:r>
              <a:rPr lang="ar-SY" dirty="0" smtClean="0"/>
              <a:t>“، ”فا“، ”</a:t>
            </a:r>
            <a:r>
              <a:rPr lang="ar-SY" dirty="0" err="1" smtClean="0"/>
              <a:t>كا</a:t>
            </a:r>
            <a:r>
              <a:rPr lang="ar-SY" dirty="0" smtClean="0"/>
              <a:t>“، ”ول“، ”</a:t>
            </a:r>
            <a:r>
              <a:rPr lang="ar-SY" dirty="0" err="1" smtClean="0"/>
              <a:t>وي</a:t>
            </a:r>
            <a:r>
              <a:rPr lang="ar-SY" dirty="0" smtClean="0"/>
              <a:t>“، ”</a:t>
            </a:r>
            <a:r>
              <a:rPr lang="ar-SY" dirty="0" err="1" smtClean="0"/>
              <a:t>وس</a:t>
            </a:r>
            <a:r>
              <a:rPr lang="ar-SY" dirty="0" smtClean="0"/>
              <a:t>“، ”</a:t>
            </a:r>
            <a:r>
              <a:rPr lang="ar-SY" dirty="0" err="1" smtClean="0"/>
              <a:t>سي</a:t>
            </a:r>
            <a:r>
              <a:rPr lang="ar-SY" dirty="0" smtClean="0"/>
              <a:t>“، ”لا“، ”</a:t>
            </a:r>
            <a:r>
              <a:rPr lang="ar-SY" dirty="0" err="1" smtClean="0"/>
              <a:t>وب</a:t>
            </a:r>
            <a:r>
              <a:rPr lang="ar-SY" dirty="0" smtClean="0"/>
              <a:t>“، ”وت“، ”</a:t>
            </a:r>
            <a:r>
              <a:rPr lang="ar-SY" dirty="0" err="1" smtClean="0"/>
              <a:t>وم</a:t>
            </a:r>
            <a:r>
              <a:rPr lang="ar-SY" dirty="0" smtClean="0"/>
              <a:t>“، ”</a:t>
            </a:r>
            <a:r>
              <a:rPr lang="ar-SY" dirty="0" err="1" smtClean="0"/>
              <a:t>لل</a:t>
            </a:r>
            <a:r>
              <a:rPr lang="ar-SY" dirty="0" smtClean="0"/>
              <a:t>“، ”</a:t>
            </a:r>
            <a:r>
              <a:rPr lang="ar-SY" dirty="0" err="1" smtClean="0"/>
              <a:t>با</a:t>
            </a:r>
            <a:r>
              <a:rPr lang="ar-SY" dirty="0" smtClean="0"/>
              <a:t>“.</a:t>
            </a:r>
          </a:p>
          <a:p>
            <a:pPr algn="just" rtl="1"/>
            <a:r>
              <a:rPr lang="ar-SY" dirty="0" smtClean="0"/>
              <a:t>إذا كان طول الكلمة 4 أحرف على الأقل وتبدأ </a:t>
            </a:r>
            <a:r>
              <a:rPr lang="ar-SY" dirty="0" err="1" smtClean="0"/>
              <a:t>بـ</a:t>
            </a:r>
            <a:r>
              <a:rPr lang="ar-SY" dirty="0" smtClean="0"/>
              <a:t>(و)، احذف الحرف </a:t>
            </a:r>
            <a:r>
              <a:rPr lang="ar-SY" dirty="0" err="1" smtClean="0"/>
              <a:t>و</a:t>
            </a:r>
            <a:r>
              <a:rPr lang="ar-SY" dirty="0" smtClean="0"/>
              <a:t>.</a:t>
            </a:r>
          </a:p>
          <a:p>
            <a:pPr algn="just" rtl="1"/>
            <a:endParaRPr lang="ar-SY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Light stemmer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إذا كان طول الكلمة 4 أحرف على الأقل، وتبدأ </a:t>
            </a:r>
            <a:r>
              <a:rPr lang="ar-SY" dirty="0" err="1" smtClean="0"/>
              <a:t>بـ</a:t>
            </a:r>
            <a:r>
              <a:rPr lang="ar-SY" dirty="0" smtClean="0"/>
              <a:t>(ب أو </a:t>
            </a:r>
            <a:r>
              <a:rPr lang="ar-SY" dirty="0" err="1" smtClean="0"/>
              <a:t>ل</a:t>
            </a:r>
            <a:r>
              <a:rPr lang="ar-SY" dirty="0" smtClean="0"/>
              <a:t>)، احذ الـ(ب أو </a:t>
            </a:r>
            <a:r>
              <a:rPr lang="ar-SY" dirty="0" err="1" smtClean="0"/>
              <a:t>ل</a:t>
            </a:r>
            <a:r>
              <a:rPr lang="ar-SY" dirty="0" smtClean="0"/>
              <a:t>) إذا كانت الكلمة بعد حذف الحرف موجودة ضمن قائمة الكلمات العربية.</a:t>
            </a:r>
          </a:p>
          <a:p>
            <a:pPr algn="just" rtl="1"/>
            <a:r>
              <a:rPr lang="ar-SY" dirty="0" smtClean="0"/>
              <a:t>بشكل عودي إزالة الثنائيات بالترتيب التالي إذا كانت الكلمة على الأقل 4 أحرف:</a:t>
            </a:r>
          </a:p>
          <a:p>
            <a:pPr lvl="1" algn="just" rtl="1"/>
            <a:r>
              <a:rPr lang="ar-SY" dirty="0" smtClean="0"/>
              <a:t>”ون“، ”</a:t>
            </a:r>
            <a:r>
              <a:rPr lang="ar-SY" dirty="0" err="1" smtClean="0"/>
              <a:t>ات</a:t>
            </a:r>
            <a:r>
              <a:rPr lang="ar-SY" dirty="0" smtClean="0"/>
              <a:t>“، ”</a:t>
            </a:r>
            <a:r>
              <a:rPr lang="ar-SY" dirty="0" err="1" smtClean="0"/>
              <a:t>ان</a:t>
            </a:r>
            <a:r>
              <a:rPr lang="ar-SY" dirty="0" smtClean="0"/>
              <a:t>“، ”ين“، ”</a:t>
            </a:r>
            <a:r>
              <a:rPr lang="ar-SY" dirty="0" err="1" smtClean="0"/>
              <a:t>تن</a:t>
            </a:r>
            <a:r>
              <a:rPr lang="ar-SY" dirty="0" smtClean="0"/>
              <a:t>“، ”تم“، ”كن“، ”كم“، ”هن“، ”يا“، ”ني“، ”يا“، ”</a:t>
            </a:r>
            <a:r>
              <a:rPr lang="ar-SY" dirty="0" err="1" smtClean="0"/>
              <a:t>وا</a:t>
            </a:r>
            <a:r>
              <a:rPr lang="ar-SY" dirty="0" smtClean="0"/>
              <a:t>“، ”ما“، ”</a:t>
            </a:r>
            <a:r>
              <a:rPr lang="ar-SY" dirty="0" err="1" smtClean="0"/>
              <a:t>نا</a:t>
            </a:r>
            <a:r>
              <a:rPr lang="ar-SY" dirty="0" smtClean="0"/>
              <a:t>“، ”هم“، ”</a:t>
            </a:r>
            <a:r>
              <a:rPr lang="ar-SY" dirty="0" err="1" smtClean="0"/>
              <a:t>ية</a:t>
            </a:r>
            <a:r>
              <a:rPr lang="ar-SY" dirty="0" smtClean="0"/>
              <a:t>“، ”ها“.</a:t>
            </a:r>
          </a:p>
          <a:p>
            <a:pPr algn="just" rtl="1"/>
            <a:r>
              <a:rPr lang="ar-SY" dirty="0" smtClean="0"/>
              <a:t>بشكل عودي إزالة الثنائيات بالترتيب التالي إذا كانت الكلمة على الأقل:</a:t>
            </a:r>
          </a:p>
          <a:p>
            <a:pPr lvl="1" algn="just" rtl="1"/>
            <a:r>
              <a:rPr lang="ar-SY" dirty="0" smtClean="0"/>
              <a:t>”ت“، ”ي“، ”ه“، ”ة“.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Morphological stemmer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تعتمد على التحليل الصرفي للكلمات بدون وجود قاموس للاعتماد عليه مثال: </a:t>
            </a:r>
            <a:r>
              <a:rPr lang="en-US" dirty="0" err="1" smtClean="0"/>
              <a:t>khoja</a:t>
            </a:r>
            <a:r>
              <a:rPr lang="en-US" dirty="0" smtClean="0"/>
              <a:t> stemmer</a:t>
            </a:r>
            <a:r>
              <a:rPr lang="ar-SY" dirty="0" smtClean="0"/>
              <a:t>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en-US" dirty="0" err="1" smtClean="0"/>
              <a:t>Khoja</a:t>
            </a:r>
            <a:r>
              <a:rPr lang="en-US" dirty="0" smtClean="0"/>
              <a:t> algorithms</a:t>
            </a:r>
            <a:r>
              <a:rPr lang="ar-SY" dirty="0" smtClean="0"/>
              <a:t>:</a:t>
            </a:r>
          </a:p>
          <a:p>
            <a:pPr lvl="1" algn="just" rtl="1"/>
            <a:r>
              <a:rPr lang="ar-SY" dirty="0" smtClean="0"/>
              <a:t>الخطوة الأولى هي إزالة السوابق واللواحق.</a:t>
            </a:r>
          </a:p>
          <a:p>
            <a:pPr lvl="1" algn="just" rtl="1"/>
            <a:r>
              <a:rPr lang="ar-SY" dirty="0" smtClean="0"/>
              <a:t>ثم مطابقة الكلمة مع التصريفات الفعلية والاسمية للكلمة للحصول على الجذر.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تم تطوير خوارزمية </a:t>
            </a:r>
            <a:r>
              <a:rPr lang="en-US" dirty="0" smtClean="0"/>
              <a:t>ISRI</a:t>
            </a:r>
            <a:r>
              <a:rPr lang="ar-SY" dirty="0" smtClean="0"/>
              <a:t> واستخدامها.</a:t>
            </a:r>
          </a:p>
          <a:p>
            <a:pPr algn="just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rtl="1"/>
            <a:r>
              <a:rPr lang="ar-SY" dirty="0" smtClean="0"/>
              <a:t>خوارزمية </a:t>
            </a:r>
            <a:r>
              <a:rPr lang="en-US" dirty="0" smtClean="0"/>
              <a:t>porter</a:t>
            </a:r>
            <a:r>
              <a:rPr lang="ar-SY" dirty="0" smtClean="0"/>
              <a:t> لاستخراج جذور الكلمات الإنكليزية: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تعيد الكلمة في اللغة الإنكليزية إلى جذرها</a:t>
            </a:r>
          </a:p>
          <a:p>
            <a:pPr algn="just" rtl="1"/>
            <a:r>
              <a:rPr lang="ar-SY" dirty="0" smtClean="0"/>
              <a:t>مراحلها الأساسية: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التخلص من الجمع (</a:t>
            </a:r>
            <a:r>
              <a:rPr lang="en-US" dirty="0" smtClean="0"/>
              <a:t>s</a:t>
            </a:r>
            <a:r>
              <a:rPr lang="ar-SY" dirty="0" smtClean="0"/>
              <a:t>)، والـ (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ing</a:t>
            </a:r>
            <a:r>
              <a:rPr lang="ar-SY" dirty="0" smtClean="0"/>
              <a:t>)؛</a:t>
            </a:r>
            <a:endParaRPr lang="en-US" dirty="0" smtClean="0"/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تحويل حرف الـ(</a:t>
            </a:r>
            <a:r>
              <a:rPr lang="en-US" dirty="0" smtClean="0"/>
              <a:t>y</a:t>
            </a:r>
            <a:r>
              <a:rPr lang="ar-SY" dirty="0" smtClean="0"/>
              <a:t>) في نهاية الكلمة إلى (</a:t>
            </a:r>
            <a:r>
              <a:rPr lang="en-US" dirty="0" err="1" smtClean="0"/>
              <a:t>i</a:t>
            </a:r>
            <a:r>
              <a:rPr lang="ar-SY" dirty="0" smtClean="0"/>
              <a:t>)؛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تحويل اللواحق الثنائية (</a:t>
            </a:r>
            <a:r>
              <a:rPr lang="en-US" dirty="0" err="1" smtClean="0"/>
              <a:t>ization</a:t>
            </a:r>
            <a:r>
              <a:rPr lang="ar-SY" dirty="0" smtClean="0"/>
              <a:t>) إلى لاحقة أحادية (</a:t>
            </a:r>
            <a:r>
              <a:rPr lang="en-US" dirty="0" err="1" smtClean="0"/>
              <a:t>ize</a:t>
            </a:r>
            <a:r>
              <a:rPr lang="ar-SY" dirty="0" smtClean="0"/>
              <a:t>)؛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إزالة اللواحق مثل (</a:t>
            </a:r>
            <a:r>
              <a:rPr lang="en-US" dirty="0" smtClean="0"/>
              <a:t>ant, </a:t>
            </a:r>
            <a:r>
              <a:rPr lang="en-US" dirty="0" err="1" smtClean="0"/>
              <a:t>ic</a:t>
            </a:r>
            <a:r>
              <a:rPr lang="en-US" dirty="0" smtClean="0"/>
              <a:t>, full, </a:t>
            </a:r>
            <a:r>
              <a:rPr lang="en-US" dirty="0" err="1" smtClean="0"/>
              <a:t>ness</a:t>
            </a:r>
            <a:r>
              <a:rPr lang="en-US" dirty="0" smtClean="0"/>
              <a:t>, </a:t>
            </a:r>
            <a:r>
              <a:rPr lang="en-US" dirty="0" err="1" smtClean="0"/>
              <a:t>ence</a:t>
            </a:r>
            <a:r>
              <a:rPr lang="ar-SY" dirty="0" smtClean="0"/>
              <a:t>)؛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إزالة حرف الـ(</a:t>
            </a:r>
            <a:r>
              <a:rPr lang="en-US" dirty="0" smtClean="0"/>
              <a:t>e</a:t>
            </a:r>
            <a:r>
              <a:rPr lang="ar-SY" dirty="0" smtClean="0"/>
              <a:t>) من آخر الكلمة.</a:t>
            </a: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dirty="0" smtClean="0"/>
              <a:t>التخلص من الجمع (</a:t>
            </a:r>
            <a:r>
              <a:rPr lang="en-US" dirty="0" smtClean="0"/>
              <a:t>s</a:t>
            </a:r>
            <a:r>
              <a:rPr lang="ar-SY" dirty="0" smtClean="0"/>
              <a:t>)، والـ (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ing</a:t>
            </a:r>
            <a:r>
              <a:rPr lang="ar-SY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1"/>
            <a:r>
              <a:rPr lang="ar-SY" dirty="0" smtClean="0"/>
              <a:t>إذا كان آخر حرف في الكلمة = (</a:t>
            </a:r>
            <a:r>
              <a:rPr lang="en-US" dirty="0" smtClean="0"/>
              <a:t>s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sses</a:t>
            </a:r>
            <a:r>
              <a:rPr lang="ar-SY" dirty="0" smtClean="0"/>
              <a:t>) نحذف آخر حرفين (</a:t>
            </a:r>
            <a:r>
              <a:rPr lang="en-US" dirty="0" err="1" smtClean="0"/>
              <a:t>ss</a:t>
            </a:r>
            <a:r>
              <a:rPr lang="ar-SY" dirty="0" smtClean="0"/>
              <a:t>).</a:t>
            </a:r>
            <a:endParaRPr lang="en-US" dirty="0" smtClean="0"/>
          </a:p>
          <a:p>
            <a:pPr lvl="1" algn="just" rtl="1">
              <a:buNone/>
            </a:pPr>
            <a:r>
              <a:rPr lang="en-US" dirty="0" smtClean="0"/>
              <a:t>Caresses---caress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ies</a:t>
            </a:r>
            <a:r>
              <a:rPr lang="ar-SY" dirty="0" smtClean="0"/>
              <a:t>) نحولها إلى (</a:t>
            </a:r>
            <a:r>
              <a:rPr lang="en-US" dirty="0" err="1" smtClean="0"/>
              <a:t>i</a:t>
            </a:r>
            <a:r>
              <a:rPr lang="ar-SY" dirty="0" smtClean="0"/>
              <a:t>).</a:t>
            </a:r>
            <a:endParaRPr lang="en-US" dirty="0" smtClean="0"/>
          </a:p>
          <a:p>
            <a:pPr lvl="1" algn="just" rtl="1">
              <a:buNone/>
            </a:pPr>
            <a:r>
              <a:rPr lang="en-US" dirty="0" smtClean="0"/>
              <a:t>Ponies --- </a:t>
            </a:r>
            <a:r>
              <a:rPr lang="en-US" dirty="0" err="1" smtClean="0"/>
              <a:t>poni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 الحرف قبل الأخير ليس (</a:t>
            </a:r>
            <a:r>
              <a:rPr lang="en-US" dirty="0" smtClean="0"/>
              <a:t>s</a:t>
            </a:r>
            <a:r>
              <a:rPr lang="ar-SY" dirty="0" smtClean="0"/>
              <a:t>) نحذف الـ(</a:t>
            </a:r>
            <a:r>
              <a:rPr lang="en-US" dirty="0" smtClean="0"/>
              <a:t>s</a:t>
            </a:r>
            <a:r>
              <a:rPr lang="ar-SY" dirty="0" smtClean="0"/>
              <a:t>).</a:t>
            </a:r>
            <a:endParaRPr lang="en-US" dirty="0" smtClean="0"/>
          </a:p>
          <a:p>
            <a:pPr lvl="1" algn="just" rtl="1">
              <a:buNone/>
            </a:pPr>
            <a:r>
              <a:rPr lang="en-US" dirty="0" smtClean="0"/>
              <a:t>Cats --- cat</a:t>
            </a:r>
            <a:endParaRPr lang="ar-SY" dirty="0" smtClean="0"/>
          </a:p>
          <a:p>
            <a:pPr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eed</a:t>
            </a:r>
            <a:r>
              <a:rPr lang="ar-SY" dirty="0" smtClean="0"/>
              <a:t>) وكانت تحوي على الأقل متوالية واحدة من الأحرف الساكنة نحذف الـ(</a:t>
            </a:r>
            <a:r>
              <a:rPr lang="en-US" dirty="0" smtClean="0"/>
              <a:t>d</a:t>
            </a:r>
            <a:r>
              <a:rPr lang="ar-SY" dirty="0" smtClean="0"/>
              <a:t>) من آخر الكلمة.</a:t>
            </a:r>
            <a:endParaRPr lang="en-US" dirty="0" smtClean="0"/>
          </a:p>
          <a:p>
            <a:pPr algn="just" rtl="1">
              <a:buNone/>
            </a:pPr>
            <a:r>
              <a:rPr lang="en-US" dirty="0" smtClean="0"/>
              <a:t>Feed --- feed , agreed --- agree    </a:t>
            </a:r>
            <a:endParaRPr lang="ar-SY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التخلص من الجمع (</a:t>
            </a:r>
            <a:r>
              <a:rPr lang="en-US" dirty="0" smtClean="0"/>
              <a:t>s</a:t>
            </a:r>
            <a:r>
              <a:rPr lang="ar-SY" dirty="0" smtClean="0"/>
              <a:t>)، والـ (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ing</a:t>
            </a:r>
            <a:r>
              <a:rPr lang="ar-SY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ed</a:t>
            </a:r>
            <a:r>
              <a:rPr lang="en-US" dirty="0" smtClean="0"/>
              <a:t> || </a:t>
            </a:r>
            <a:r>
              <a:rPr lang="en-US" dirty="0" err="1" smtClean="0"/>
              <a:t>ing</a:t>
            </a:r>
            <a:r>
              <a:rPr lang="ar-SY" dirty="0" smtClean="0"/>
              <a:t>)، وتحتوي حرف صوتي</a:t>
            </a:r>
          </a:p>
          <a:p>
            <a:pPr marL="880110" lvl="1" indent="-514350" algn="just" rtl="1"/>
            <a:r>
              <a:rPr lang="ar-SY" dirty="0" smtClean="0"/>
              <a:t>إذا كانت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smtClean="0"/>
              <a:t>at</a:t>
            </a:r>
            <a:r>
              <a:rPr lang="ar-SY" dirty="0" smtClean="0"/>
              <a:t>) تتحول لـ(</a:t>
            </a:r>
            <a:r>
              <a:rPr lang="en-US" dirty="0" smtClean="0"/>
              <a:t>ate</a:t>
            </a:r>
            <a:r>
              <a:rPr lang="ar-SY" dirty="0" smtClean="0"/>
              <a:t>)؛</a:t>
            </a:r>
          </a:p>
          <a:p>
            <a:pPr marL="880110" lvl="1" indent="-514350" algn="just" rtl="1"/>
            <a:r>
              <a:rPr lang="ar-SY" dirty="0" smtClean="0"/>
              <a:t>إذا كانت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bl</a:t>
            </a:r>
            <a:r>
              <a:rPr lang="ar-SY" dirty="0" smtClean="0"/>
              <a:t>) تتحول لـ(</a:t>
            </a:r>
            <a:r>
              <a:rPr lang="en-US" dirty="0" err="1" smtClean="0"/>
              <a:t>ble</a:t>
            </a:r>
            <a:r>
              <a:rPr lang="ar-SY" dirty="0" smtClean="0"/>
              <a:t>)؛</a:t>
            </a:r>
            <a:r>
              <a:rPr lang="en-US" dirty="0" smtClean="0"/>
              <a:t> disabled --- disable  </a:t>
            </a:r>
            <a:r>
              <a:rPr lang="ar-SY" dirty="0" smtClean="0"/>
              <a:t>.</a:t>
            </a:r>
          </a:p>
          <a:p>
            <a:pPr marL="880110" lvl="1" indent="-514350" algn="just" rtl="1"/>
            <a:r>
              <a:rPr lang="ar-SY" dirty="0" smtClean="0"/>
              <a:t>إذا كانت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iz</a:t>
            </a:r>
            <a:r>
              <a:rPr lang="ar-SY" dirty="0" smtClean="0"/>
              <a:t>) تتحول لـ(</a:t>
            </a:r>
            <a:r>
              <a:rPr lang="en-US" dirty="0" err="1" smtClean="0"/>
              <a:t>ize</a:t>
            </a:r>
            <a:r>
              <a:rPr lang="ar-SY" dirty="0" smtClean="0"/>
              <a:t>)؛</a:t>
            </a:r>
          </a:p>
          <a:p>
            <a:pPr marL="880110" lvl="1" indent="-514350" algn="just" rtl="1"/>
            <a:r>
              <a:rPr lang="ar-SY" dirty="0" smtClean="0"/>
              <a:t>إذا كانت تنتهي بحرفين متماثلين، ولم تكن تنتهي بأحد الأحرف (</a:t>
            </a:r>
            <a:r>
              <a:rPr lang="en-US" dirty="0" smtClean="0"/>
              <a:t>l, s, z</a:t>
            </a:r>
            <a:r>
              <a:rPr lang="ar-SY" dirty="0" smtClean="0"/>
              <a:t>) نحذف أحد الحرفين؛</a:t>
            </a:r>
            <a:r>
              <a:rPr lang="en-US" dirty="0" smtClean="0"/>
              <a:t>matting --- mat </a:t>
            </a:r>
            <a:r>
              <a:rPr lang="ar-SY" dirty="0" smtClean="0"/>
              <a:t>.</a:t>
            </a:r>
            <a:r>
              <a:rPr lang="en-US" dirty="0" smtClean="0"/>
              <a:t>messing --- mess  </a:t>
            </a:r>
            <a:r>
              <a:rPr lang="ar-SY" dirty="0" smtClean="0"/>
              <a:t>.</a:t>
            </a:r>
          </a:p>
          <a:p>
            <a:pPr marL="880110" lvl="1" indent="-514350" algn="just" rtl="1"/>
            <a:r>
              <a:rPr lang="ar-SY" dirty="0" smtClean="0"/>
              <a:t>إذا كانت تحوي على تسلسل واحد من الحروف الساكنة وكانت تنتهي بالترتيب التالي (</a:t>
            </a:r>
            <a:r>
              <a:rPr lang="en-US" dirty="0" err="1" smtClean="0"/>
              <a:t>cvc</a:t>
            </a:r>
            <a:r>
              <a:rPr lang="ar-SY" dirty="0" smtClean="0"/>
              <a:t>) نضيف الحرف (</a:t>
            </a:r>
            <a:r>
              <a:rPr lang="en-US" dirty="0" smtClean="0"/>
              <a:t>e</a:t>
            </a:r>
            <a:r>
              <a:rPr lang="ar-SY" dirty="0" smtClean="0"/>
              <a:t>) إلى النهاية.</a:t>
            </a:r>
            <a:endParaRPr lang="en-US" dirty="0" smtClean="0"/>
          </a:p>
          <a:p>
            <a:pPr marL="880110" lvl="1" indent="-514350" algn="just" rtl="1">
              <a:buNone/>
            </a:pPr>
            <a:r>
              <a:rPr lang="en-US" dirty="0" smtClean="0"/>
              <a:t>Mating --- mate       </a:t>
            </a:r>
            <a:r>
              <a:rPr lang="ar-SY" dirty="0" smtClean="0"/>
              <a:t>.</a:t>
            </a:r>
          </a:p>
          <a:p>
            <a:pPr algn="r" rtl="1"/>
            <a:endParaRPr lang="ar-SY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Y" dirty="0" smtClean="0"/>
              <a:t>تحويل حرف الـ(</a:t>
            </a:r>
            <a:r>
              <a:rPr lang="en-US" dirty="0" smtClean="0"/>
              <a:t>y</a:t>
            </a:r>
            <a:r>
              <a:rPr lang="ar-SY" dirty="0" smtClean="0"/>
              <a:t>) في نهاية الكلمة إلى (</a:t>
            </a:r>
            <a:r>
              <a:rPr lang="en-US" dirty="0" err="1" smtClean="0"/>
              <a:t>i</a:t>
            </a:r>
            <a:r>
              <a:rPr lang="ar-SY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إذا كانت الكلمة تنتهي بالحرف (</a:t>
            </a:r>
            <a:r>
              <a:rPr lang="en-US" dirty="0" smtClean="0"/>
              <a:t>y</a:t>
            </a:r>
            <a:r>
              <a:rPr lang="ar-SY" dirty="0" smtClean="0"/>
              <a:t>) وتحتوي حرف صوتي آخر، نقلب الـ(</a:t>
            </a:r>
            <a:r>
              <a:rPr lang="en-US" dirty="0" smtClean="0"/>
              <a:t>y</a:t>
            </a:r>
            <a:r>
              <a:rPr lang="ar-SY" dirty="0" smtClean="0"/>
              <a:t>) إلى (</a:t>
            </a:r>
            <a:r>
              <a:rPr lang="en-US" dirty="0" err="1" smtClean="0"/>
              <a:t>i</a:t>
            </a:r>
            <a:r>
              <a:rPr lang="ar-SY" dirty="0" smtClean="0"/>
              <a:t>).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dirty="0" smtClean="0"/>
              <a:t>تحويل اللواحق الثنائية إلى لاحقة أحادية: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1"/>
            <a:r>
              <a:rPr lang="ar-SY" dirty="0" smtClean="0"/>
              <a:t>إذا كان الحرف قبل الأخير (</a:t>
            </a:r>
            <a:r>
              <a:rPr lang="en-US" dirty="0" smtClean="0"/>
              <a:t>a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ational</a:t>
            </a:r>
            <a:r>
              <a:rPr lang="ar-SY" dirty="0" smtClean="0"/>
              <a:t>) تتحول لـ(</a:t>
            </a:r>
            <a:r>
              <a:rPr lang="en-US" dirty="0" smtClean="0"/>
              <a:t>ate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tional</a:t>
            </a:r>
            <a:r>
              <a:rPr lang="ar-SY" dirty="0" smtClean="0"/>
              <a:t>) تتحول لـ(</a:t>
            </a:r>
            <a:r>
              <a:rPr lang="en-US" dirty="0" err="1" smtClean="0"/>
              <a:t>tion</a:t>
            </a:r>
            <a:r>
              <a:rPr lang="ar-SY" dirty="0" smtClean="0"/>
              <a:t>)</a:t>
            </a:r>
          </a:p>
          <a:p>
            <a:pPr algn="just" rtl="1"/>
            <a:r>
              <a:rPr lang="ar-SY" dirty="0" smtClean="0"/>
              <a:t>إذا كان الحرف قبل الأخير (</a:t>
            </a:r>
            <a:r>
              <a:rPr lang="en-US" dirty="0" smtClean="0"/>
              <a:t>c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enci</a:t>
            </a:r>
            <a:r>
              <a:rPr lang="ar-SY" dirty="0" smtClean="0"/>
              <a:t>) تتحول لـ(</a:t>
            </a:r>
            <a:r>
              <a:rPr lang="en-US" dirty="0" err="1" smtClean="0"/>
              <a:t>ence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anci</a:t>
            </a:r>
            <a:r>
              <a:rPr lang="ar-SY" dirty="0" smtClean="0"/>
              <a:t>) تتحول لـ(</a:t>
            </a:r>
            <a:r>
              <a:rPr lang="en-US" dirty="0" err="1" smtClean="0"/>
              <a:t>ance</a:t>
            </a:r>
            <a:r>
              <a:rPr lang="ar-SY" dirty="0" smtClean="0"/>
              <a:t>)</a:t>
            </a:r>
            <a:endParaRPr lang="en-US" dirty="0" smtClean="0"/>
          </a:p>
          <a:p>
            <a:pPr algn="just" rtl="1"/>
            <a:r>
              <a:rPr lang="ar-SY" dirty="0" smtClean="0"/>
              <a:t>إذا كان الحرف قبل الأخير (</a:t>
            </a:r>
            <a:r>
              <a:rPr lang="en-US" dirty="0" smtClean="0"/>
              <a:t>e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izer</a:t>
            </a:r>
            <a:r>
              <a:rPr lang="ar-SY" dirty="0" smtClean="0"/>
              <a:t>) تتحول لـ(</a:t>
            </a:r>
            <a:r>
              <a:rPr lang="en-US" dirty="0" err="1" smtClean="0"/>
              <a:t>ize</a:t>
            </a:r>
            <a:r>
              <a:rPr lang="ar-SY" dirty="0" smtClean="0"/>
              <a:t>)</a:t>
            </a:r>
            <a:endParaRPr lang="en-US" dirty="0" smtClean="0"/>
          </a:p>
          <a:p>
            <a:pPr algn="just" rtl="1"/>
            <a:r>
              <a:rPr lang="ar-SY" dirty="0" smtClean="0"/>
              <a:t>إذا كان الحرف قبل الأخير (</a:t>
            </a:r>
            <a:r>
              <a:rPr lang="en-US" dirty="0" smtClean="0"/>
              <a:t>l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bli</a:t>
            </a:r>
            <a:r>
              <a:rPr lang="ar-SY" dirty="0" smtClean="0"/>
              <a:t>) تتحول لـ(</a:t>
            </a:r>
            <a:r>
              <a:rPr lang="en-US" dirty="0" err="1" smtClean="0"/>
              <a:t>ble</a:t>
            </a:r>
            <a:r>
              <a:rPr lang="ar-SY" dirty="0" smtClean="0"/>
              <a:t>)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dirty="0" smtClean="0"/>
              <a:t>تحويل اللواحق الثنائية إلى لاحقة أحادية: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alli</a:t>
            </a:r>
            <a:r>
              <a:rPr lang="ar-SY" dirty="0" smtClean="0"/>
              <a:t>) تتحول لـ(</a:t>
            </a:r>
            <a:r>
              <a:rPr lang="en-US" dirty="0" smtClean="0"/>
              <a:t>ale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entli</a:t>
            </a:r>
            <a:r>
              <a:rPr lang="ar-SY" dirty="0" smtClean="0"/>
              <a:t>) تتحول لـ(</a:t>
            </a:r>
            <a:r>
              <a:rPr lang="en-US" dirty="0" err="1" smtClean="0"/>
              <a:t>ent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eli</a:t>
            </a:r>
            <a:r>
              <a:rPr lang="ar-SY" dirty="0" smtClean="0"/>
              <a:t>) تتحول لـ(</a:t>
            </a:r>
            <a:r>
              <a:rPr lang="en-US" dirty="0" smtClean="0"/>
              <a:t>e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ousli</a:t>
            </a:r>
            <a:r>
              <a:rPr lang="ar-SY" dirty="0" smtClean="0"/>
              <a:t>) تتحول لـ(</a:t>
            </a:r>
            <a:r>
              <a:rPr lang="en-US" dirty="0" err="1" smtClean="0"/>
              <a:t>ous</a:t>
            </a:r>
            <a:r>
              <a:rPr lang="ar-SY" dirty="0" smtClean="0"/>
              <a:t>)</a:t>
            </a:r>
          </a:p>
          <a:p>
            <a:pPr algn="just" rtl="1"/>
            <a:r>
              <a:rPr lang="ar-SY" dirty="0" smtClean="0"/>
              <a:t>إذا كان الحرف قبل الأخير (</a:t>
            </a:r>
            <a:r>
              <a:rPr lang="en-US" dirty="0" smtClean="0"/>
              <a:t>o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ization</a:t>
            </a:r>
            <a:r>
              <a:rPr lang="ar-SY" dirty="0" smtClean="0"/>
              <a:t>) تتحول لـ(</a:t>
            </a:r>
            <a:r>
              <a:rPr lang="en-US" dirty="0" err="1" smtClean="0"/>
              <a:t>ize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ation</a:t>
            </a:r>
            <a:r>
              <a:rPr lang="ar-SY" dirty="0" smtClean="0"/>
              <a:t>) تتحول لـ(</a:t>
            </a:r>
            <a:r>
              <a:rPr lang="en-US" dirty="0" smtClean="0"/>
              <a:t>ate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ator</a:t>
            </a:r>
            <a:r>
              <a:rPr lang="ar-SY" dirty="0" smtClean="0"/>
              <a:t>) تتحول لـ(</a:t>
            </a:r>
            <a:r>
              <a:rPr lang="en-US" dirty="0" smtClean="0"/>
              <a:t>ate</a:t>
            </a:r>
            <a:r>
              <a:rPr lang="ar-SY" dirty="0" smtClean="0"/>
              <a:t>)</a:t>
            </a:r>
            <a:endParaRPr lang="en-US" dirty="0" smtClean="0"/>
          </a:p>
          <a:p>
            <a:pPr algn="just" rtl="1"/>
            <a:r>
              <a:rPr lang="ar-SY" dirty="0" smtClean="0"/>
              <a:t>إذا كان الحرف قبل الأخير (</a:t>
            </a:r>
            <a:r>
              <a:rPr lang="en-US" dirty="0" smtClean="0"/>
              <a:t>s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alism</a:t>
            </a:r>
            <a:r>
              <a:rPr lang="ar-SY" dirty="0" smtClean="0"/>
              <a:t>) تتحول لـ(</a:t>
            </a:r>
            <a:r>
              <a:rPr lang="en-US" dirty="0" smtClean="0"/>
              <a:t>al</a:t>
            </a:r>
            <a:r>
              <a:rPr lang="ar-SY" dirty="0" smtClean="0"/>
              <a:t>)</a:t>
            </a:r>
          </a:p>
          <a:p>
            <a:pPr algn="just" rtl="1">
              <a:buNone/>
            </a:pPr>
            <a:endParaRPr lang="en-US" dirty="0" smtClean="0"/>
          </a:p>
          <a:p>
            <a:pPr algn="just" rtl="1"/>
            <a:endParaRPr lang="en-US" dirty="0" smtClean="0"/>
          </a:p>
          <a:p>
            <a:pPr algn="just" rtl="1"/>
            <a:endParaRPr lang="ar-SY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تحويل اللواحق الثنائية إلى لاحقة أحادية: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iveness</a:t>
            </a:r>
            <a:r>
              <a:rPr lang="ar-SY" dirty="0" smtClean="0"/>
              <a:t>) تتحول لـ(</a:t>
            </a:r>
            <a:r>
              <a:rPr lang="en-US" dirty="0" err="1" smtClean="0"/>
              <a:t>ive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fulness</a:t>
            </a:r>
            <a:r>
              <a:rPr lang="ar-SY" dirty="0" smtClean="0"/>
              <a:t>) تتحول لـ(</a:t>
            </a:r>
            <a:r>
              <a:rPr lang="en-US" dirty="0" err="1" smtClean="0"/>
              <a:t>ful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ousness</a:t>
            </a:r>
            <a:r>
              <a:rPr lang="ar-SY" dirty="0" smtClean="0"/>
              <a:t>) تتحول لـ(</a:t>
            </a:r>
            <a:r>
              <a:rPr lang="en-US" dirty="0" err="1" smtClean="0"/>
              <a:t>ous</a:t>
            </a:r>
            <a:r>
              <a:rPr lang="ar-SY" dirty="0" smtClean="0"/>
              <a:t>)</a:t>
            </a:r>
            <a:endParaRPr lang="en-US" dirty="0" smtClean="0"/>
          </a:p>
          <a:p>
            <a:pPr algn="just" rtl="1"/>
            <a:r>
              <a:rPr lang="ar-SY" dirty="0" smtClean="0"/>
              <a:t>إذا كان الحرف قبل الأخير (</a:t>
            </a:r>
            <a:r>
              <a:rPr lang="en-US" dirty="0" smtClean="0"/>
              <a:t>t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aliti</a:t>
            </a:r>
            <a:r>
              <a:rPr lang="ar-SY" dirty="0" smtClean="0"/>
              <a:t>) تتحول لـ(</a:t>
            </a:r>
            <a:r>
              <a:rPr lang="en-US" dirty="0" smtClean="0"/>
              <a:t>al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iviti</a:t>
            </a:r>
            <a:r>
              <a:rPr lang="ar-SY" dirty="0" smtClean="0"/>
              <a:t>) تتحول لـ(</a:t>
            </a:r>
            <a:r>
              <a:rPr lang="en-US" dirty="0" err="1" smtClean="0"/>
              <a:t>ive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biliti</a:t>
            </a:r>
            <a:r>
              <a:rPr lang="ar-SY" dirty="0" smtClean="0"/>
              <a:t>) تتحول لـ(</a:t>
            </a:r>
            <a:r>
              <a:rPr lang="en-US" dirty="0" err="1" smtClean="0"/>
              <a:t>ble</a:t>
            </a:r>
            <a:r>
              <a:rPr lang="ar-SY" dirty="0" smtClean="0"/>
              <a:t>)</a:t>
            </a:r>
            <a:endParaRPr lang="en-US" dirty="0" smtClean="0"/>
          </a:p>
          <a:p>
            <a:pPr algn="just" rtl="1"/>
            <a:r>
              <a:rPr lang="ar-SY" dirty="0" smtClean="0"/>
              <a:t>إذا كان الحرف قبل الأخير (</a:t>
            </a:r>
            <a:r>
              <a:rPr lang="en-US" dirty="0" smtClean="0"/>
              <a:t>g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logi</a:t>
            </a:r>
            <a:r>
              <a:rPr lang="ar-SY" dirty="0" smtClean="0"/>
              <a:t>) تتحول لـ(</a:t>
            </a:r>
            <a:r>
              <a:rPr lang="en-US" dirty="0" smtClean="0"/>
              <a:t>log</a:t>
            </a:r>
            <a:r>
              <a:rPr lang="ar-SY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What is stemming?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en-US" dirty="0" smtClean="0"/>
              <a:t>Stemming</a:t>
            </a:r>
            <a:r>
              <a:rPr lang="ar-SY" dirty="0" smtClean="0"/>
              <a:t>: هو إرجاع الكلمة إلى الجذع الأصلي أو إلى الجذر الأساسي للكلمة.</a:t>
            </a:r>
          </a:p>
          <a:p>
            <a:pPr algn="just" rtl="1">
              <a:buNone/>
            </a:pPr>
            <a:endParaRPr lang="ar-SY" dirty="0" smtClean="0"/>
          </a:p>
          <a:p>
            <a:pPr algn="just" rtl="1"/>
            <a:r>
              <a:rPr lang="ar-SY" dirty="0" smtClean="0"/>
              <a:t>تستخدم العملية بشكل كبير في (</a:t>
            </a:r>
            <a:r>
              <a:rPr lang="en-US" dirty="0" smtClean="0"/>
              <a:t>search engine, indexing, natural language processing</a:t>
            </a:r>
            <a:r>
              <a:rPr lang="ar-SY" dirty="0" smtClean="0"/>
              <a:t>).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التعامل مع (</a:t>
            </a:r>
            <a:r>
              <a:rPr lang="en-US" dirty="0" err="1" smtClean="0"/>
              <a:t>ic</a:t>
            </a:r>
            <a:r>
              <a:rPr lang="en-US" dirty="0" smtClean="0"/>
              <a:t>, full, </a:t>
            </a:r>
            <a:r>
              <a:rPr lang="en-US" dirty="0" err="1" smtClean="0"/>
              <a:t>ness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1"/>
            <a:r>
              <a:rPr lang="ar-SY" dirty="0" smtClean="0"/>
              <a:t>إذا كانت الكلمة تنتهي بالحرف (</a:t>
            </a:r>
            <a:r>
              <a:rPr lang="en-US" dirty="0" smtClean="0"/>
              <a:t>e</a:t>
            </a:r>
            <a:r>
              <a:rPr lang="ar-SY" dirty="0" smtClean="0"/>
              <a:t>):</a:t>
            </a:r>
            <a:endParaRPr lang="en-US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icate</a:t>
            </a:r>
            <a:r>
              <a:rPr lang="ar-SY" dirty="0" smtClean="0"/>
              <a:t>) تتحول لـ(</a:t>
            </a:r>
            <a:r>
              <a:rPr lang="en-US" dirty="0" err="1" smtClean="0"/>
              <a:t>ic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ative</a:t>
            </a:r>
            <a:r>
              <a:rPr lang="ar-SY" dirty="0" smtClean="0"/>
              <a:t>) تتحول لـ(</a:t>
            </a:r>
            <a:r>
              <a:rPr lang="en-US" dirty="0" smtClean="0"/>
              <a:t>“ ”</a:t>
            </a:r>
            <a:r>
              <a:rPr lang="ar-SY" dirty="0" smtClean="0"/>
              <a:t>)</a:t>
            </a:r>
            <a:r>
              <a:rPr lang="en-US" dirty="0" smtClean="0"/>
              <a:t> 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alize</a:t>
            </a:r>
            <a:r>
              <a:rPr lang="ar-SY" dirty="0" smtClean="0"/>
              <a:t>) تتحول لـ(</a:t>
            </a:r>
            <a:r>
              <a:rPr lang="en-US" dirty="0" smtClean="0"/>
              <a:t>al</a:t>
            </a:r>
            <a:r>
              <a:rPr lang="ar-SY" dirty="0" smtClean="0"/>
              <a:t>)</a:t>
            </a:r>
          </a:p>
          <a:p>
            <a:pPr algn="just" rtl="1"/>
            <a:r>
              <a:rPr lang="ar-SY" dirty="0" smtClean="0"/>
              <a:t>إذا كانت الكلمة تنتهي بالحرف (</a:t>
            </a:r>
            <a:r>
              <a:rPr lang="en-US" dirty="0" err="1" smtClean="0"/>
              <a:t>i</a:t>
            </a:r>
            <a:r>
              <a:rPr lang="ar-SY" dirty="0" smtClean="0"/>
              <a:t>):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iciti</a:t>
            </a:r>
            <a:r>
              <a:rPr lang="ar-SY" dirty="0" smtClean="0"/>
              <a:t>) تتحول لـ(</a:t>
            </a:r>
            <a:r>
              <a:rPr lang="en-US" dirty="0" err="1" smtClean="0"/>
              <a:t>ic</a:t>
            </a:r>
            <a:r>
              <a:rPr lang="ar-SY" dirty="0" smtClean="0"/>
              <a:t>)</a:t>
            </a:r>
          </a:p>
          <a:p>
            <a:pPr algn="just" rtl="1"/>
            <a:r>
              <a:rPr lang="ar-SY" dirty="0" smtClean="0"/>
              <a:t>إذا كانت الكلمة تنتهي بالحرف (</a:t>
            </a:r>
            <a:r>
              <a:rPr lang="en-US" dirty="0" smtClean="0"/>
              <a:t>l</a:t>
            </a:r>
            <a:r>
              <a:rPr lang="ar-SY" dirty="0" smtClean="0"/>
              <a:t>):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ical</a:t>
            </a:r>
            <a:r>
              <a:rPr lang="ar-SY" dirty="0" smtClean="0"/>
              <a:t>) تتحول لـ(</a:t>
            </a:r>
            <a:r>
              <a:rPr lang="en-US" dirty="0" err="1" smtClean="0"/>
              <a:t>ic</a:t>
            </a:r>
            <a:r>
              <a:rPr lang="ar-SY" dirty="0" smtClean="0"/>
              <a:t>)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ful</a:t>
            </a:r>
            <a:r>
              <a:rPr lang="ar-SY" dirty="0" smtClean="0"/>
              <a:t>) تتحول لـ(</a:t>
            </a:r>
            <a:r>
              <a:rPr lang="en-US" dirty="0" smtClean="0"/>
              <a:t>“ ”</a:t>
            </a:r>
            <a:r>
              <a:rPr lang="ar-SY" dirty="0" smtClean="0"/>
              <a:t>)</a:t>
            </a:r>
          </a:p>
          <a:p>
            <a:pPr algn="just" rtl="1"/>
            <a:r>
              <a:rPr lang="ar-SY" dirty="0" smtClean="0"/>
              <a:t>إذا كانت الكلمة تنتهي بالحرف (</a:t>
            </a:r>
            <a:r>
              <a:rPr lang="en-US" dirty="0" smtClean="0"/>
              <a:t>s</a:t>
            </a:r>
            <a:r>
              <a:rPr lang="ar-SY" dirty="0" smtClean="0"/>
              <a:t>):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ar-SY" dirty="0" smtClean="0"/>
              <a:t>(</a:t>
            </a:r>
            <a:r>
              <a:rPr lang="en-US" dirty="0" err="1" smtClean="0"/>
              <a:t>ness</a:t>
            </a:r>
            <a:r>
              <a:rPr lang="ar-SY" dirty="0" smtClean="0"/>
              <a:t>) تتحول لـ(</a:t>
            </a:r>
            <a:r>
              <a:rPr lang="en-US" dirty="0" smtClean="0"/>
              <a:t>“ ”</a:t>
            </a:r>
            <a:r>
              <a:rPr lang="ar-SY" dirty="0" smtClean="0"/>
              <a:t>)</a:t>
            </a:r>
          </a:p>
          <a:p>
            <a:pPr algn="just" rtl="1">
              <a:buNone/>
            </a:pPr>
            <a:endParaRPr lang="ar-SY" dirty="0" smtClean="0"/>
          </a:p>
          <a:p>
            <a:pPr algn="just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إزالة اللواحق (</a:t>
            </a:r>
            <a:r>
              <a:rPr lang="en-US" dirty="0" smtClean="0"/>
              <a:t>ant, </a:t>
            </a:r>
            <a:r>
              <a:rPr lang="en-US" dirty="0" err="1" smtClean="0"/>
              <a:t>ence</a:t>
            </a:r>
            <a:r>
              <a:rPr lang="ar-SY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حذف اللواحق التالية من نهاية الكلمات:</a:t>
            </a:r>
            <a:endParaRPr lang="en-US" dirty="0" smtClean="0"/>
          </a:p>
          <a:p>
            <a:pPr algn="just" rtl="1">
              <a:buNone/>
            </a:pPr>
            <a:endParaRPr lang="ar-SY" dirty="0" smtClean="0"/>
          </a:p>
          <a:p>
            <a:pPr algn="just" rtl="1"/>
            <a:r>
              <a:rPr lang="ar-SY" dirty="0" smtClean="0"/>
              <a:t>(</a:t>
            </a:r>
            <a:r>
              <a:rPr lang="en-US" dirty="0" smtClean="0"/>
              <a:t>al, </a:t>
            </a:r>
            <a:r>
              <a:rPr lang="en-US" dirty="0" err="1" smtClean="0"/>
              <a:t>ance</a:t>
            </a:r>
            <a:r>
              <a:rPr lang="en-US" dirty="0" smtClean="0"/>
              <a:t>, </a:t>
            </a:r>
            <a:r>
              <a:rPr lang="en-US" dirty="0" err="1" smtClean="0"/>
              <a:t>ence</a:t>
            </a:r>
            <a:r>
              <a:rPr lang="en-US" dirty="0" smtClean="0"/>
              <a:t>, </a:t>
            </a:r>
            <a:r>
              <a:rPr lang="en-US" dirty="0" err="1" smtClean="0"/>
              <a:t>er</a:t>
            </a:r>
            <a:r>
              <a:rPr lang="en-US" dirty="0" smtClean="0"/>
              <a:t>, </a:t>
            </a:r>
            <a:r>
              <a:rPr lang="en-US" dirty="0" err="1" smtClean="0"/>
              <a:t>ic</a:t>
            </a:r>
            <a:r>
              <a:rPr lang="en-US" dirty="0" smtClean="0"/>
              <a:t>, able, </a:t>
            </a:r>
            <a:r>
              <a:rPr lang="en-US" dirty="0" err="1" smtClean="0"/>
              <a:t>ible</a:t>
            </a:r>
            <a:r>
              <a:rPr lang="en-US" dirty="0" smtClean="0"/>
              <a:t>, ant, </a:t>
            </a:r>
            <a:r>
              <a:rPr lang="en-US" dirty="0" err="1" smtClean="0"/>
              <a:t>ement</a:t>
            </a:r>
            <a:r>
              <a:rPr lang="en-US" dirty="0" smtClean="0"/>
              <a:t>, </a:t>
            </a:r>
            <a:r>
              <a:rPr lang="en-US" dirty="0" err="1" smtClean="0"/>
              <a:t>ment</a:t>
            </a:r>
            <a:r>
              <a:rPr lang="en-US" dirty="0" smtClean="0"/>
              <a:t>, </a:t>
            </a:r>
            <a:r>
              <a:rPr lang="en-US" dirty="0" err="1" smtClean="0"/>
              <a:t>ent</a:t>
            </a:r>
            <a:r>
              <a:rPr lang="en-US" dirty="0" smtClean="0"/>
              <a:t>, </a:t>
            </a:r>
            <a:r>
              <a:rPr lang="en-US" dirty="0" err="1" smtClean="0"/>
              <a:t>sion</a:t>
            </a:r>
            <a:r>
              <a:rPr lang="en-US" dirty="0" smtClean="0"/>
              <a:t>, </a:t>
            </a:r>
            <a:r>
              <a:rPr lang="en-US" dirty="0" err="1" smtClean="0"/>
              <a:t>tion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, ism, ate, </a:t>
            </a:r>
            <a:r>
              <a:rPr lang="en-US" dirty="0" err="1" smtClean="0"/>
              <a:t>iti</a:t>
            </a:r>
            <a:r>
              <a:rPr lang="en-US" dirty="0" smtClean="0"/>
              <a:t>, </a:t>
            </a:r>
            <a:r>
              <a:rPr lang="en-US" dirty="0" err="1" smtClean="0"/>
              <a:t>ous</a:t>
            </a:r>
            <a:r>
              <a:rPr lang="en-US" dirty="0" smtClean="0"/>
              <a:t>, </a:t>
            </a:r>
            <a:r>
              <a:rPr lang="en-US" dirty="0" err="1" smtClean="0"/>
              <a:t>ive</a:t>
            </a:r>
            <a:r>
              <a:rPr lang="en-US" dirty="0" smtClean="0"/>
              <a:t>, </a:t>
            </a:r>
            <a:r>
              <a:rPr lang="en-US" dirty="0" err="1" smtClean="0"/>
              <a:t>ize</a:t>
            </a:r>
            <a:r>
              <a:rPr lang="ar-SY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إزالة الحرف (</a:t>
            </a:r>
            <a:r>
              <a:rPr lang="en-US" dirty="0" smtClean="0"/>
              <a:t>e</a:t>
            </a:r>
            <a:r>
              <a:rPr lang="ar-SY" dirty="0" smtClean="0"/>
              <a:t>) من آخر الكلمة: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إذا كانت الكلمة تنتهي بحرف (</a:t>
            </a:r>
            <a:r>
              <a:rPr lang="en-US" dirty="0" smtClean="0"/>
              <a:t>e</a:t>
            </a:r>
            <a:r>
              <a:rPr lang="ar-SY" dirty="0" smtClean="0"/>
              <a:t>)</a:t>
            </a:r>
            <a:r>
              <a:rPr lang="en-US" dirty="0" smtClean="0"/>
              <a:t>:</a:t>
            </a:r>
          </a:p>
          <a:p>
            <a:pPr lvl="1" algn="just" rtl="1"/>
            <a:r>
              <a:rPr lang="ar-SY" dirty="0" smtClean="0"/>
              <a:t>إذا كان عدد سلاسل الحروف الساكنة&gt;1 أو كانت تساوي الواحد وليست بالتسلسل التالي (</a:t>
            </a:r>
            <a:r>
              <a:rPr lang="en-US" dirty="0" err="1" smtClean="0"/>
              <a:t>cvc</a:t>
            </a:r>
            <a:r>
              <a:rPr lang="ar-SY" dirty="0" smtClean="0"/>
              <a:t>) نحذف حرف (</a:t>
            </a:r>
            <a:r>
              <a:rPr lang="en-US" dirty="0" smtClean="0"/>
              <a:t>e</a:t>
            </a:r>
            <a:r>
              <a:rPr lang="ar-SY" dirty="0" smtClean="0"/>
              <a:t>).</a:t>
            </a:r>
          </a:p>
          <a:p>
            <a:pPr algn="just" rtl="1"/>
            <a:r>
              <a:rPr lang="ar-SY" dirty="0" smtClean="0"/>
              <a:t>إذا كانت الكلمة تنتهي بحرفي (</a:t>
            </a:r>
            <a:r>
              <a:rPr lang="en-US" dirty="0" smtClean="0"/>
              <a:t>l</a:t>
            </a:r>
            <a:r>
              <a:rPr lang="ar-SY" dirty="0" smtClean="0"/>
              <a:t>) </a:t>
            </a:r>
            <a:r>
              <a:rPr lang="ar-SY" dirty="0" err="1" smtClean="0"/>
              <a:t>و</a:t>
            </a:r>
            <a:r>
              <a:rPr lang="ar-SY" dirty="0" smtClean="0"/>
              <a:t> عدد سلاسل الحروف الساكنة&gt;1:</a:t>
            </a:r>
          </a:p>
          <a:p>
            <a:pPr lvl="1" algn="just" rtl="1"/>
            <a:r>
              <a:rPr lang="ar-SY" dirty="0" smtClean="0"/>
              <a:t>نحذف الحرف (</a:t>
            </a:r>
            <a:r>
              <a:rPr lang="en-US" dirty="0" smtClean="0"/>
              <a:t>e</a:t>
            </a:r>
            <a:r>
              <a:rPr lang="ar-SY" dirty="0" smtClean="0"/>
              <a:t>).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الخوارزمية المستخدمة: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 smtClean="0"/>
              <a:t>خوارزمية </a:t>
            </a:r>
            <a:r>
              <a:rPr lang="en-US" dirty="0" smtClean="0"/>
              <a:t>ISRI</a:t>
            </a:r>
            <a:r>
              <a:rPr lang="ar-SY" dirty="0" smtClean="0"/>
              <a:t> المعدلة لاستخراج جذور الكلمات العربية.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الخطوات الأساسية للخوارزمية: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حذف التاء المربوطة والهاء من آخر الكلمة لأنها غالباً حرف زائد؛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تحويل ” </a:t>
            </a:r>
            <a:r>
              <a:rPr lang="ar-SY" dirty="0" err="1" smtClean="0"/>
              <a:t>ؤ</a:t>
            </a:r>
            <a:r>
              <a:rPr lang="ar-SY" dirty="0" smtClean="0"/>
              <a:t> “ إلى ” </a:t>
            </a:r>
            <a:r>
              <a:rPr lang="ar-SY" dirty="0" err="1" smtClean="0"/>
              <a:t>أ</a:t>
            </a:r>
            <a:r>
              <a:rPr lang="ar-SY" dirty="0" smtClean="0"/>
              <a:t> “؛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حذف البوادئ التي بطول ثلاثة أحرف وهي (بال، فال، </a:t>
            </a:r>
            <a:r>
              <a:rPr lang="ar-SY" dirty="0" err="1" smtClean="0"/>
              <a:t>فلل</a:t>
            </a:r>
            <a:r>
              <a:rPr lang="ar-SY" dirty="0" smtClean="0"/>
              <a:t>، كال، وال، </a:t>
            </a:r>
            <a:r>
              <a:rPr lang="ar-SY" dirty="0" err="1" smtClean="0"/>
              <a:t>ولل</a:t>
            </a:r>
            <a:r>
              <a:rPr lang="ar-SY" dirty="0" smtClean="0"/>
              <a:t>)؛ 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حذف البوادئ التي بطول حرفين (</a:t>
            </a:r>
            <a:r>
              <a:rPr lang="ar-SY" dirty="0" err="1" smtClean="0"/>
              <a:t>ال</a:t>
            </a:r>
            <a:r>
              <a:rPr lang="ar-SY" dirty="0" smtClean="0"/>
              <a:t>، </a:t>
            </a:r>
            <a:r>
              <a:rPr lang="ar-SY" dirty="0" err="1" smtClean="0"/>
              <a:t>لل</a:t>
            </a:r>
            <a:r>
              <a:rPr lang="ar-SY" dirty="0" smtClean="0"/>
              <a:t>، فل)؛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حذف حرف الواو عندما تبدأ الكلمة بحرفي واو لأن الأول يكون بلا شك حرف عطف؛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تحويل الهمزات (أ، </a:t>
            </a:r>
            <a:r>
              <a:rPr lang="ar-SY" dirty="0" err="1" smtClean="0"/>
              <a:t>آ</a:t>
            </a:r>
            <a:r>
              <a:rPr lang="ar-SY" dirty="0" smtClean="0"/>
              <a:t>) في بداية الكلمة إلى ” </a:t>
            </a:r>
            <a:r>
              <a:rPr lang="ar-SY" dirty="0" err="1" smtClean="0"/>
              <a:t>ا</a:t>
            </a:r>
            <a:r>
              <a:rPr lang="ar-SY" dirty="0" smtClean="0"/>
              <a:t> “؛</a:t>
            </a:r>
          </a:p>
          <a:p>
            <a:pPr marL="514350" indent="-514350" algn="r" rtl="1">
              <a:buFont typeface="+mj-lt"/>
              <a:buAutoNum type="arabicPeriod"/>
            </a:pPr>
            <a:endParaRPr lang="ar-SY" dirty="0" smtClean="0"/>
          </a:p>
          <a:p>
            <a:pPr algn="r" rtl="1">
              <a:buNone/>
            </a:pPr>
            <a:endParaRPr lang="ar-SY" dirty="0" smtClean="0"/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الخطوات الأساسية للخوارزمية (تتمة):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 rtl="1">
              <a:buFont typeface="+mj-lt"/>
              <a:buAutoNum type="arabicPeriod" startAt="7"/>
            </a:pPr>
            <a:r>
              <a:rPr lang="ar-SY" dirty="0" smtClean="0"/>
              <a:t>تحويل الهمزة ” </a:t>
            </a:r>
            <a:r>
              <a:rPr lang="ar-SY" dirty="0" err="1" smtClean="0"/>
              <a:t>إ</a:t>
            </a:r>
            <a:r>
              <a:rPr lang="ar-SY" dirty="0" smtClean="0"/>
              <a:t> “ أينما وردت إلى ” </a:t>
            </a:r>
            <a:r>
              <a:rPr lang="ar-SY" dirty="0" err="1" smtClean="0"/>
              <a:t>ا</a:t>
            </a:r>
            <a:r>
              <a:rPr lang="ar-SY" dirty="0" smtClean="0"/>
              <a:t> ”؛</a:t>
            </a:r>
          </a:p>
          <a:p>
            <a:pPr marL="514350" indent="-514350" algn="just" rtl="1">
              <a:buFont typeface="+mj-lt"/>
              <a:buAutoNum type="arabicPeriod" startAt="7"/>
            </a:pPr>
            <a:r>
              <a:rPr lang="ar-SY" dirty="0" smtClean="0"/>
              <a:t>إنهاء الخوارزمية إذا كان طول الكلمة أصغر أو يساوي الكلمة.</a:t>
            </a:r>
          </a:p>
          <a:p>
            <a:pPr marL="514350" indent="-514350" algn="just" rtl="1"/>
            <a:r>
              <a:rPr lang="ar-SY" dirty="0" smtClean="0"/>
              <a:t>إذا كان طول الكلمة 4 استدع الخوارزمية الخاصة بهذا الطول؛</a:t>
            </a:r>
          </a:p>
          <a:p>
            <a:pPr marL="514350" indent="-514350" algn="just" rtl="1"/>
            <a:r>
              <a:rPr lang="ar-SY" dirty="0" smtClean="0"/>
              <a:t>إذا كان طول الكلمة 5 استدع الخوارزمية الخاصة بهذا الطول؛</a:t>
            </a:r>
          </a:p>
          <a:p>
            <a:pPr marL="514350" indent="-514350" algn="just" rtl="1"/>
            <a:r>
              <a:rPr lang="ar-SY" dirty="0" smtClean="0"/>
              <a:t>إذا كان طول الكلمة 6 استدع الخوارزمية الخاصة بهذا الطول؛</a:t>
            </a:r>
          </a:p>
          <a:p>
            <a:pPr marL="514350" indent="-514350" algn="just" rtl="1"/>
            <a:r>
              <a:rPr lang="ar-SY" dirty="0" smtClean="0"/>
              <a:t>إذا كان طول الكلمة 7 استدع الخوارزمية الخاصة بهذا الطول.</a:t>
            </a:r>
          </a:p>
          <a:p>
            <a:pPr marL="514350" indent="-514350" algn="just" rtl="1">
              <a:buNone/>
            </a:pPr>
            <a:r>
              <a:rPr lang="ar-SY" dirty="0" smtClean="0"/>
              <a:t>وإلا إزالة اللواحق التي طولها 3 أحرف ثم التي طولها حرفان ثم استدع الخوارزمية المناسبة للطول الجديد للكلمة.</a:t>
            </a:r>
          </a:p>
          <a:p>
            <a:pPr marL="514350" indent="-514350" algn="r" rtl="1">
              <a:buFont typeface="+mj-lt"/>
              <a:buAutoNum type="arabicPeriod"/>
            </a:pPr>
            <a:endParaRPr lang="ar-SY" dirty="0" smtClean="0"/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خوارزمية معالجة الكلمة التي طولها 4 أحرف: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 rtl="1"/>
            <a:r>
              <a:rPr lang="ar-SY" dirty="0" smtClean="0"/>
              <a:t>مقارنة الكلمة مع الأوزان المحتملة لها (سيتم شرحها لاحقاً)؛</a:t>
            </a:r>
          </a:p>
          <a:p>
            <a:pPr marL="880110" lvl="1" indent="-514350" algn="just" rtl="1"/>
            <a:r>
              <a:rPr lang="ar-SY" dirty="0" smtClean="0"/>
              <a:t>إذا لم تجد الخطوة السابقة جذر، محاولة حذف لاحقة أحادية وإعطاء الكلمة الثلاثية الناتجة كجذر؛</a:t>
            </a:r>
          </a:p>
          <a:p>
            <a:pPr marL="1154430" lvl="2" indent="-514350" algn="just" rtl="1"/>
            <a:r>
              <a:rPr lang="ar-SY" dirty="0" smtClean="0"/>
              <a:t>إذا لم ينجح حذف اللاحقة، محاولة حذف البادئة الأحادية وإعطاء الكلمة الثلاثية كجذر.</a:t>
            </a:r>
          </a:p>
          <a:p>
            <a:pPr algn="just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0" y="1524000"/>
            <a:ext cx="52578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sz="2000" dirty="0" smtClean="0"/>
              <a:t>مقارنة الكلمة مع الأوزان المحتملة لها 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3200400"/>
            <a:ext cx="52578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sz="2000" dirty="0" smtClean="0"/>
              <a:t>إذا لم تجد الخطوة السابقة جذر، محاولة حذف لاحقة أحادية وإعطاء الكلمة الثلاثية الناتجة كجذر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3276600" y="4876800"/>
            <a:ext cx="52578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154430" lvl="2" indent="-514350" algn="just" rtl="1"/>
            <a:r>
              <a:rPr lang="ar-SY" sz="2000" dirty="0" smtClean="0"/>
              <a:t>إذا لم ينجح حذف اللاحقة، محاولة حذف البادئة الأحادية وإعطاء الكلمة الثلاثية كجذر.</a:t>
            </a:r>
          </a:p>
        </p:txBody>
      </p:sp>
      <p:cxnSp>
        <p:nvCxnSpPr>
          <p:cNvPr id="13" name="Straight Arrow Connector 12"/>
          <p:cNvCxnSpPr>
            <a:endCxn id="8" idx="0"/>
          </p:cNvCxnSpPr>
          <p:nvPr/>
        </p:nvCxnSpPr>
        <p:spPr>
          <a:xfrm rot="10800000" flipV="1">
            <a:off x="3314700" y="25146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 rot="16200000" flipH="1">
            <a:off x="3943350" y="3562350"/>
            <a:ext cx="6858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خوارزمية معالجة الكلمة التي طولها 5 أحرف: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مقارنة الكلمة مع الأوزان المحتملة لها والتي تعطي جذر ثلاثي؛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لم تجد الخطوة السابقة جذر محاولة حذف لاحقة ثنائية؛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كان طول الكلمة الناتجة عن الخطوة السابقة =5 محاولة حذف لاحقة أحادية؛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كان طول الكلمة =4 استدعاء خوارزمية المعالجة الخاصة بهذا الطول؛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وإلا محاولة حذف بادئة أحادية؛ 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أصبح طول الكلمة =4 استدعاء خوارزمية المعالجة خاصة بهذا الطول؛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وإلا مقارنة الكلمة مع الأوزان المحتملة والتي تعطي جذر رباعي.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715000" y="914400"/>
            <a:ext cx="3200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مقارنة الكلمة مع الأوزان المحتملة لها والتي تعطي جذر ثلاثي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2438400"/>
            <a:ext cx="3200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كان طول الكلمة الناتجة عن الخطوة السابقة =5 محاولة حذف لاحقة أحادية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4114800"/>
            <a:ext cx="3200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أصبح طول الكلمة =4 استدعاء خوارزمية المعالجة خاصة بهذا الطول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67400" y="4343400"/>
            <a:ext cx="3200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كان طول الكلمة =4 استدعاء خوارزمية المعالجة الخاصة بهذا الطول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914400"/>
            <a:ext cx="3200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لم تجد الخطوة السابقة جذر محاولة حذف لاحقة ثنائية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5257800"/>
            <a:ext cx="3200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وإلا مقارنة الكلمة مع الأوزان المحتملة والتي تعطي جذر رباعي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0" y="2438400"/>
            <a:ext cx="3200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وإلا محاولة حذف بادئة أحادية</a:t>
            </a:r>
          </a:p>
        </p:txBody>
      </p:sp>
      <p:cxnSp>
        <p:nvCxnSpPr>
          <p:cNvPr id="15" name="Straight Arrow Connector 14"/>
          <p:cNvCxnSpPr>
            <a:stCxn id="11" idx="2"/>
            <a:endCxn id="10" idx="0"/>
          </p:cNvCxnSpPr>
          <p:nvPr/>
        </p:nvCxnSpPr>
        <p:spPr>
          <a:xfrm rot="5400000">
            <a:off x="4914900" y="2857500"/>
            <a:ext cx="18288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8" idx="0"/>
          </p:cNvCxnSpPr>
          <p:nvPr/>
        </p:nvCxnSpPr>
        <p:spPr>
          <a:xfrm rot="16200000" flipH="1">
            <a:off x="6934200" y="3810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1"/>
            <a:endCxn id="9" idx="3"/>
          </p:cNvCxnSpPr>
          <p:nvPr/>
        </p:nvCxnSpPr>
        <p:spPr>
          <a:xfrm rot="10800000">
            <a:off x="3810000" y="14097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</p:cNvCxnSpPr>
          <p:nvPr/>
        </p:nvCxnSpPr>
        <p:spPr>
          <a:xfrm rot="5400000">
            <a:off x="1943100" y="2171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11" idx="1"/>
          </p:cNvCxnSpPr>
          <p:nvPr/>
        </p:nvCxnSpPr>
        <p:spPr>
          <a:xfrm>
            <a:off x="3810000" y="29337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7" idx="0"/>
          </p:cNvCxnSpPr>
          <p:nvPr/>
        </p:nvCxnSpPr>
        <p:spPr>
          <a:xfrm rot="5400000">
            <a:off x="1866900" y="37719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196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09800" y="1992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19600" y="260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29200" y="4355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3669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0980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Stemmers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en-US" dirty="0" smtClean="0"/>
              <a:t>English stemmer</a:t>
            </a:r>
            <a:r>
              <a:rPr lang="ar-SY" dirty="0" smtClean="0"/>
              <a:t>:</a:t>
            </a:r>
          </a:p>
          <a:p>
            <a:pPr lvl="1" algn="just" rtl="1"/>
            <a:r>
              <a:rPr lang="en-US" dirty="0" smtClean="0"/>
              <a:t>Brute force stemmer</a:t>
            </a:r>
          </a:p>
          <a:p>
            <a:pPr lvl="1" algn="just" rtl="1"/>
            <a:r>
              <a:rPr lang="en-US" dirty="0" smtClean="0"/>
              <a:t>Suffix stripping stemmer</a:t>
            </a:r>
            <a:endParaRPr lang="ar-SY" dirty="0" smtClean="0"/>
          </a:p>
          <a:p>
            <a:pPr lvl="1" algn="just" rtl="1"/>
            <a:r>
              <a:rPr lang="en-US" dirty="0" smtClean="0"/>
              <a:t>Stochastic stemmer</a:t>
            </a:r>
          </a:p>
          <a:p>
            <a:pPr algn="just" rtl="1"/>
            <a:endParaRPr lang="en-US" dirty="0" smtClean="0"/>
          </a:p>
          <a:p>
            <a:pPr algn="just" rtl="1"/>
            <a:r>
              <a:rPr lang="en-US" dirty="0" smtClean="0"/>
              <a:t>Arabic stemmer</a:t>
            </a:r>
            <a:r>
              <a:rPr lang="ar-SY" dirty="0" smtClean="0"/>
              <a:t>:</a:t>
            </a:r>
          </a:p>
          <a:p>
            <a:pPr lvl="1" algn="just" rtl="1"/>
            <a:r>
              <a:rPr lang="en-US" dirty="0" smtClean="0"/>
              <a:t>MT-based stemmer</a:t>
            </a:r>
          </a:p>
          <a:p>
            <a:pPr lvl="1" algn="just" rtl="1"/>
            <a:r>
              <a:rPr lang="en-US" dirty="0" smtClean="0"/>
              <a:t>Light stemmer</a:t>
            </a:r>
          </a:p>
          <a:p>
            <a:pPr lvl="1" algn="just" rtl="1"/>
            <a:r>
              <a:rPr lang="en-US" dirty="0" smtClean="0"/>
              <a:t>Morphological stemmer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خوارزمية معالجة الكلمة التي طولها 6 أحرف: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مقارنة  الكلمة مع الأوزان المحتملة لها والتي تعطي جذر ثلاثي؛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لم تجد الخطوة السابقة جذر محاولة حذف لاحقة ثلاثية ثم ثنائية؛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كان طول الكلمة الناتجة عن الخطوة السابقة =6 محاولة حذف لاحقة أحادية؛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أصبح طول الكلمة =5 استدعاء خوارزمية المعالجة بهذا الطول؛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خوارزمية معالجة الكلمة التي طولها 6 أحرف: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rtl="1">
              <a:buFont typeface="+mj-lt"/>
              <a:buAutoNum type="arabicPeriod" startAt="5"/>
            </a:pPr>
            <a:r>
              <a:rPr lang="ar-SY" dirty="0" smtClean="0"/>
              <a:t>وإلا محاولة حذف بادئة أحادية؛</a:t>
            </a:r>
          </a:p>
          <a:p>
            <a:pPr marL="514350" indent="-514350" algn="just" rtl="1">
              <a:buFont typeface="+mj-lt"/>
              <a:buAutoNum type="arabicPeriod" startAt="5"/>
            </a:pPr>
            <a:r>
              <a:rPr lang="ar-SY" dirty="0" smtClean="0"/>
              <a:t>إذا أصبح طول الكلمة =5 استدعاء خوارزمية المعالجة الخاصة بهذا الطول؛</a:t>
            </a:r>
          </a:p>
          <a:p>
            <a:pPr marL="514350" indent="-514350" algn="just" rtl="1">
              <a:buFont typeface="+mj-lt"/>
              <a:buAutoNum type="arabicPeriod" startAt="5"/>
            </a:pPr>
            <a:r>
              <a:rPr lang="ar-SY" dirty="0" smtClean="0"/>
              <a:t>وإلا إذا كان طول الكلمة =6 مقارنة الكلمة مع الأوزان المحتملة لها والتي تعطي جذر رباعي؛</a:t>
            </a:r>
          </a:p>
          <a:p>
            <a:pPr marL="514350" indent="-514350" algn="just" rtl="1">
              <a:buFont typeface="+mj-lt"/>
              <a:buAutoNum type="arabicPeriod" startAt="5"/>
            </a:pPr>
            <a:r>
              <a:rPr lang="ar-SY" dirty="0" smtClean="0"/>
              <a:t>وإلا إذا كان طول الكلمة =4 استدعاء خوارزمية المعالجة الخاصة بهذا الطول.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0" y="2286000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sz="2000" dirty="0" smtClean="0"/>
              <a:t>وإلا إذا كان طول الكلمة =4 استدعاء خوارزمية المعالجة الخاصة بهذا الطول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0200" y="5029200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أصبح طول الكلمة =5 استدعاء خوارزمية المعالجة الخاصة بهذا الطول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3657600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وإلا محاولة حذف بادئة أحادية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3657600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أصبح طول الكلمة =5 استدعاء خوارزمية المعالجة بهذا الطول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838200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لم تجد الخطوة السابقة جذر محاولة حذف لاحقة ثلاثية ثم ثنائية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286000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كان طول الكلمة الناتجة عن الخطوة السابقة =6 محاولة حذف لاحقة أحادية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5800" y="5029200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وإلا إذا كان طول الكلمة =6 مقارنة الكلمة مع الأوزان المحتملة لها والتي تعطي جذر رباعي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4000" y="838200"/>
            <a:ext cx="3429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مقارنة  الكلمة مع الأوزان المحتملة لها والتي تعطي جذر ثلاثي</a:t>
            </a:r>
          </a:p>
        </p:txBody>
      </p:sp>
      <p:cxnSp>
        <p:nvCxnSpPr>
          <p:cNvPr id="13" name="Straight Arrow Connector 12"/>
          <p:cNvCxnSpPr>
            <a:stCxn id="11" idx="1"/>
            <a:endCxn id="8" idx="3"/>
          </p:cNvCxnSpPr>
          <p:nvPr/>
        </p:nvCxnSpPr>
        <p:spPr>
          <a:xfrm rot="10800000">
            <a:off x="4114800" y="13335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2171700" y="2057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rot="16200000" flipH="1">
            <a:off x="3600450" y="628650"/>
            <a:ext cx="533400" cy="29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6" idx="0"/>
          </p:cNvCxnSpPr>
          <p:nvPr/>
        </p:nvCxnSpPr>
        <p:spPr>
          <a:xfrm rot="5400000">
            <a:off x="2209800" y="3467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 rot="16200000" flipH="1">
            <a:off x="3752850" y="3295650"/>
            <a:ext cx="381000" cy="308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</p:cNvCxnSpPr>
          <p:nvPr/>
        </p:nvCxnSpPr>
        <p:spPr>
          <a:xfrm rot="16200000" flipH="1">
            <a:off x="3714750" y="1962150"/>
            <a:ext cx="457200" cy="308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0" idx="0"/>
          </p:cNvCxnSpPr>
          <p:nvPr/>
        </p:nvCxnSpPr>
        <p:spPr>
          <a:xfrm rot="5400000">
            <a:off x="2209800" y="4838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196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5000" y="1916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43400" y="1916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5000" y="3288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91000" y="4583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50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خوارزمية معالجة الكلمة التي طولها 7 أحرف: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مقارنة الكلمة مع الأوزان المحتملة والتي تعطي جذر ثلاثي؛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لم تجد الكلمة السابقة جذر محاولة حذف لاحقة ثلاثية ثم ثنائية؛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كان طول الكلمة الناتجة عن الخطوة السابقة =7 محاولة حذف لاحقة أحادية؛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إذا كان طول الكلمة =6 استدعاء خوارزمية المعالجة الخاصة بهذا الطول؛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خوارزمية معالجة الكلمة التي طولها 7 أحرف: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rtl="1">
              <a:buFont typeface="+mj-lt"/>
              <a:buAutoNum type="arabicPeriod" startAt="5"/>
            </a:pPr>
            <a:r>
              <a:rPr lang="ar-SY" dirty="0" smtClean="0"/>
              <a:t>وإلا محاولة حذف بادئة أحادية؛</a:t>
            </a:r>
          </a:p>
          <a:p>
            <a:pPr marL="514350" indent="-514350" algn="just" rtl="1">
              <a:buFont typeface="+mj-lt"/>
              <a:buAutoNum type="arabicPeriod" startAt="5"/>
            </a:pPr>
            <a:r>
              <a:rPr lang="ar-SY" dirty="0" smtClean="0"/>
              <a:t>إذا أصبح طول الكلمة =6 استدعاء خوارزمية المعالجة الخاصة بهذا الطول؛</a:t>
            </a:r>
          </a:p>
          <a:p>
            <a:pPr marL="514350" indent="-514350" algn="just" rtl="1">
              <a:buFont typeface="+mj-lt"/>
              <a:buAutoNum type="arabicPeriod" startAt="5"/>
            </a:pPr>
            <a:r>
              <a:rPr lang="ar-SY" dirty="0" smtClean="0"/>
              <a:t>وإلا إذا أصبح طول الكلمة =5 استدعاء خوارزمية المعالجة الخاصة بهذا الطول؛</a:t>
            </a:r>
          </a:p>
          <a:p>
            <a:pPr marL="514350" indent="-514350" algn="just" rtl="1">
              <a:buFont typeface="+mj-lt"/>
              <a:buAutoNum type="arabicPeriod" startAt="5"/>
            </a:pPr>
            <a:r>
              <a:rPr lang="ar-SY" dirty="0" smtClean="0"/>
              <a:t>وإلا إذا أصبح طول الكلمة =4 استدعاء خوارزمية المعالجة الخاصة بهذا الطول.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7800" y="51054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كان طول الكلمة =6 استدعاء خوارزمية المعالجة الخاصة بهذا الطول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51054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أصبح طول الكلمة =6 استدعاء خوارزمية المعالجة الخاصة بهذا الطول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7800" y="36576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وإلا إذا أصبح طول الكلمة =4 استدعاء خوارزمية المعالجة الخاصة بهذا الطول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36576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وإلا محاولة حذف بادئة أحادية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22098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وإلا إذا أصبح طول الكلمة =5 استدعاء خوارزمية المعالجة الخاصة بهذا الطول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" y="22098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كان طول الكلمة الناتجة عن الخطوة السابقة =7 محاولة حذف لاحقة أحادية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7620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إذا لم تجد الكلمة السابقة جذر محاولة حذف لاحقة ثلاثية ثم ثنائية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57800" y="7620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Y" sz="2000" dirty="0" smtClean="0"/>
              <a:t>مقارنة الكلمة مع الأوزان المحتملة والتي تعطي جذر ثلاثي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190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5000" y="3276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0" y="182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91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4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 rot="5400000">
            <a:off x="2171700" y="3429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5" idx="0"/>
          </p:cNvCxnSpPr>
          <p:nvPr/>
        </p:nvCxnSpPr>
        <p:spPr>
          <a:xfrm rot="5400000">
            <a:off x="2171700" y="4876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9" idx="0"/>
          </p:cNvCxnSpPr>
          <p:nvPr/>
        </p:nvCxnSpPr>
        <p:spPr>
          <a:xfrm rot="5400000">
            <a:off x="2171700" y="198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  <a:endCxn id="10" idx="3"/>
          </p:cNvCxnSpPr>
          <p:nvPr/>
        </p:nvCxnSpPr>
        <p:spPr>
          <a:xfrm rot="10800000">
            <a:off x="4191000" y="12573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</p:cNvCxnSpPr>
          <p:nvPr/>
        </p:nvCxnSpPr>
        <p:spPr>
          <a:xfrm rot="16200000" flipH="1">
            <a:off x="3581400" y="571500"/>
            <a:ext cx="533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057650" y="4019550"/>
            <a:ext cx="1600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" idx="2"/>
          </p:cNvCxnSpPr>
          <p:nvPr/>
        </p:nvCxnSpPr>
        <p:spPr>
          <a:xfrm rot="16200000" flipH="1">
            <a:off x="3219450" y="933450"/>
            <a:ext cx="609600" cy="2247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4305300" y="27051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2"/>
          </p:cNvCxnSpPr>
          <p:nvPr/>
        </p:nvCxnSpPr>
        <p:spPr>
          <a:xfrm rot="16200000" flipH="1">
            <a:off x="3181350" y="2419350"/>
            <a:ext cx="457200" cy="20193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خوارزمية المقارنة مع الأوزان: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مقارنة الكلمة مع الوزن حرف حرف، ولتطابق كلمة مع وزن يجب أن تكون حروف الوزن المختلفة عن (ف، </a:t>
            </a:r>
            <a:r>
              <a:rPr lang="ar-SY" dirty="0" err="1" smtClean="0"/>
              <a:t>ع</a:t>
            </a:r>
            <a:r>
              <a:rPr lang="ar-SY" dirty="0" smtClean="0"/>
              <a:t>، </a:t>
            </a:r>
            <a:r>
              <a:rPr lang="ar-SY" dirty="0" err="1" smtClean="0"/>
              <a:t>ل</a:t>
            </a:r>
            <a:r>
              <a:rPr lang="ar-SY" dirty="0" smtClean="0"/>
              <a:t>) مساوية لمقابلاتها في الكلمة؛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Y" dirty="0" smtClean="0"/>
              <a:t>للحصول على الجذر نأخذ أحرف الكلمة المقابلة للوزن (ف، </a:t>
            </a:r>
            <a:r>
              <a:rPr lang="ar-SY" dirty="0" err="1" smtClean="0"/>
              <a:t>ع</a:t>
            </a:r>
            <a:r>
              <a:rPr lang="ar-SY" dirty="0" smtClean="0"/>
              <a:t>، </a:t>
            </a:r>
            <a:r>
              <a:rPr lang="ar-SY" dirty="0" err="1" smtClean="0"/>
              <a:t>ل</a:t>
            </a:r>
            <a:r>
              <a:rPr lang="ar-SY" dirty="0" smtClean="0"/>
              <a:t>) من الوزن.</a:t>
            </a:r>
          </a:p>
          <a:p>
            <a:pPr algn="just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الأوزان الرباعية والسباعية ذات الأصل الثلاثي: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الأوزان الرباعية ذات الأصل الثلاثي:</a:t>
            </a:r>
          </a:p>
          <a:p>
            <a:pPr lvl="1" algn="just" rtl="1"/>
            <a:r>
              <a:rPr lang="ar-SY" dirty="0" smtClean="0"/>
              <a:t>”</a:t>
            </a:r>
            <a:r>
              <a:rPr lang="ar-SY" dirty="0" err="1" smtClean="0"/>
              <a:t>مفعلل</a:t>
            </a:r>
            <a:r>
              <a:rPr lang="ar-SY" dirty="0" smtClean="0"/>
              <a:t>“، ”</a:t>
            </a:r>
            <a:r>
              <a:rPr lang="ar-SY" dirty="0" err="1" smtClean="0"/>
              <a:t>فعللة</a:t>
            </a:r>
            <a:r>
              <a:rPr lang="ar-SY" dirty="0" smtClean="0"/>
              <a:t>“، ”</a:t>
            </a:r>
            <a:r>
              <a:rPr lang="ar-SY" dirty="0" err="1" smtClean="0"/>
              <a:t>فعلال</a:t>
            </a:r>
            <a:r>
              <a:rPr lang="ar-SY" dirty="0" smtClean="0"/>
              <a:t>“، ”</a:t>
            </a:r>
            <a:r>
              <a:rPr lang="ar-SY" dirty="0" err="1" smtClean="0"/>
              <a:t>فعالل</a:t>
            </a:r>
            <a:r>
              <a:rPr lang="ar-SY" dirty="0" smtClean="0"/>
              <a:t>“، ”</a:t>
            </a:r>
            <a:r>
              <a:rPr lang="ar-SY" dirty="0" err="1" smtClean="0"/>
              <a:t>تفعلل</a:t>
            </a:r>
            <a:r>
              <a:rPr lang="ar-SY" dirty="0" smtClean="0"/>
              <a:t>“، ”</a:t>
            </a:r>
            <a:r>
              <a:rPr lang="ar-SY" dirty="0" err="1" smtClean="0"/>
              <a:t>افعلل</a:t>
            </a:r>
            <a:r>
              <a:rPr lang="ar-SY" dirty="0" smtClean="0"/>
              <a:t>“، ”</a:t>
            </a:r>
            <a:r>
              <a:rPr lang="ar-SY" dirty="0" err="1" smtClean="0"/>
              <a:t>نفعلل</a:t>
            </a:r>
            <a:r>
              <a:rPr lang="ar-SY" dirty="0" smtClean="0"/>
              <a:t>“.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الأوزان السباعية ذات الأصل الثلاثي:</a:t>
            </a:r>
          </a:p>
          <a:p>
            <a:pPr lvl="1" algn="just" rtl="1"/>
            <a:r>
              <a:rPr lang="ar-SY" dirty="0" smtClean="0"/>
              <a:t>”</a:t>
            </a:r>
            <a:r>
              <a:rPr lang="ar-SY" dirty="0" err="1" smtClean="0"/>
              <a:t>استفعال</a:t>
            </a:r>
            <a:r>
              <a:rPr lang="ar-SY" dirty="0" smtClean="0"/>
              <a:t>“.</a:t>
            </a:r>
            <a:endParaRPr lang="en-US" dirty="0" smtClean="0"/>
          </a:p>
          <a:p>
            <a:pPr algn="just" rtl="1"/>
            <a:endParaRPr lang="ar-SY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الأوزان الخماسية: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Y" dirty="0" smtClean="0"/>
              <a:t>الأوزان الخماسية ذات الأصل الثلاثي:</a:t>
            </a:r>
          </a:p>
          <a:p>
            <a:pPr lvl="1" algn="just" rtl="1"/>
            <a:r>
              <a:rPr lang="ar-SY" dirty="0" smtClean="0"/>
              <a:t>”افتعل“، ”</a:t>
            </a:r>
            <a:r>
              <a:rPr lang="ar-SY" dirty="0" err="1" smtClean="0"/>
              <a:t>افعال</a:t>
            </a:r>
            <a:r>
              <a:rPr lang="ar-SY" dirty="0" smtClean="0"/>
              <a:t>“، ”فعالة“، ”فعلان“، ”</a:t>
            </a:r>
            <a:r>
              <a:rPr lang="ar-SY" dirty="0" err="1" smtClean="0"/>
              <a:t>فعولة</a:t>
            </a:r>
            <a:r>
              <a:rPr lang="ar-SY" dirty="0" smtClean="0"/>
              <a:t>“، ”</a:t>
            </a:r>
            <a:r>
              <a:rPr lang="ar-SY" dirty="0" err="1" smtClean="0"/>
              <a:t>تفعلة</a:t>
            </a:r>
            <a:r>
              <a:rPr lang="ar-SY" dirty="0" smtClean="0"/>
              <a:t>“، ”تفعيل“، ”فاعلة“، ”مفعول“، ”</a:t>
            </a:r>
            <a:r>
              <a:rPr lang="ar-SY" dirty="0" err="1" smtClean="0"/>
              <a:t>فاعول</a:t>
            </a:r>
            <a:r>
              <a:rPr lang="ar-SY" dirty="0" smtClean="0"/>
              <a:t>“، ”فواعل“، ”</a:t>
            </a:r>
            <a:r>
              <a:rPr lang="ar-SY" dirty="0" err="1" smtClean="0"/>
              <a:t>مفعال</a:t>
            </a:r>
            <a:r>
              <a:rPr lang="ar-SY" dirty="0" smtClean="0"/>
              <a:t>“، ”</a:t>
            </a:r>
            <a:r>
              <a:rPr lang="ar-SY" dirty="0" err="1" smtClean="0"/>
              <a:t>مفعيل</a:t>
            </a:r>
            <a:r>
              <a:rPr lang="ar-SY" dirty="0" smtClean="0"/>
              <a:t>“، ”</a:t>
            </a:r>
            <a:r>
              <a:rPr lang="ar-SY" dirty="0" err="1" smtClean="0"/>
              <a:t>افعلة</a:t>
            </a:r>
            <a:r>
              <a:rPr lang="ar-SY" dirty="0" smtClean="0"/>
              <a:t>“، ”فعائل“، ”مفتعل“، ”منفعل“، ”</a:t>
            </a:r>
            <a:r>
              <a:rPr lang="ar-SY" dirty="0" err="1" smtClean="0"/>
              <a:t>مفعلة</a:t>
            </a:r>
            <a:r>
              <a:rPr lang="ar-SY" dirty="0" smtClean="0"/>
              <a:t>“، ”مفاعل“، ”</a:t>
            </a:r>
            <a:r>
              <a:rPr lang="ar-SY" dirty="0" err="1" smtClean="0"/>
              <a:t>فملاع</a:t>
            </a:r>
            <a:r>
              <a:rPr lang="ar-SY" dirty="0" smtClean="0"/>
              <a:t>“، ”تفتعل“، ”فعالي“، ”انفعل“، ”تفاعل“، ”</a:t>
            </a:r>
            <a:r>
              <a:rPr lang="ar-SY" dirty="0" err="1" smtClean="0"/>
              <a:t>يفاعل</a:t>
            </a:r>
            <a:r>
              <a:rPr lang="ar-SY" dirty="0" smtClean="0"/>
              <a:t>“، ”</a:t>
            </a:r>
            <a:r>
              <a:rPr lang="ar-SY" dirty="0" err="1" smtClean="0"/>
              <a:t>نفاعل</a:t>
            </a:r>
            <a:r>
              <a:rPr lang="ar-SY" dirty="0" smtClean="0"/>
              <a:t>“، ”</a:t>
            </a:r>
            <a:r>
              <a:rPr lang="ar-SY" dirty="0" err="1" smtClean="0"/>
              <a:t>افاعل</a:t>
            </a:r>
            <a:r>
              <a:rPr lang="ar-SY" dirty="0" smtClean="0"/>
              <a:t>“، ”نفتعل“، ”</a:t>
            </a:r>
            <a:r>
              <a:rPr lang="ar-SY" dirty="0" err="1" smtClean="0"/>
              <a:t>اتفعل</a:t>
            </a:r>
            <a:r>
              <a:rPr lang="ar-SY" dirty="0" smtClean="0"/>
              <a:t>“، ”</a:t>
            </a:r>
            <a:r>
              <a:rPr lang="ar-SY" dirty="0" err="1" smtClean="0"/>
              <a:t>يتفعل</a:t>
            </a:r>
            <a:r>
              <a:rPr lang="ar-SY" dirty="0" smtClean="0"/>
              <a:t>“، ”</a:t>
            </a:r>
            <a:r>
              <a:rPr lang="ar-SY" dirty="0" err="1" smtClean="0"/>
              <a:t>نتفعل</a:t>
            </a:r>
            <a:r>
              <a:rPr lang="ar-SY" dirty="0" smtClean="0"/>
              <a:t>“، ”</a:t>
            </a:r>
            <a:r>
              <a:rPr lang="ar-SY" dirty="0" err="1" smtClean="0"/>
              <a:t>تتفعل</a:t>
            </a:r>
            <a:r>
              <a:rPr lang="ar-SY" dirty="0" smtClean="0"/>
              <a:t>“، ”تنفعل“، ”ينفعل“، ”ننفعل“، ”فعلاء“، ”</a:t>
            </a:r>
            <a:r>
              <a:rPr lang="ar-SY" dirty="0" err="1" smtClean="0"/>
              <a:t>متفعل</a:t>
            </a:r>
            <a:r>
              <a:rPr lang="ar-SY" dirty="0" smtClean="0"/>
              <a:t>“.</a:t>
            </a:r>
          </a:p>
          <a:p>
            <a:pPr algn="just" rtl="1"/>
            <a:r>
              <a:rPr lang="ar-SY" dirty="0" smtClean="0"/>
              <a:t>الأوزان الخماسية ذات الأصل الرباعي:</a:t>
            </a:r>
          </a:p>
          <a:p>
            <a:pPr lvl="1" algn="just" rtl="1"/>
            <a:r>
              <a:rPr lang="ar-SY" dirty="0" smtClean="0"/>
              <a:t>”</a:t>
            </a:r>
            <a:r>
              <a:rPr lang="ar-SY" dirty="0" err="1" smtClean="0"/>
              <a:t>مفعلل</a:t>
            </a:r>
            <a:r>
              <a:rPr lang="ar-SY" dirty="0" smtClean="0"/>
              <a:t>“، ”</a:t>
            </a:r>
            <a:r>
              <a:rPr lang="ar-SY" dirty="0" err="1" smtClean="0"/>
              <a:t>فعللة</a:t>
            </a:r>
            <a:r>
              <a:rPr lang="ar-SY" dirty="0" smtClean="0"/>
              <a:t>“، ”</a:t>
            </a:r>
            <a:r>
              <a:rPr lang="ar-SY" dirty="0" err="1" smtClean="0"/>
              <a:t>فعلال</a:t>
            </a:r>
            <a:r>
              <a:rPr lang="ar-SY" dirty="0" smtClean="0"/>
              <a:t>“، ”</a:t>
            </a:r>
            <a:r>
              <a:rPr lang="ar-SY" dirty="0" err="1" smtClean="0"/>
              <a:t>فعالل</a:t>
            </a:r>
            <a:r>
              <a:rPr lang="ar-SY" dirty="0" smtClean="0"/>
              <a:t>“، ”</a:t>
            </a:r>
            <a:r>
              <a:rPr lang="ar-SY" dirty="0" err="1" smtClean="0"/>
              <a:t>تفعلل</a:t>
            </a:r>
            <a:r>
              <a:rPr lang="ar-SY" dirty="0" smtClean="0"/>
              <a:t>“، ”</a:t>
            </a:r>
            <a:r>
              <a:rPr lang="ar-SY" dirty="0" err="1" smtClean="0"/>
              <a:t>افعلل</a:t>
            </a:r>
            <a:r>
              <a:rPr lang="ar-SY" dirty="0" smtClean="0"/>
              <a:t>“، ”</a:t>
            </a:r>
            <a:r>
              <a:rPr lang="ar-SY" dirty="0" err="1" smtClean="0"/>
              <a:t>نفعلل</a:t>
            </a:r>
            <a:r>
              <a:rPr lang="ar-SY" dirty="0" smtClean="0"/>
              <a:t>“، ”</a:t>
            </a:r>
            <a:r>
              <a:rPr lang="ar-SY" dirty="0" err="1" smtClean="0"/>
              <a:t>يفعلل</a:t>
            </a:r>
            <a:r>
              <a:rPr lang="ar-SY" dirty="0" smtClean="0"/>
              <a:t>“.</a:t>
            </a:r>
          </a:p>
          <a:p>
            <a:pPr algn="just" rtl="1"/>
            <a:endParaRPr lang="ar-SY" dirty="0" smtClean="0"/>
          </a:p>
          <a:p>
            <a:pPr algn="r" rtl="1"/>
            <a:endParaRPr lang="ar-SY" dirty="0" smtClean="0"/>
          </a:p>
          <a:p>
            <a:pPr algn="r" rtl="1"/>
            <a:endParaRPr lang="ar-SY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الأوزان السداسية: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الأوزان السداسية ذات الأصل الثلاثي:</a:t>
            </a:r>
          </a:p>
          <a:p>
            <a:pPr lvl="1" algn="just" rtl="1"/>
            <a:r>
              <a:rPr lang="ar-SY" dirty="0" smtClean="0"/>
              <a:t>”</a:t>
            </a:r>
            <a:r>
              <a:rPr lang="ar-SY" dirty="0" err="1" smtClean="0"/>
              <a:t>استفعل</a:t>
            </a:r>
            <a:r>
              <a:rPr lang="ar-SY" dirty="0" smtClean="0"/>
              <a:t>“، ”</a:t>
            </a:r>
            <a:r>
              <a:rPr lang="ar-SY" dirty="0" err="1" smtClean="0"/>
              <a:t>مفعالة</a:t>
            </a:r>
            <a:r>
              <a:rPr lang="ar-SY" dirty="0" smtClean="0"/>
              <a:t>“، ”افتعال“، ”</a:t>
            </a:r>
            <a:r>
              <a:rPr lang="ar-SY" dirty="0" err="1" smtClean="0"/>
              <a:t>افعوعل</a:t>
            </a:r>
            <a:r>
              <a:rPr lang="ar-SY" dirty="0" smtClean="0"/>
              <a:t>“، ”</a:t>
            </a:r>
            <a:r>
              <a:rPr lang="ar-SY" dirty="0" err="1" smtClean="0"/>
              <a:t>مستفعل</a:t>
            </a:r>
            <a:r>
              <a:rPr lang="ar-SY" dirty="0" smtClean="0"/>
              <a:t>“، ”يتفاعل“، ”تتفاعل“، ”نتفاعل“، ”</a:t>
            </a:r>
            <a:r>
              <a:rPr lang="ar-SY" dirty="0" err="1" smtClean="0"/>
              <a:t>اتفاعل</a:t>
            </a:r>
            <a:r>
              <a:rPr lang="ar-SY" dirty="0" smtClean="0"/>
              <a:t>“، ”</a:t>
            </a:r>
            <a:r>
              <a:rPr lang="ar-SY" dirty="0" err="1" smtClean="0"/>
              <a:t>يستفعل</a:t>
            </a:r>
            <a:r>
              <a:rPr lang="ar-SY" dirty="0" smtClean="0"/>
              <a:t>“، ”متفاعل“، ”</a:t>
            </a:r>
            <a:r>
              <a:rPr lang="ar-SY" dirty="0" err="1" smtClean="0"/>
              <a:t>تستفعل</a:t>
            </a:r>
            <a:r>
              <a:rPr lang="ar-SY" dirty="0" smtClean="0"/>
              <a:t>“، ”</a:t>
            </a:r>
            <a:r>
              <a:rPr lang="ar-SY" dirty="0" err="1" smtClean="0"/>
              <a:t>نستفعل</a:t>
            </a:r>
            <a:r>
              <a:rPr lang="ar-SY" dirty="0" smtClean="0"/>
              <a:t>“، ”أفاعيل“.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الأوزان السداسية ذات الأصل الرباعي:</a:t>
            </a:r>
          </a:p>
          <a:p>
            <a:pPr lvl="1" algn="just" rtl="1"/>
            <a:r>
              <a:rPr lang="ar-SY" dirty="0" smtClean="0"/>
              <a:t>”</a:t>
            </a:r>
            <a:r>
              <a:rPr lang="ar-SY" dirty="0" err="1" smtClean="0"/>
              <a:t>افتعلل</a:t>
            </a:r>
            <a:r>
              <a:rPr lang="ar-SY" dirty="0" smtClean="0"/>
              <a:t>“، ”</a:t>
            </a:r>
            <a:r>
              <a:rPr lang="ar-SY" dirty="0" err="1" smtClean="0"/>
              <a:t>افعلال</a:t>
            </a:r>
            <a:r>
              <a:rPr lang="ar-SY" dirty="0" smtClean="0"/>
              <a:t>“، ”</a:t>
            </a:r>
            <a:r>
              <a:rPr lang="ar-SY" dirty="0" err="1" smtClean="0"/>
              <a:t>متفعلل</a:t>
            </a:r>
            <a:r>
              <a:rPr lang="ar-SY" dirty="0" smtClean="0"/>
              <a:t>“، ”</a:t>
            </a:r>
            <a:r>
              <a:rPr lang="ar-SY" dirty="0" err="1" smtClean="0"/>
              <a:t>تتفعلل</a:t>
            </a:r>
            <a:r>
              <a:rPr lang="ar-SY" dirty="0" smtClean="0"/>
              <a:t>“، ”</a:t>
            </a:r>
            <a:r>
              <a:rPr lang="ar-SY" dirty="0" err="1" smtClean="0"/>
              <a:t>نتفعلل</a:t>
            </a:r>
            <a:r>
              <a:rPr lang="ar-SY" dirty="0" smtClean="0"/>
              <a:t>“، ”</a:t>
            </a:r>
            <a:r>
              <a:rPr lang="ar-SY" dirty="0" err="1" smtClean="0"/>
              <a:t>اتفعلل</a:t>
            </a:r>
            <a:r>
              <a:rPr lang="ar-SY" dirty="0" smtClean="0"/>
              <a:t>“، ”</a:t>
            </a:r>
            <a:r>
              <a:rPr lang="ar-SY" dirty="0" err="1" smtClean="0"/>
              <a:t>يتفعلل</a:t>
            </a:r>
            <a:r>
              <a:rPr lang="ar-SY" dirty="0" smtClean="0"/>
              <a:t>“.</a:t>
            </a:r>
          </a:p>
          <a:p>
            <a:pPr algn="just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Brute force stemmer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يكون لدينا جدول الذي يحوي علاقة بين جذر الكلمة والأنماط المشتقة، ولاستخراج الجذر نقوم بالبحث في الجدول، </a:t>
            </a:r>
            <a:r>
              <a:rPr lang="ar-SY" smtClean="0"/>
              <a:t>وإذا  </a:t>
            </a:r>
            <a:r>
              <a:rPr lang="ar-SY" smtClean="0"/>
              <a:t>وجد </a:t>
            </a:r>
            <a:r>
              <a:rPr lang="ar-SY" dirty="0" smtClean="0"/>
              <a:t>تطابق نستبدل بالكلمة الجذر.</a:t>
            </a:r>
          </a:p>
          <a:p>
            <a:pPr algn="just" rtl="1"/>
            <a:r>
              <a:rPr lang="ar-SY" dirty="0" smtClean="0"/>
              <a:t>المشكلة أن هناك عمليات المقارنة أكثر من اللازم، وتحتاج لحجم هائل للتخزين.</a:t>
            </a:r>
          </a:p>
          <a:p>
            <a:pPr algn="just" rtl="1"/>
            <a:r>
              <a:rPr lang="ar-SY" dirty="0" smtClean="0"/>
              <a:t>تتميز هذه الخوارزمية عن غيرها أن هناك كلمات لا تتبع أي قواعد.</a:t>
            </a:r>
          </a:p>
          <a:p>
            <a:pPr algn="just" rtl="1"/>
            <a:r>
              <a:rPr lang="ar-SY" dirty="0" smtClean="0"/>
              <a:t>يمكن استخدام هذه الخوارزمية كطريقة مساعدة.</a:t>
            </a:r>
            <a:endParaRPr lang="en-US" dirty="0" smtClean="0"/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البوادئ: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البوادئ الثلاثية:</a:t>
            </a:r>
            <a:endParaRPr lang="en-US" dirty="0" smtClean="0"/>
          </a:p>
          <a:p>
            <a:pPr lvl="1" algn="just" rtl="1"/>
            <a:r>
              <a:rPr lang="ar-SY" dirty="0" smtClean="0"/>
              <a:t>”</a:t>
            </a:r>
            <a:r>
              <a:rPr lang="ar-SY" dirty="0" err="1" smtClean="0"/>
              <a:t>ولل</a:t>
            </a:r>
            <a:r>
              <a:rPr lang="ar-SY" dirty="0" smtClean="0"/>
              <a:t>“، ”وال“، ”كال“، ”بال“، ”فال“، ”</a:t>
            </a:r>
            <a:r>
              <a:rPr lang="ar-SY" dirty="0" err="1" smtClean="0"/>
              <a:t>فلل</a:t>
            </a:r>
            <a:r>
              <a:rPr lang="ar-SY" dirty="0" smtClean="0"/>
              <a:t>“.</a:t>
            </a:r>
            <a:endParaRPr lang="en-US" dirty="0" smtClean="0"/>
          </a:p>
          <a:p>
            <a:pPr algn="just" rtl="1">
              <a:buNone/>
            </a:pPr>
            <a:r>
              <a:rPr lang="en-US" dirty="0" smtClean="0"/>
              <a:t> </a:t>
            </a:r>
          </a:p>
          <a:p>
            <a:pPr algn="just" rtl="1"/>
            <a:r>
              <a:rPr lang="ar-SY" dirty="0" smtClean="0"/>
              <a:t>البوادئ الثنائية:</a:t>
            </a:r>
          </a:p>
          <a:p>
            <a:pPr lvl="1" algn="just" rtl="1"/>
            <a:r>
              <a:rPr lang="ar-SY" dirty="0" smtClean="0"/>
              <a:t>”</a:t>
            </a:r>
            <a:r>
              <a:rPr lang="ar-SY" dirty="0" err="1" smtClean="0"/>
              <a:t>ال</a:t>
            </a:r>
            <a:r>
              <a:rPr lang="ar-SY" dirty="0" smtClean="0"/>
              <a:t>“، ”</a:t>
            </a:r>
            <a:r>
              <a:rPr lang="ar-SY" dirty="0" err="1" smtClean="0"/>
              <a:t>لل</a:t>
            </a:r>
            <a:r>
              <a:rPr lang="ar-SY" dirty="0" smtClean="0"/>
              <a:t>“، ”فل“.</a:t>
            </a:r>
            <a:endParaRPr lang="en-US" dirty="0" smtClean="0"/>
          </a:p>
          <a:p>
            <a:pPr algn="just" rtl="1">
              <a:buNone/>
            </a:pPr>
            <a:r>
              <a:rPr lang="en-US" dirty="0" smtClean="0"/>
              <a:t> </a:t>
            </a:r>
          </a:p>
          <a:p>
            <a:pPr algn="just" rtl="1"/>
            <a:r>
              <a:rPr lang="ar-SY" dirty="0" smtClean="0"/>
              <a:t>البوادئ الأحادية:</a:t>
            </a:r>
          </a:p>
          <a:p>
            <a:pPr lvl="1" algn="just" rtl="1"/>
            <a:r>
              <a:rPr lang="ar-SY" dirty="0" smtClean="0"/>
              <a:t>”ل“، ”ب“، ”ف“، ”س“، ”و“.</a:t>
            </a:r>
            <a:endParaRPr lang="en-US" dirty="0" smtClean="0"/>
          </a:p>
          <a:p>
            <a:pPr algn="just" rtl="1"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 smtClean="0"/>
              <a:t>اللواحق: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Y" dirty="0" smtClean="0"/>
              <a:t>اللواحق الثلاثية:</a:t>
            </a:r>
          </a:p>
          <a:p>
            <a:pPr lvl="1" algn="just" rtl="1"/>
            <a:r>
              <a:rPr lang="ar-SY" dirty="0" smtClean="0"/>
              <a:t>”تما“، ”هما“، ”</a:t>
            </a:r>
            <a:r>
              <a:rPr lang="ar-SY" dirty="0" err="1" smtClean="0"/>
              <a:t>تان</a:t>
            </a:r>
            <a:r>
              <a:rPr lang="ar-SY" dirty="0" smtClean="0"/>
              <a:t>“، ”تين“، ”كما“.</a:t>
            </a:r>
            <a:endParaRPr lang="en-US" dirty="0" smtClean="0"/>
          </a:p>
          <a:p>
            <a:pPr algn="just" rtl="1">
              <a:buNone/>
            </a:pPr>
            <a:r>
              <a:rPr lang="en-US" dirty="0" smtClean="0"/>
              <a:t> </a:t>
            </a:r>
          </a:p>
          <a:p>
            <a:pPr algn="just" rtl="1"/>
            <a:r>
              <a:rPr lang="ar-SY" dirty="0" smtClean="0"/>
              <a:t>اللواحق الثنائية:</a:t>
            </a:r>
          </a:p>
          <a:p>
            <a:pPr lvl="1" algn="just" rtl="1"/>
            <a:r>
              <a:rPr lang="ar-SY" dirty="0" smtClean="0"/>
              <a:t>”ون“، ”</a:t>
            </a:r>
            <a:r>
              <a:rPr lang="ar-SY" dirty="0" err="1" smtClean="0"/>
              <a:t>ات</a:t>
            </a:r>
            <a:r>
              <a:rPr lang="ar-SY" dirty="0" smtClean="0"/>
              <a:t>“، ”</a:t>
            </a:r>
            <a:r>
              <a:rPr lang="ar-SY" dirty="0" err="1" smtClean="0"/>
              <a:t>ان</a:t>
            </a:r>
            <a:r>
              <a:rPr lang="ar-SY" dirty="0" smtClean="0"/>
              <a:t>“، ”ين“، ”</a:t>
            </a:r>
            <a:r>
              <a:rPr lang="ar-SY" dirty="0" err="1" smtClean="0"/>
              <a:t>تن</a:t>
            </a:r>
            <a:r>
              <a:rPr lang="ar-SY" dirty="0" smtClean="0"/>
              <a:t>“، ”كم“، ”هن“، ”يا“، ”ها“، ”</a:t>
            </a:r>
            <a:r>
              <a:rPr lang="ar-SY" dirty="0" err="1" smtClean="0"/>
              <a:t>نا</a:t>
            </a:r>
            <a:r>
              <a:rPr lang="ar-SY" dirty="0" smtClean="0"/>
              <a:t>“، ”تم“، ”كن“، ”ني“، ”</a:t>
            </a:r>
            <a:r>
              <a:rPr lang="ar-SY" dirty="0" err="1" smtClean="0"/>
              <a:t>وا</a:t>
            </a:r>
            <a:r>
              <a:rPr lang="ar-SY" dirty="0" smtClean="0"/>
              <a:t>“، ”ما“، ”هم“.</a:t>
            </a:r>
            <a:endParaRPr lang="en-US" dirty="0" smtClean="0"/>
          </a:p>
          <a:p>
            <a:pPr algn="just" rtl="1">
              <a:buNone/>
            </a:pPr>
            <a:r>
              <a:rPr lang="en-US" dirty="0" smtClean="0"/>
              <a:t> </a:t>
            </a:r>
          </a:p>
          <a:p>
            <a:pPr algn="just" rtl="1"/>
            <a:r>
              <a:rPr lang="ar-SY" dirty="0" smtClean="0"/>
              <a:t>اللواحق الأحادية:</a:t>
            </a:r>
          </a:p>
          <a:p>
            <a:pPr lvl="1" algn="just" rtl="1"/>
            <a:r>
              <a:rPr lang="ar-SY" dirty="0" smtClean="0"/>
              <a:t>”ة“، ”ه“، ”ي“، ”ك“، ”ت“، ”ا“، ”ن“.</a:t>
            </a:r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Suffix stripping stemmer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مجموعة من القواعد تطبق بشكل مرتب على الكلمة.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مثال على القواعد:</a:t>
            </a:r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en-US" dirty="0" err="1" smtClean="0"/>
              <a:t>ed</a:t>
            </a:r>
            <a:r>
              <a:rPr lang="ar-SY" dirty="0" smtClean="0"/>
              <a:t> احذف الـ</a:t>
            </a:r>
            <a:r>
              <a:rPr lang="en-US" dirty="0" err="1" smtClean="0"/>
              <a:t>ed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en-US" dirty="0" err="1" smtClean="0"/>
              <a:t>ing</a:t>
            </a:r>
            <a:r>
              <a:rPr lang="ar-SY" dirty="0" smtClean="0"/>
              <a:t> احذف الـ</a:t>
            </a:r>
            <a:r>
              <a:rPr lang="en-US" dirty="0" err="1" smtClean="0"/>
              <a:t>ing</a:t>
            </a:r>
            <a:endParaRPr lang="ar-SY" dirty="0" smtClean="0"/>
          </a:p>
          <a:p>
            <a:pPr lvl="1" algn="just" rtl="1"/>
            <a:r>
              <a:rPr lang="ar-SY" dirty="0" smtClean="0"/>
              <a:t>إذا كانت الكلمة تنتهي </a:t>
            </a:r>
            <a:r>
              <a:rPr lang="ar-SY" dirty="0" err="1" smtClean="0"/>
              <a:t>بـ</a:t>
            </a:r>
            <a:r>
              <a:rPr lang="en-US" dirty="0" err="1" smtClean="0"/>
              <a:t>ly</a:t>
            </a:r>
            <a:r>
              <a:rPr lang="ar-SY" dirty="0" smtClean="0"/>
              <a:t> احذف الـ</a:t>
            </a:r>
            <a:r>
              <a:rPr lang="en-US" dirty="0" err="1" smtClean="0"/>
              <a:t>ly</a:t>
            </a:r>
            <a:endParaRPr lang="en-US" dirty="0" smtClean="0"/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تتميز بأنها أبسط الطرق ولكن تعطي أخفض أداء وخاصة عندما يتغير شكل الكلمة مع التصريف.</a:t>
            </a:r>
          </a:p>
          <a:p>
            <a:pPr algn="just" rtl="1"/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Stochastic stemmer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Y" dirty="0" smtClean="0"/>
              <a:t>تستخدم الاحتمالات لتحديد جذر الكلمة.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يتم تدريب هذه الخوارزمية على جدول من الكلمات وجذورها.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نحصل بعد التدريب على نموذج قادر على إعطاء جذر الكلمة حسب القاعدة التي قام بتوليدها خلال عملية التدريب.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المشكلة تكمن بترتيب القواعد التي سيتم تطبيقها على الكلمة. قد تمر كلمات جديدة غير موجودة بأمثلة التدريب فيعيد الكلمة نفسها.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MT-based stemmer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1"/>
            <a:r>
              <a:rPr lang="ar-SY" dirty="0" smtClean="0"/>
              <a:t>يعتمد على تقسيم الكلمات العربية إلى أقسام بالاعتماد على الترجمة الانكليزية للكلمة العربية.</a:t>
            </a:r>
          </a:p>
          <a:p>
            <a:pPr algn="just" rtl="1"/>
            <a:r>
              <a:rPr lang="ar-SY" dirty="0" smtClean="0"/>
              <a:t>توضع الكلمات العربية التي تعطي بعد الترجمة واستخراج الجذر، الجذر نفسه ضمن نفس الصنف.</a:t>
            </a:r>
          </a:p>
          <a:p>
            <a:pPr algn="just" rtl="1"/>
            <a:r>
              <a:rPr lang="ar-SY" dirty="0" smtClean="0"/>
              <a:t>كل الكلمات العربية الموجودة في نفس الصنف تحول إلى كلمة واحدة، وهي أقصر كلمة موجودة ضمن الصنف.</a:t>
            </a:r>
          </a:p>
          <a:p>
            <a:pPr algn="just" rtl="1"/>
            <a:r>
              <a:rPr lang="ar-SY" dirty="0" smtClean="0"/>
              <a:t>تعامل الأفعال والصفات بنفس الطريقة.</a:t>
            </a:r>
          </a:p>
          <a:p>
            <a:pPr algn="just" rtl="1"/>
            <a:r>
              <a:rPr lang="ar-SY" dirty="0" smtClean="0"/>
              <a:t>نستخدم محلل صرفي للغة الانكليزية لاسترجاع مفرد الكلمات، وإعادة الأفعال إلى صيغتها الأساسية، والصفات إلى أصلها.</a:t>
            </a:r>
          </a:p>
          <a:p>
            <a:pPr algn="just" rtl="1"/>
            <a:r>
              <a:rPr lang="ar-SY" dirty="0" smtClean="0"/>
              <a:t>مثال الجدول التالي يبين الكلمات العربية لأحد الكلمتين (</a:t>
            </a:r>
            <a:r>
              <a:rPr lang="en-US" dirty="0" smtClean="0"/>
              <a:t>children, child</a:t>
            </a:r>
            <a:r>
              <a:rPr lang="ar-SY" dirty="0" smtClean="0"/>
              <a:t>) والتي ستعود في النهاية إلى </a:t>
            </a:r>
            <a:r>
              <a:rPr lang="en-US" dirty="0" smtClean="0"/>
              <a:t>child</a:t>
            </a:r>
            <a:r>
              <a:rPr lang="ar-SY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Light stemmer</a:t>
            </a:r>
            <a:r>
              <a:rPr lang="ar-SY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Y" dirty="0" smtClean="0"/>
              <a:t>يعتمد على إزالة السوابق واللواحق من الكلمة.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نقوم بتعريف مجموعة واحدة من السوابق ومجموعة واحدة من اللواحق، التي يجب إزالتها بالاعتماد على القواعد.</a:t>
            </a:r>
          </a:p>
          <a:p>
            <a:pPr algn="just" rtl="1"/>
            <a:endParaRPr lang="ar-SY" dirty="0" smtClean="0"/>
          </a:p>
          <a:p>
            <a:pPr algn="just" rtl="1"/>
            <a:r>
              <a:rPr lang="ar-SY" dirty="0" smtClean="0"/>
              <a:t>قمنا باستخراج السوابق واللواحق من قائمة من الكلمات العربية وترتيبها بحسب تواتر ورودها.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843</TotalTime>
  <Words>2802</Words>
  <Application>Microsoft Office PowerPoint</Application>
  <PresentationFormat>On-screen Show (4:3)</PresentationFormat>
  <Paragraphs>288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 Stemming (Arabic &amp; English)</vt:lpstr>
      <vt:lpstr>What is stemming?</vt:lpstr>
      <vt:lpstr>Stemmers Types:</vt:lpstr>
      <vt:lpstr>Brute force stemmer:</vt:lpstr>
      <vt:lpstr>Suffix stripping stemmer:</vt:lpstr>
      <vt:lpstr>Stochastic stemmer:</vt:lpstr>
      <vt:lpstr>MT-based stemmer:</vt:lpstr>
      <vt:lpstr>Slide 8</vt:lpstr>
      <vt:lpstr>Light stemmer:</vt:lpstr>
      <vt:lpstr>Light stemmer:</vt:lpstr>
      <vt:lpstr>Light stemmer:</vt:lpstr>
      <vt:lpstr>Morphological stemmer:</vt:lpstr>
      <vt:lpstr>خوارزمية porter لاستخراج جذور الكلمات الإنكليزية:</vt:lpstr>
      <vt:lpstr>التخلص من الجمع (s)، والـ (ed, ing):</vt:lpstr>
      <vt:lpstr>التخلص من الجمع (s)، والـ (ed, ing):</vt:lpstr>
      <vt:lpstr>تحويل حرف الـ(y) في نهاية الكلمة إلى (i):</vt:lpstr>
      <vt:lpstr>تحويل اللواحق الثنائية إلى لاحقة أحادية:</vt:lpstr>
      <vt:lpstr>تحويل اللواحق الثنائية إلى لاحقة أحادية:</vt:lpstr>
      <vt:lpstr>تحويل اللواحق الثنائية إلى لاحقة أحادية:</vt:lpstr>
      <vt:lpstr>التعامل مع (ic, full, ness):</vt:lpstr>
      <vt:lpstr>إزالة اللواحق (ant, ence):</vt:lpstr>
      <vt:lpstr>إزالة الحرف (e) من آخر الكلمة:</vt:lpstr>
      <vt:lpstr>الخوارزمية المستخدمة:</vt:lpstr>
      <vt:lpstr>الخطوات الأساسية للخوارزمية:</vt:lpstr>
      <vt:lpstr>الخطوات الأساسية للخوارزمية (تتمة):</vt:lpstr>
      <vt:lpstr>خوارزمية معالجة الكلمة التي طولها 4 أحرف:</vt:lpstr>
      <vt:lpstr>Slide 27</vt:lpstr>
      <vt:lpstr>خوارزمية معالجة الكلمة التي طولها 5 أحرف:</vt:lpstr>
      <vt:lpstr>Slide 29</vt:lpstr>
      <vt:lpstr>خوارزمية معالجة الكلمة التي طولها 6 أحرف:</vt:lpstr>
      <vt:lpstr>خوارزمية معالجة الكلمة التي طولها 6 أحرف:</vt:lpstr>
      <vt:lpstr>Slide 32</vt:lpstr>
      <vt:lpstr>خوارزمية معالجة الكلمة التي طولها 7 أحرف:</vt:lpstr>
      <vt:lpstr>خوارزمية معالجة الكلمة التي طولها 7 أحرف:</vt:lpstr>
      <vt:lpstr>Slide 35</vt:lpstr>
      <vt:lpstr>خوارزمية المقارنة مع الأوزان:</vt:lpstr>
      <vt:lpstr>الأوزان الرباعية والسباعية ذات الأصل الثلاثي:</vt:lpstr>
      <vt:lpstr>الأوزان الخماسية:</vt:lpstr>
      <vt:lpstr>الأوزان السداسية:</vt:lpstr>
      <vt:lpstr>البوادئ:</vt:lpstr>
      <vt:lpstr>اللواحق: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</dc:title>
  <dc:creator>Dr. Bassel ALKHATIB</dc:creator>
  <cp:lastModifiedBy>Asus</cp:lastModifiedBy>
  <cp:revision>244</cp:revision>
  <dcterms:created xsi:type="dcterms:W3CDTF">2006-08-16T00:00:00Z</dcterms:created>
  <dcterms:modified xsi:type="dcterms:W3CDTF">2013-11-02T18:02:53Z</dcterms:modified>
</cp:coreProperties>
</file>