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3"/>
  </p:notesMasterIdLst>
  <p:sldIdLst>
    <p:sldId id="256" r:id="rId2"/>
    <p:sldId id="257" r:id="rId3"/>
    <p:sldId id="285" r:id="rId4"/>
    <p:sldId id="259" r:id="rId5"/>
    <p:sldId id="277" r:id="rId6"/>
    <p:sldId id="297" r:id="rId7"/>
    <p:sldId id="300" r:id="rId8"/>
    <p:sldId id="301" r:id="rId9"/>
    <p:sldId id="302" r:id="rId10"/>
    <p:sldId id="273" r:id="rId11"/>
    <p:sldId id="274"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3.997"/>
    </inkml:context>
    <inkml:brush xml:id="br0">
      <inkml:brushProperty name="width" value="0.35" units="cm"/>
      <inkml:brushProperty name="height" value="0.35" units="cm"/>
      <inkml:brushProperty name="color" value="#FFFFFF"/>
      <inkml:brushProperty name="ignorePressure" value="1"/>
    </inkml:brush>
  </inkml:definitions>
  <inkml:trace contextRef="#ctx0" brushRef="#br0">55 34,'0'6,"-1"0,0 0,0 0,-1 0,0-1,-1 5,-4 12,-3 13,4-15,0 1,1-1,1 1,1 0,1 0,1 0,1 8,0-28,0 1,0-1,1 0,-1 1,0-1,1 0,-1 0,1 0,-1 1,1-1,0 0,-1 0,1 0,0 0,0 0,0 0,-1 0,1 0,0 0,1-1,-1 1,0 0,0-1,0 1,0-1,0 1,1-1,-1 1,0-1,0 0,1 0,-1 1,0-1,1 0,-1 0,0 0,0 0,1-1,-1 1,0 0,1-1,-1 1,0-1,10-2,0 0,0-1,-1 0,10-7,-11 7,138-79,-139 80,1 0,0 1,0 0,0 0,0 1,1 0,-1 1,0-1,0 2,0 0,1 0,-1 0,3 2,26 2,228 5,-352-12,-14-4,71 3,1-1,-1-2,1-1,0-1,-10-5,36 12,-1 1,1-2,0 1,-1 0,1 0,0-1,0 1,0-1,0 1,0-1,0 0,0-1,1 2,1 0,0 0,-1 0,1 0,0 1,0-1,0 0,0 0,0 0,0 0,0 0,0 0,0 0,0 0,1 0,-1 0,0 0,1 1,-1-1,0 0,1 0,-1 0,1 1,-1-1,1 0,0 0,-1 1,1-1,0 0,-1 1,1-1,0 1,0-1,0 1,13-11,1 1,0 1,1 0,-1 2,2-1,-1 2,1 0,0 1,10-1,32-6,1 4,6 1,-55 6,-192 4,84-4,51 1,8-1,-1 2,1 1,0 2,0 1,-5 3,43-6,9 1,15 1,186-1,-11-1,-175 3,-23-5,-1 0,1 0,-1 0,0 1,1-1,-1 0,0 0,0 1,1-1,-1 0,0 1,0-1,1 0,-1 1,0-1,0 0,0 1,0-1,1 1,-1-1,0 0,0 1,0-1,0 1,0-1,0 0,0 1,0-1,0 1,-2 2,1 0,-1 0,1 0,-1-1,0 1,0 0,0-1,-1 1,-1 1,-4 5,5-6,0 1,0-1,0 1,1 0,-1 0,1 0,0 0,0 2,2-4,-1-1,1 0,0 1,0-1,-1 0,1 1,0-1,0 0,1 1,-1-1,0 0,0 1,1-1,-1 0,1 1,-1-1,1 0,-1 0,1 0,0 0,0 1,-1-1,1 0,0 0,0 0,0-1,0 1,0 0,0 0,1 0,-1-1,0 1,1 0,13 5,1-1,-1 0,1-1,0-1,0-1,0 0,1-1,9 0,-3 0,497 10,-125-6,-311 0,-56 0,-28-5,0 0,0 0,0 0,0 1,0-1,0 0,1 0,-1 0,0 0,0 0,0 0,0 1,0-1,0 0,0 0,0 0,0 0,0 0,0 1,0-1,0 0,0 0,0 0,0 0,0 1,0-1,0 0,0 0,0 0,0 0,0 0,0 1,0-1,0 0,0 0,0 0,0 0,-1 0,1 0,0 1,0-1,0 0,0 0,0 0,0 0,-1 0,1 0,0 0,0 0,0 0,0 0,0 0,-1 1,1-1,0 0,0 0,0 0,0 0,0 0,-1 0,1 0,0 0,-43 10,-73 3,-1-6,-40-6,173-2,0-1,0 0,0-1,0-1,0-1,-1 0,0-1,2-1,-14 5,0 1,-1-1,1 1,-1-1,0 0,1 0,-1 0,0 0,0 0,0 0,-1 0,1-1,0 1,-1-1,1 0,-1 1,0-1,0-1,-1 2,1 0,-1 0,0 0,-1 0,1 0,0 0,0 0,-1 0,0 0,1 0,-1 0,0 0,0 0,0 1,0-1,0 0,0 0,0 1,-1-1,1 1,0-1,-1 1,0 0,1 0,-1-1,0 1,1 0,-1 0,-18-8,0 0,-1 1,0 1,0 0,0 2,-1 1,-11-1,-98-15,-111 0,-128 10,343 11,67-1,176 1,231 8,-383-3,-52-3,-16 1,-24-1,-293 5,270-8,377-1,-15 1,1448-1,-2152 2,-511-2,861 0,3 1,1-1,-1-2,-2-3,37 3,22 1,151-8,71 9,-128 2,665 29,-615-12,-154-17,0 0,0 1,-1-1,1 1,-1 1,1-1,-1 1,4 2,-10-4,0-1,1 0,-1 0,0 0,0 1,1-1,-1 0,0 0,0 1,0-1,0 0,0 0,0 1,1-1,-1 0,0 1,0-1,0 0,0 1,0-1,0 0,0 0,0 1,0-1,0 0,0 1,0-1,-1 0,1 1,0-1,0 0,0 0,0 1,0-1,-1 0,1 0,0 1,0-1,0 0,-1 0,1 0,0 1,0-1,-1 0,1 0,0 0,0 0,-1 1,1-1,-5 2,1 0,-1 0,0 0,0-1,0 1,-4 0,-85 12,0-4,-42-3,115-6,-299 7,-101 6,399-13,15-1,0 0,0 0,0 1,0 0,0 0,0 0,0 1,0 0,1 1,-1-1,-5 5,11-2,12-1,12 1,1-2,0 0,0-2,21-1,-14 0,265-2,111-23,-331 15,-68 6,-20 1,-50 1,-49 4,34 0,-1088 17,1335-19,83 0,112 0,188 1,1391-20,-1861 14,-79 4,-9 0,-38-1,-1232 3,1193 1,-85 1,-134 21,271-17,29-5,8 1,60 2,116 0,91-2,-132-3,912 0,-932-5,-104 2,-28-1,-73-8,-49 1,70 7,-350-18,-76-6,385 14,85 7,17 7,1 0,0 0,0-1,0 1,0 0,0 0,0 0,0-1,0 1,0 0,0 0,0 0,0-1,0 1,0 0,0 0,0 0,0-1,0 1,0 0,0 0,1 0,-1-1,0 1,0 0,0 0,0 0,0 0,1-1,-1 1,0 0,0 0,0 0,0 0,1 0,-1 0,0-1,0 1,0 0,1 0,-1 0,0 0,0 0,0 0,1 0,-1 0,0 0,0 0,0 0,1 0,-1 0,22-6,0 2,21-2,141-18,82-3,1030-42,-1184 65,-104 4,-28-1,-54 1,-1200 5,1598-2,-1 10,1088 102,-1258-95,-124-13,-28-4,-8-1,-33 2,-35-1,-164 2,-1054 47,1193-47,-165 10,81 3,162-15,-1 1,1 1,-10 3,31-7,1-1,-1 0,0 0,0 0,1 1,-1-1,0 0,1 1,-1-1,0 1,1-1,-1 1,0-1,1 1,-1-1,1 1,-1 0,1-1,0 1,-1 0,1 0,0-1,1 1,-1-1,0 1,1-1,-1 1,0-1,1 1,-1-1,0 0,1 1,-1-1,1 0,-1 1,1-1,-1 0,1 1,-1-1,1 0,-1 0,1 0,0 1,-1-1,1 0,0 0,16 4,1-1,1 0,-1-1,11-1,184 0,90-6,1394-29,-2408 51,667-15,-7 1,1-3,-9-2,45-2,14 4,0 0,0 0,0-1,0 1,0 0,0 0,0 0,0-1,0 1,0 0,0 0,0 0,0-1,0 1,0 0,1 0,-1 0,0-1,0 1,0 0,0 0,0 0,0 0,1-1,-1 1,0 0,0 0,0 0,0 0,1 0,-1 0,0 0,0-1,0 1,1 0,-1 0,0 0,0 0,0 0,1 0,-1 0,0 0,0 0,29-10,0 0,1 2,-1 2,16-2,8-2,459-76,75-16,-553 94,28-12,-13 4,-33 13,0 0,1 1,-1 1,1 0,-1 1,6 2,14-1,-35-1,19-1,1 2,0 0,-1 2,1 0,15 5,-32-7,0 0,0 1,0 0,0 0,-1 0,1 0,-1 0,1 1,-1 0,0-1,1 1,-2 0,1 1,0-1,-1 0,-1 0,1 0,-1 0,0 1,0-1,0 0,0 0,-1 1,1-1,-1 0,0 1,0-1,0 0,-1 1,1-1,-1 0,0 1,1-1,-1 0,-1 1,-4 12,-1 0,-1-1,0 0,-1 0,0-1,-1 0,-1-1,0 0,-9 7,1-1,-2 0,0-2,-2-1,1-1,-16 8,34-21,0 0,1 0,-1-1,0 1,0-1,0 0,0 0,-1 0,1-1,0 1,0-1,-1 0,-3-1,0-1,0 0,0 0,0 0,-3-2,-2-1,-19-4,-2 0,1 3,-1 0,0 3,0 0,0 2,-20 3,-54 7,-77 19,131-20,41-5,5-2,0 1,0-1,0-1,0 1,-5-2,11 1,0 0,1 0,-1 0,1-1,-1 1,0-1,1 1,-1-1,1 0,0 0,-1 1,1-1,-1 0,1 0,0 0,0 0,0-1,0 1,0 0,0 0,0-1,0 1,0-1,0 1,1 0,-1-1,1 0,-1 1,1-1,-2-10,0 1,1-1,1 0,0 1,1-1,1-6,-1 5,0 1,-1-1,0 0,-2-11,1 20,0-1,0 1,0-1,-1 1,1 0,-1 0,0 0,-1 0,1 0,-1 0,0 1,0-1,0 1,0 0,-4-3,-22-16,23 19,0 0,0-1,1 0,0 0,0-1,0 1,1-1,-1 0,1-1,0 1,-1-3,5 7,-1 1,1-1,0 0,0 1,-1-1,1 1,0-1,0 0,0 1,0-1,0 0,0 1,0-1,0 0,0 1,0-1,0 0,0 1,1-1,-1 0,0 1,0-1,1 0,-1 1,0-1,1 1,-1-1,1 1,-1-1,1 0,0 0,1 0,0 0,-1 1,1-1,0 0,0 0,0 1,-1-1,1 1,0 0,1-1,5 1,-1-1,0 1,1 0,-1 1,6 1,68 12,-1-4,47-2,-48-3,0 2,57 15,-30 5,-61-14,1-1,-1-3,2-2,24 0,23-8,-106 1,-1-2,0 0,0 0,0-1,1-1,0 0,-1-1,2 0,-1 0,-2-3,6-1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7.700"/>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4T05:10:38.80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014E18C-568C-4541-B253-01C212AA27B1}" type="datetimeFigureOut">
              <a:rPr lang="en-IN" smtClean="0"/>
              <a:t>07-05-2022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C508317-5D1C-4BC0-A58E-40AB766FBED6}" type="slidenum">
              <a:rPr lang="en-IN" smtClean="0"/>
              <a:t>‹#›</a:t>
            </a:fld>
            <a:endParaRPr lang="en-IN"/>
          </a:p>
        </p:txBody>
      </p:sp>
    </p:spTree>
    <p:extLst>
      <p:ext uri="{BB962C8B-B14F-4D97-AF65-F5344CB8AC3E}">
        <p14:creationId xmlns:p14="http://schemas.microsoft.com/office/powerpoint/2010/main" val="245080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042B-D36C-0290-D0CB-37759CFDBB6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583AE9B-0BA0-A5EC-2643-D275917F13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542409-F021-E734-95CD-C5103196EC4D}"/>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54942513-EF4B-BE03-CD61-8D6FFD615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1240C-573B-A5F0-1315-1E171E7A8DA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2103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E37E-7C06-7EE0-8EFB-D4A1F763BD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2E17E8-EA90-2340-0BD5-520821255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C16FF-F26A-134C-E800-F17A10A18DA8}"/>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4764ED14-290A-1814-177B-A79E01632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6F5B7-DFAA-F990-22E4-32C8EDEEB55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479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D5092-C549-4DE7-4AEE-EB57B0988F5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26946-05B6-5B95-D132-36042AC2F31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07D43-6E26-E5CE-9200-D739A6ADB459}"/>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1909EC69-1608-E17C-8B7A-8BCA36300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18B5E-3CD8-D50D-516A-22950CECE0F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33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775D-956B-138B-9381-B41E0D578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0923F-0CB6-9AF1-F688-963349222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15F24-36D3-547B-7E8C-BF51CAB31F2C}"/>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806E2103-103B-B187-3840-EA664868D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86E05-6884-141E-FC2F-DCF7333DC52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027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9387-473A-F3E9-03C0-3DD2C36BAFB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E6BD39-145A-1FDC-30C1-CB527795758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F8486-C63B-7AC6-CCB4-BE125D19617E}"/>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63035D68-6B5E-1EB8-3C6F-AE3BA963E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56A4D-FC7A-39DF-6611-2BB0E360E6A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65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9155-C340-6DC6-D254-D40F792637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65A62-7E6F-008E-779E-95318F7277F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5B3954-0BF5-DA32-5F9C-91C794B51D0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C50B7A-E2D9-FA66-02F6-8A4624CA6F7B}"/>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69F2C897-1267-DE7D-D53C-E4F9E3239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FEECB-E6EC-470A-FC95-A13E9D7B53E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951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3D76-FC0E-25F3-0F4E-75D0E8A5D7F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F30EE3-3753-68F6-8DDC-A67188BEFB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6C2D2EC-F55C-9D32-B9EC-CF8000C611A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8EC51D-2D1D-2470-1117-FAF9148804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BCDA1-3C64-7BBC-0DFD-783B30E9C48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EEFC4D-40CA-AD36-5AC5-CE48EB2268B3}"/>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8" name="Footer Placeholder 7">
            <a:extLst>
              <a:ext uri="{FF2B5EF4-FFF2-40B4-BE49-F238E27FC236}">
                <a16:creationId xmlns:a16="http://schemas.microsoft.com/office/drawing/2014/main" id="{9B92ACF2-C2BF-F8AE-2B4E-69AD58739D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7E1A75-9C02-FFC7-61CE-BD285B0B659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69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F523-94B5-958E-DDA1-800690863B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59022B-6A12-7C87-6843-41FBD25E16CA}"/>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4" name="Footer Placeholder 3">
            <a:extLst>
              <a:ext uri="{FF2B5EF4-FFF2-40B4-BE49-F238E27FC236}">
                <a16:creationId xmlns:a16="http://schemas.microsoft.com/office/drawing/2014/main" id="{8FB79016-D57A-7A16-CACD-3497689533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DA6727-EA22-3802-CEB9-BD504CEF656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1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2EEE7-3216-1171-D646-3A17EFDC4C7D}"/>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3" name="Footer Placeholder 2">
            <a:extLst>
              <a:ext uri="{FF2B5EF4-FFF2-40B4-BE49-F238E27FC236}">
                <a16:creationId xmlns:a16="http://schemas.microsoft.com/office/drawing/2014/main" id="{E9608128-B097-2E83-0A45-753FEEE7AD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8F00F1-8EC5-5C75-043F-59432638D24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032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9E91-84ED-9661-2312-A489044EB7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37A2E-311E-EA8F-063C-24D2F06DDE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45ACDA-B7EE-0DEB-16A6-20060640BE2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26A582-A5C5-EA67-8712-52C6AE95E998}"/>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11590B5A-B798-73F3-C3D0-4C2832041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63039-514C-527E-0796-AE3E6B4F799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725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0C9F-D4FF-A10E-D72B-81F607AEF1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31304-AB11-3D75-2390-2A19405A29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8B0D008-8C4E-556E-EA34-E8606A9A60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158EB4-AE14-F520-E3A1-A0700A879F70}"/>
              </a:ext>
            </a:extLst>
          </p:cNvPr>
          <p:cNvSpPr>
            <a:spLocks noGrp="1"/>
          </p:cNvSpPr>
          <p:nvPr>
            <p:ph type="dt" sz="half" idx="10"/>
          </p:nvPr>
        </p:nvSpPr>
        <p:spPr/>
        <p:txBody>
          <a:bodyPr/>
          <a:lstStyle/>
          <a:p>
            <a:fld id="{1D8BD707-D9CF-40AE-B4C6-C98DA3205C09}" type="datetimeFigureOut">
              <a:rPr lang="en-US" smtClean="0"/>
              <a:t>5/7/2022</a:t>
            </a:fld>
            <a:endParaRPr lang="en-US"/>
          </a:p>
        </p:txBody>
      </p:sp>
      <p:sp>
        <p:nvSpPr>
          <p:cNvPr id="6" name="Footer Placeholder 5">
            <a:extLst>
              <a:ext uri="{FF2B5EF4-FFF2-40B4-BE49-F238E27FC236}">
                <a16:creationId xmlns:a16="http://schemas.microsoft.com/office/drawing/2014/main" id="{B8595EA6-B13F-D3F7-5D8C-CED2A23BF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7DAE56-38FC-EE93-B85D-1494C8A9279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82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2F9DA-FC1F-81CF-D3A3-E57AB33C96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D3850-962C-7979-3840-1A2A4D040B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260DD-6D06-2F18-7F81-9DA07C0DC66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5/7/2022</a:t>
            </a:fld>
            <a:endParaRPr lang="en-US"/>
          </a:p>
        </p:txBody>
      </p:sp>
      <p:sp>
        <p:nvSpPr>
          <p:cNvPr id="5" name="Footer Placeholder 4">
            <a:extLst>
              <a:ext uri="{FF2B5EF4-FFF2-40B4-BE49-F238E27FC236}">
                <a16:creationId xmlns:a16="http://schemas.microsoft.com/office/drawing/2014/main" id="{0967275C-230C-58F3-514D-DB7F921974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70E7CC-4F3C-AB26-E13F-B8D5C369F3C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191697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 y="3276600"/>
            <a:ext cx="9143999" cy="3581400"/>
            <a:chOff x="-1" y="3190875"/>
            <a:chExt cx="9144000" cy="3667125"/>
          </a:xfrm>
        </p:grpSpPr>
        <p:sp>
          <p:nvSpPr>
            <p:cNvPr id="4" name="object 4"/>
            <p:cNvSpPr/>
            <p:nvPr/>
          </p:nvSpPr>
          <p:spPr>
            <a:xfrm>
              <a:off x="-1" y="3979545"/>
              <a:ext cx="9144000" cy="2878455"/>
            </a:xfrm>
            <a:custGeom>
              <a:avLst/>
              <a:gdLst/>
              <a:ahLst/>
              <a:cxnLst/>
              <a:rect l="l" t="t" r="r" b="b"/>
              <a:pathLst>
                <a:path w="9144000" h="2878454">
                  <a:moveTo>
                    <a:pt x="9144000" y="0"/>
                  </a:moveTo>
                  <a:lnTo>
                    <a:pt x="0" y="0"/>
                  </a:lnTo>
                  <a:lnTo>
                    <a:pt x="0" y="2878200"/>
                  </a:lnTo>
                  <a:lnTo>
                    <a:pt x="9144000" y="2878200"/>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0" y="3190875"/>
              <a:ext cx="4617720" cy="790575"/>
            </a:xfrm>
            <a:custGeom>
              <a:avLst/>
              <a:gdLst/>
              <a:ahLst/>
              <a:cxnLst/>
              <a:rect l="l" t="t" r="r" b="b"/>
              <a:pathLst>
                <a:path w="4617720" h="790575">
                  <a:moveTo>
                    <a:pt x="0" y="0"/>
                  </a:moveTo>
                  <a:lnTo>
                    <a:pt x="1198" y="790194"/>
                  </a:lnTo>
                  <a:lnTo>
                    <a:pt x="4617339" y="790194"/>
                  </a:lnTo>
                  <a:lnTo>
                    <a:pt x="0" y="0"/>
                  </a:lnTo>
                  <a:close/>
                </a:path>
              </a:pathLst>
            </a:custGeom>
            <a:solidFill>
              <a:srgbClr val="FFFFFF">
                <a:alpha val="6666"/>
              </a:srgbClr>
            </a:solidFill>
          </p:spPr>
          <p:txBody>
            <a:bodyPr wrap="square" lIns="0" tIns="0" rIns="0" bIns="0" rtlCol="0"/>
            <a:lstStyle/>
            <a:p>
              <a:endParaRPr/>
            </a:p>
          </p:txBody>
        </p:sp>
        <p:sp>
          <p:nvSpPr>
            <p:cNvPr id="6" name="object 6"/>
            <p:cNvSpPr/>
            <p:nvPr/>
          </p:nvSpPr>
          <p:spPr>
            <a:xfrm>
              <a:off x="0" y="3980433"/>
              <a:ext cx="5715000" cy="1069925"/>
            </a:xfrm>
            <a:custGeom>
              <a:avLst/>
              <a:gdLst/>
              <a:ahLst/>
              <a:cxnLst/>
              <a:rect l="l" t="t" r="r" b="b"/>
              <a:pathLst>
                <a:path w="4617720" h="760095">
                  <a:moveTo>
                    <a:pt x="4617339" y="0"/>
                  </a:moveTo>
                  <a:lnTo>
                    <a:pt x="1198" y="0"/>
                  </a:lnTo>
                  <a:lnTo>
                    <a:pt x="0" y="759587"/>
                  </a:lnTo>
                  <a:lnTo>
                    <a:pt x="4617339" y="0"/>
                  </a:lnTo>
                  <a:close/>
                </a:path>
              </a:pathLst>
            </a:custGeom>
            <a:solidFill>
              <a:srgbClr val="000000">
                <a:alpha val="7843"/>
              </a:srgbClr>
            </a:solidFill>
          </p:spPr>
          <p:txBody>
            <a:bodyPr wrap="square" lIns="0" tIns="0" rIns="0" bIns="0" rtlCol="0"/>
            <a:lstStyle/>
            <a:p>
              <a:r>
                <a:rPr lang="en-IN" b="1" dirty="0">
                  <a:latin typeface="Georgia" panose="02040502050405020303" pitchFamily="18" charset="0"/>
                </a:rPr>
                <a:t>  Internal Guide </a:t>
              </a:r>
              <a:r>
                <a:rPr lang="en-IN" dirty="0"/>
                <a:t>: Mr. Nageswara Rao (</a:t>
              </a:r>
              <a:r>
                <a:rPr lang="en-IN" dirty="0" err="1"/>
                <a:t>Asst.prof</a:t>
              </a:r>
              <a:r>
                <a:rPr lang="en-IN" dirty="0"/>
                <a:t>)</a:t>
              </a:r>
              <a:endParaRPr dirty="0"/>
            </a:p>
          </p:txBody>
        </p:sp>
      </p:grpSp>
      <p:sp>
        <p:nvSpPr>
          <p:cNvPr id="7" name="object 7"/>
          <p:cNvSpPr txBox="1">
            <a:spLocks noGrp="1"/>
          </p:cNvSpPr>
          <p:nvPr>
            <p:ph idx="1"/>
          </p:nvPr>
        </p:nvSpPr>
        <p:spPr>
          <a:xfrm>
            <a:off x="570864" y="1667078"/>
            <a:ext cx="8002270" cy="1859483"/>
          </a:xfrm>
          <a:prstGeom prst="rect">
            <a:avLst/>
          </a:prstGeom>
        </p:spPr>
        <p:txBody>
          <a:bodyPr vert="horz" wrap="square" lIns="0" tIns="12700" rIns="0" bIns="0" rtlCol="0">
            <a:spAutoFit/>
          </a:bodyPr>
          <a:lstStyle/>
          <a:p>
            <a:pPr marL="12065" marR="5080" indent="0" algn="ctr">
              <a:lnSpc>
                <a:spcPct val="100000"/>
              </a:lnSpc>
              <a:spcBef>
                <a:spcPts val="100"/>
              </a:spcBef>
              <a:buNone/>
            </a:pPr>
            <a:r>
              <a:rPr lang="en-US" sz="4000" dirty="0">
                <a:solidFill>
                  <a:schemeClr val="bg1"/>
                </a:solidFill>
              </a:rPr>
              <a:t>Product Recommendation System for E-Commerce using Collaborative Filtering and Textual Clustering</a:t>
            </a:r>
            <a:endParaRPr sz="4800" dirty="0">
              <a:solidFill>
                <a:schemeClr val="bg1"/>
              </a:solidFill>
            </a:endParaRPr>
          </a:p>
        </p:txBody>
      </p:sp>
      <p:sp>
        <p:nvSpPr>
          <p:cNvPr id="8" name="TextBox 7">
            <a:extLst>
              <a:ext uri="{FF2B5EF4-FFF2-40B4-BE49-F238E27FC236}">
                <a16:creationId xmlns:a16="http://schemas.microsoft.com/office/drawing/2014/main" id="{7F769DA6-8566-8038-1F70-8EAB0E025BD3}"/>
              </a:ext>
            </a:extLst>
          </p:cNvPr>
          <p:cNvSpPr txBox="1"/>
          <p:nvPr/>
        </p:nvSpPr>
        <p:spPr>
          <a:xfrm>
            <a:off x="-3" y="4568967"/>
            <a:ext cx="3505200" cy="1477328"/>
          </a:xfrm>
          <a:prstGeom prst="rect">
            <a:avLst/>
          </a:prstGeom>
          <a:noFill/>
        </p:spPr>
        <p:txBody>
          <a:bodyPr wrap="square" rtlCol="0">
            <a:spAutoFit/>
          </a:bodyPr>
          <a:lstStyle/>
          <a:p>
            <a:r>
              <a:rPr lang="en-IN" dirty="0"/>
              <a:t>Team :</a:t>
            </a:r>
          </a:p>
          <a:p>
            <a:r>
              <a:rPr lang="en-IN" dirty="0" err="1"/>
              <a:t>Avanishika</a:t>
            </a:r>
            <a:r>
              <a:rPr lang="en-IN" dirty="0"/>
              <a:t> </a:t>
            </a:r>
            <a:r>
              <a:rPr lang="en-IN" dirty="0" err="1"/>
              <a:t>Revelli</a:t>
            </a:r>
            <a:endParaRPr lang="en-IN" dirty="0"/>
          </a:p>
          <a:p>
            <a:r>
              <a:rPr lang="en-IN" dirty="0"/>
              <a:t>Kaushik </a:t>
            </a:r>
            <a:r>
              <a:rPr lang="en-IN" dirty="0" err="1"/>
              <a:t>Kasoju</a:t>
            </a:r>
            <a:endParaRPr lang="en-IN" dirty="0"/>
          </a:p>
          <a:p>
            <a:r>
              <a:rPr lang="en-IN" dirty="0" err="1"/>
              <a:t>Yerram</a:t>
            </a:r>
            <a:r>
              <a:rPr lang="en-IN" dirty="0"/>
              <a:t> Sai </a:t>
            </a:r>
            <a:r>
              <a:rPr lang="en-IN" dirty="0" err="1"/>
              <a:t>Revanth</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125" y="381000"/>
            <a:ext cx="3495675" cy="659155"/>
          </a:xfrm>
          <a:prstGeom prst="rect">
            <a:avLst/>
          </a:prstGeom>
        </p:spPr>
        <p:txBody>
          <a:bodyPr vert="horz" wrap="square" lIns="0" tIns="12700" rIns="0" bIns="0" rtlCol="0">
            <a:spAutoFit/>
          </a:bodyPr>
          <a:lstStyle/>
          <a:p>
            <a:pPr marL="12700">
              <a:lnSpc>
                <a:spcPct val="100000"/>
              </a:lnSpc>
              <a:spcBef>
                <a:spcPts val="100"/>
              </a:spcBef>
            </a:pPr>
            <a:r>
              <a:rPr sz="4200" spc="-5" dirty="0">
                <a:latin typeface="Georgia" panose="02040502050405020303" pitchFamily="18" charset="0"/>
              </a:rPr>
              <a:t>Future</a:t>
            </a:r>
            <a:r>
              <a:rPr sz="4200" spc="-80" dirty="0">
                <a:latin typeface="Georgia" panose="02040502050405020303" pitchFamily="18" charset="0"/>
              </a:rPr>
              <a:t> </a:t>
            </a:r>
            <a:r>
              <a:rPr sz="4200" dirty="0">
                <a:latin typeface="Georgia" panose="02040502050405020303" pitchFamily="18" charset="0"/>
              </a:rPr>
              <a:t>Work</a:t>
            </a:r>
          </a:p>
        </p:txBody>
      </p:sp>
      <p:sp>
        <p:nvSpPr>
          <p:cNvPr id="3" name="object 3"/>
          <p:cNvSpPr txBox="1"/>
          <p:nvPr/>
        </p:nvSpPr>
        <p:spPr>
          <a:xfrm>
            <a:off x="574040" y="1568015"/>
            <a:ext cx="7878445" cy="3685540"/>
          </a:xfrm>
          <a:prstGeom prst="rect">
            <a:avLst/>
          </a:prstGeom>
        </p:spPr>
        <p:txBody>
          <a:bodyPr vert="horz" wrap="square" lIns="0" tIns="111760" rIns="0" bIns="0" rtlCol="0">
            <a:spAutoFit/>
          </a:bodyPr>
          <a:lstStyle/>
          <a:p>
            <a:pPr marL="431800" indent="-419734">
              <a:lnSpc>
                <a:spcPct val="100000"/>
              </a:lnSpc>
              <a:spcBef>
                <a:spcPts val="880"/>
              </a:spcBef>
              <a:buSzPct val="166666"/>
              <a:buFont typeface="Arial MT"/>
              <a:buChar char="•"/>
              <a:tabLst>
                <a:tab pos="432434" algn="l"/>
              </a:tabLst>
            </a:pPr>
            <a:r>
              <a:rPr sz="3000" dirty="0">
                <a:latin typeface="Georgia"/>
                <a:cs typeface="Georgia"/>
              </a:rPr>
              <a:t>K-NN</a:t>
            </a:r>
            <a:r>
              <a:rPr sz="3000" spc="-55" dirty="0">
                <a:latin typeface="Georgia"/>
                <a:cs typeface="Georgia"/>
              </a:rPr>
              <a:t> </a:t>
            </a:r>
            <a:r>
              <a:rPr sz="3000" dirty="0">
                <a:latin typeface="Georgia"/>
                <a:cs typeface="Georgia"/>
              </a:rPr>
              <a:t>method</a:t>
            </a:r>
            <a:endParaRPr sz="3000">
              <a:latin typeface="Georgia"/>
              <a:cs typeface="Georgia"/>
            </a:endParaRPr>
          </a:p>
          <a:p>
            <a:pPr marL="889000" lvl="1" indent="-419734">
              <a:lnSpc>
                <a:spcPct val="100000"/>
              </a:lnSpc>
              <a:spcBef>
                <a:spcPts val="625"/>
              </a:spcBef>
              <a:buFont typeface="Courier New"/>
              <a:buChar char="o"/>
              <a:tabLst>
                <a:tab pos="889635" algn="l"/>
              </a:tabLst>
            </a:pPr>
            <a:r>
              <a:rPr sz="2400" spc="-5" dirty="0">
                <a:latin typeface="Georgia"/>
                <a:cs typeface="Georgia"/>
              </a:rPr>
              <a:t>Different</a:t>
            </a:r>
            <a:r>
              <a:rPr sz="2400" spc="-40" dirty="0">
                <a:latin typeface="Georgia"/>
                <a:cs typeface="Georgia"/>
              </a:rPr>
              <a:t> </a:t>
            </a:r>
            <a:r>
              <a:rPr sz="2400" dirty="0">
                <a:latin typeface="Georgia"/>
                <a:cs typeface="Georgia"/>
              </a:rPr>
              <a:t>values</a:t>
            </a:r>
            <a:r>
              <a:rPr sz="2400" spc="-15" dirty="0">
                <a:latin typeface="Georgia"/>
                <a:cs typeface="Georgia"/>
              </a:rPr>
              <a:t> </a:t>
            </a:r>
            <a:r>
              <a:rPr sz="2400" spc="-5" dirty="0">
                <a:latin typeface="Georgia"/>
                <a:cs typeface="Georgia"/>
              </a:rPr>
              <a:t>of</a:t>
            </a:r>
            <a:r>
              <a:rPr sz="2400" spc="-10" dirty="0">
                <a:latin typeface="Georgia"/>
                <a:cs typeface="Georgia"/>
              </a:rPr>
              <a:t> </a:t>
            </a:r>
            <a:r>
              <a:rPr sz="2400" dirty="0">
                <a:latin typeface="Georgia"/>
                <a:cs typeface="Georgia"/>
              </a:rPr>
              <a:t>K</a:t>
            </a:r>
            <a:r>
              <a:rPr sz="2400" spc="-20" dirty="0">
                <a:latin typeface="Georgia"/>
                <a:cs typeface="Georgia"/>
              </a:rPr>
              <a:t> </a:t>
            </a:r>
            <a:r>
              <a:rPr sz="2400" spc="-5" dirty="0">
                <a:latin typeface="Georgia"/>
                <a:cs typeface="Georgia"/>
              </a:rPr>
              <a:t>can</a:t>
            </a:r>
            <a:r>
              <a:rPr sz="2400" spc="-15" dirty="0">
                <a:latin typeface="Georgia"/>
                <a:cs typeface="Georgia"/>
              </a:rPr>
              <a:t> </a:t>
            </a:r>
            <a:r>
              <a:rPr sz="2400" spc="-5" dirty="0">
                <a:latin typeface="Georgia"/>
                <a:cs typeface="Georgia"/>
              </a:rPr>
              <a:t>be</a:t>
            </a:r>
            <a:r>
              <a:rPr sz="2400" spc="-10" dirty="0">
                <a:latin typeface="Georgia"/>
                <a:cs typeface="Georgia"/>
              </a:rPr>
              <a:t> </a:t>
            </a:r>
            <a:r>
              <a:rPr sz="2400" spc="-5" dirty="0">
                <a:latin typeface="Georgia"/>
                <a:cs typeface="Georgia"/>
              </a:rPr>
              <a:t>tried</a:t>
            </a:r>
            <a:endParaRPr sz="2400">
              <a:latin typeface="Georgia"/>
              <a:cs typeface="Georgia"/>
            </a:endParaRPr>
          </a:p>
          <a:p>
            <a:pPr marL="889000" lvl="1" indent="-419734">
              <a:lnSpc>
                <a:spcPct val="100000"/>
              </a:lnSpc>
              <a:spcBef>
                <a:spcPts val="600"/>
              </a:spcBef>
              <a:buFont typeface="Courier New"/>
              <a:buChar char="o"/>
              <a:tabLst>
                <a:tab pos="889635" algn="l"/>
              </a:tabLst>
            </a:pPr>
            <a:r>
              <a:rPr sz="2400" spc="-5" dirty="0">
                <a:latin typeface="Georgia"/>
                <a:cs typeface="Georgia"/>
              </a:rPr>
              <a:t>Distributed</a:t>
            </a:r>
            <a:r>
              <a:rPr sz="2400" spc="-35" dirty="0">
                <a:latin typeface="Georgia"/>
                <a:cs typeface="Georgia"/>
              </a:rPr>
              <a:t> </a:t>
            </a:r>
            <a:r>
              <a:rPr sz="2400" spc="-5" dirty="0">
                <a:latin typeface="Georgia"/>
                <a:cs typeface="Georgia"/>
              </a:rPr>
              <a:t>processing</a:t>
            </a:r>
            <a:r>
              <a:rPr sz="2400" dirty="0">
                <a:latin typeface="Georgia"/>
                <a:cs typeface="Georgia"/>
              </a:rPr>
              <a:t> </a:t>
            </a:r>
            <a:r>
              <a:rPr sz="2400" spc="-5" dirty="0">
                <a:latin typeface="Georgia"/>
                <a:cs typeface="Georgia"/>
              </a:rPr>
              <a:t>of</a:t>
            </a:r>
            <a:r>
              <a:rPr sz="2400" spc="-10" dirty="0">
                <a:latin typeface="Georgia"/>
                <a:cs typeface="Georgia"/>
              </a:rPr>
              <a:t> </a:t>
            </a:r>
            <a:r>
              <a:rPr sz="2400" spc="-5" dirty="0">
                <a:latin typeface="Georgia"/>
                <a:cs typeface="Georgia"/>
              </a:rPr>
              <a:t>this</a:t>
            </a:r>
            <a:r>
              <a:rPr sz="2400" spc="-15" dirty="0">
                <a:latin typeface="Georgia"/>
                <a:cs typeface="Georgia"/>
              </a:rPr>
              <a:t> </a:t>
            </a:r>
            <a:r>
              <a:rPr sz="2400" spc="-5" dirty="0">
                <a:latin typeface="Georgia"/>
                <a:cs typeface="Georgia"/>
              </a:rPr>
              <a:t>problem</a:t>
            </a:r>
            <a:endParaRPr sz="2400">
              <a:latin typeface="Georgia"/>
              <a:cs typeface="Georgia"/>
            </a:endParaRPr>
          </a:p>
          <a:p>
            <a:pPr marL="889000" lvl="1" indent="-419734">
              <a:lnSpc>
                <a:spcPct val="100000"/>
              </a:lnSpc>
              <a:spcBef>
                <a:spcPts val="600"/>
              </a:spcBef>
              <a:buFont typeface="Courier New"/>
              <a:buChar char="o"/>
              <a:tabLst>
                <a:tab pos="889635" algn="l"/>
              </a:tabLst>
            </a:pPr>
            <a:r>
              <a:rPr sz="2400" spc="-5" dirty="0">
                <a:latin typeface="Georgia"/>
                <a:cs typeface="Georgia"/>
              </a:rPr>
              <a:t>Distance</a:t>
            </a:r>
            <a:r>
              <a:rPr sz="2400" spc="-25" dirty="0">
                <a:latin typeface="Georgia"/>
                <a:cs typeface="Georgia"/>
              </a:rPr>
              <a:t> </a:t>
            </a:r>
            <a:r>
              <a:rPr sz="2400" spc="-5" dirty="0">
                <a:latin typeface="Georgia"/>
                <a:cs typeface="Georgia"/>
              </a:rPr>
              <a:t>weighting</a:t>
            </a:r>
            <a:r>
              <a:rPr sz="2400" spc="-30" dirty="0">
                <a:latin typeface="Georgia"/>
                <a:cs typeface="Georgia"/>
              </a:rPr>
              <a:t> </a:t>
            </a:r>
            <a:r>
              <a:rPr sz="2400" spc="-5" dirty="0">
                <a:latin typeface="Georgia"/>
                <a:cs typeface="Georgia"/>
              </a:rPr>
              <a:t>the</a:t>
            </a:r>
            <a:r>
              <a:rPr sz="2400" spc="-10" dirty="0">
                <a:latin typeface="Georgia"/>
                <a:cs typeface="Georgia"/>
              </a:rPr>
              <a:t> </a:t>
            </a:r>
            <a:r>
              <a:rPr sz="2400" dirty="0">
                <a:latin typeface="Georgia"/>
                <a:cs typeface="Georgia"/>
              </a:rPr>
              <a:t>contributions</a:t>
            </a:r>
            <a:r>
              <a:rPr sz="2400" spc="-45" dirty="0">
                <a:latin typeface="Georgia"/>
                <a:cs typeface="Georgia"/>
              </a:rPr>
              <a:t> </a:t>
            </a:r>
            <a:r>
              <a:rPr sz="2400" spc="-5" dirty="0">
                <a:latin typeface="Georgia"/>
                <a:cs typeface="Georgia"/>
              </a:rPr>
              <a:t>from</a:t>
            </a:r>
            <a:r>
              <a:rPr sz="2400" spc="-20" dirty="0">
                <a:latin typeface="Georgia"/>
                <a:cs typeface="Georgia"/>
              </a:rPr>
              <a:t> </a:t>
            </a:r>
            <a:r>
              <a:rPr sz="2400" dirty="0">
                <a:latin typeface="Georgia"/>
                <a:cs typeface="Georgia"/>
              </a:rPr>
              <a:t>neighbor</a:t>
            </a:r>
            <a:endParaRPr sz="2400">
              <a:latin typeface="Georgia"/>
              <a:cs typeface="Georgia"/>
            </a:endParaRPr>
          </a:p>
          <a:p>
            <a:pPr lvl="1">
              <a:lnSpc>
                <a:spcPct val="100000"/>
              </a:lnSpc>
              <a:spcBef>
                <a:spcPts val="50"/>
              </a:spcBef>
              <a:buChar char="o"/>
            </a:pPr>
            <a:endParaRPr sz="3000">
              <a:latin typeface="Georgia"/>
              <a:cs typeface="Georgia"/>
            </a:endParaRPr>
          </a:p>
          <a:p>
            <a:pPr marL="431800" indent="-419734">
              <a:lnSpc>
                <a:spcPct val="100000"/>
              </a:lnSpc>
              <a:buSzPct val="166666"/>
              <a:buFont typeface="Arial MT"/>
              <a:buChar char="•"/>
              <a:tabLst>
                <a:tab pos="432434" algn="l"/>
              </a:tabLst>
            </a:pPr>
            <a:r>
              <a:rPr sz="3000" dirty="0">
                <a:latin typeface="Georgia"/>
                <a:cs typeface="Georgia"/>
              </a:rPr>
              <a:t>C-K-NN</a:t>
            </a:r>
            <a:endParaRPr sz="3000">
              <a:latin typeface="Georgia"/>
              <a:cs typeface="Georgia"/>
            </a:endParaRPr>
          </a:p>
          <a:p>
            <a:pPr marL="889000" lvl="1" indent="-419734">
              <a:lnSpc>
                <a:spcPts val="2785"/>
              </a:lnSpc>
              <a:spcBef>
                <a:spcPts val="625"/>
              </a:spcBef>
              <a:buFont typeface="Courier New"/>
              <a:buChar char="o"/>
              <a:tabLst>
                <a:tab pos="889635" algn="l"/>
              </a:tabLst>
            </a:pPr>
            <a:r>
              <a:rPr sz="2400" spc="-5" dirty="0">
                <a:latin typeface="Georgia"/>
                <a:cs typeface="Georgia"/>
              </a:rPr>
              <a:t>K-Means</a:t>
            </a:r>
            <a:r>
              <a:rPr sz="2400" spc="-15" dirty="0">
                <a:latin typeface="Georgia"/>
                <a:cs typeface="Georgia"/>
              </a:rPr>
              <a:t> </a:t>
            </a:r>
            <a:r>
              <a:rPr sz="2400" spc="-5" dirty="0">
                <a:latin typeface="Georgia"/>
                <a:cs typeface="Georgia"/>
              </a:rPr>
              <a:t>clustering</a:t>
            </a:r>
            <a:r>
              <a:rPr sz="2400" spc="-25" dirty="0">
                <a:latin typeface="Georgia"/>
                <a:cs typeface="Georgia"/>
              </a:rPr>
              <a:t> </a:t>
            </a:r>
            <a:r>
              <a:rPr sz="2400" spc="-5" dirty="0">
                <a:latin typeface="Georgia"/>
                <a:cs typeface="Georgia"/>
              </a:rPr>
              <a:t>then</a:t>
            </a:r>
            <a:r>
              <a:rPr sz="2400" spc="-15" dirty="0">
                <a:latin typeface="Georgia"/>
                <a:cs typeface="Georgia"/>
              </a:rPr>
              <a:t> </a:t>
            </a:r>
            <a:r>
              <a:rPr sz="2400" spc="-5" dirty="0">
                <a:latin typeface="Georgia"/>
                <a:cs typeface="Georgia"/>
              </a:rPr>
              <a:t>applying</a:t>
            </a:r>
            <a:r>
              <a:rPr sz="2400" dirty="0">
                <a:latin typeface="Georgia"/>
                <a:cs typeface="Georgia"/>
              </a:rPr>
              <a:t> K-NN</a:t>
            </a:r>
            <a:endParaRPr sz="2400">
              <a:latin typeface="Georgia"/>
              <a:cs typeface="Georgia"/>
            </a:endParaRPr>
          </a:p>
          <a:p>
            <a:pPr marL="889000" lvl="1" indent="-419734">
              <a:lnSpc>
                <a:spcPts val="3504"/>
              </a:lnSpc>
              <a:buSzPct val="136363"/>
              <a:buFont typeface="Courier New"/>
              <a:buChar char="o"/>
              <a:tabLst>
                <a:tab pos="889635" algn="l"/>
              </a:tabLst>
            </a:pPr>
            <a:r>
              <a:rPr sz="2200" spc="-5" dirty="0">
                <a:latin typeface="Georgia"/>
                <a:cs typeface="Georgia"/>
              </a:rPr>
              <a:t>Trying</a:t>
            </a:r>
            <a:r>
              <a:rPr sz="2200" spc="5" dirty="0">
                <a:latin typeface="Georgia"/>
                <a:cs typeface="Georgia"/>
              </a:rPr>
              <a:t> </a:t>
            </a:r>
            <a:r>
              <a:rPr sz="2200" spc="-5" dirty="0">
                <a:latin typeface="Georgia"/>
                <a:cs typeface="Georgia"/>
              </a:rPr>
              <a:t>different</a:t>
            </a:r>
            <a:r>
              <a:rPr sz="2200" spc="-10" dirty="0">
                <a:latin typeface="Georgia"/>
                <a:cs typeface="Georgia"/>
              </a:rPr>
              <a:t> </a:t>
            </a:r>
            <a:r>
              <a:rPr sz="2200" spc="-5" dirty="0">
                <a:latin typeface="Georgia"/>
                <a:cs typeface="Georgia"/>
              </a:rPr>
              <a:t>#</a:t>
            </a:r>
            <a:r>
              <a:rPr sz="2200" spc="-25" dirty="0">
                <a:latin typeface="Georgia"/>
                <a:cs typeface="Georgia"/>
              </a:rPr>
              <a:t> </a:t>
            </a:r>
            <a:r>
              <a:rPr sz="2200" spc="-5" dirty="0">
                <a:latin typeface="Georgia"/>
                <a:cs typeface="Georgia"/>
              </a:rPr>
              <a:t>of </a:t>
            </a:r>
            <a:r>
              <a:rPr sz="2200" spc="-10" dirty="0">
                <a:latin typeface="Georgia"/>
                <a:cs typeface="Georgia"/>
              </a:rPr>
              <a:t>clusters</a:t>
            </a:r>
            <a:endParaRPr sz="22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9167" y="483845"/>
            <a:ext cx="3039745" cy="659155"/>
          </a:xfrm>
          <a:prstGeom prst="rect">
            <a:avLst/>
          </a:prstGeom>
        </p:spPr>
        <p:txBody>
          <a:bodyPr vert="horz" wrap="square" lIns="0" tIns="12700" rIns="0" bIns="0" rtlCol="0">
            <a:spAutoFit/>
          </a:bodyPr>
          <a:lstStyle/>
          <a:p>
            <a:pPr marL="12700">
              <a:lnSpc>
                <a:spcPct val="100000"/>
              </a:lnSpc>
              <a:spcBef>
                <a:spcPts val="100"/>
              </a:spcBef>
            </a:pPr>
            <a:r>
              <a:rPr sz="4200" spc="-5" dirty="0">
                <a:latin typeface="Georgia" panose="02040502050405020303" pitchFamily="18" charset="0"/>
              </a:rPr>
              <a:t>Conclusion</a:t>
            </a:r>
          </a:p>
        </p:txBody>
      </p:sp>
      <p:sp>
        <p:nvSpPr>
          <p:cNvPr id="3" name="object 3"/>
          <p:cNvSpPr txBox="1"/>
          <p:nvPr/>
        </p:nvSpPr>
        <p:spPr>
          <a:xfrm>
            <a:off x="533400" y="2133600"/>
            <a:ext cx="7948930" cy="1859483"/>
          </a:xfrm>
          <a:prstGeom prst="rect">
            <a:avLst/>
          </a:prstGeom>
        </p:spPr>
        <p:txBody>
          <a:bodyPr vert="horz" wrap="square" lIns="0" tIns="12700" rIns="0" bIns="0" rtlCol="0">
            <a:spAutoFit/>
          </a:bodyPr>
          <a:lstStyle/>
          <a:p>
            <a:pPr marL="431800" marR="350520" indent="-419734">
              <a:lnSpc>
                <a:spcPct val="100000"/>
              </a:lnSpc>
              <a:spcBef>
                <a:spcPts val="100"/>
              </a:spcBef>
              <a:buSzPct val="166666"/>
              <a:buFont typeface="Arial MT"/>
              <a:buChar char="•"/>
              <a:tabLst>
                <a:tab pos="432434" algn="l"/>
              </a:tabLst>
            </a:pPr>
            <a:r>
              <a:rPr sz="2000" spc="-5" dirty="0">
                <a:latin typeface="Georgia"/>
                <a:cs typeface="Georgia"/>
              </a:rPr>
              <a:t>Recommendation systems </a:t>
            </a:r>
            <a:r>
              <a:rPr sz="2000" dirty="0">
                <a:latin typeface="Georgia"/>
                <a:cs typeface="Georgia"/>
              </a:rPr>
              <a:t>provide </a:t>
            </a:r>
            <a:r>
              <a:rPr sz="2000" spc="-5" dirty="0">
                <a:latin typeface="Georgia"/>
                <a:cs typeface="Georgia"/>
              </a:rPr>
              <a:t>content </a:t>
            </a:r>
            <a:r>
              <a:rPr sz="2000" spc="-710" dirty="0">
                <a:latin typeface="Georgia"/>
                <a:cs typeface="Georgia"/>
              </a:rPr>
              <a:t> </a:t>
            </a:r>
            <a:r>
              <a:rPr sz="2000" spc="-5" dirty="0">
                <a:latin typeface="Georgia"/>
                <a:cs typeface="Georgia"/>
              </a:rPr>
              <a:t>for us by taking what other people </a:t>
            </a:r>
            <a:r>
              <a:rPr sz="2000" dirty="0">
                <a:latin typeface="Georgia"/>
                <a:cs typeface="Georgia"/>
              </a:rPr>
              <a:t> recommend as </a:t>
            </a:r>
            <a:r>
              <a:rPr sz="2000" spc="-5" dirty="0">
                <a:latin typeface="Georgia"/>
                <a:cs typeface="Georgia"/>
              </a:rPr>
              <a:t>well </a:t>
            </a:r>
            <a:r>
              <a:rPr sz="2000" dirty="0">
                <a:latin typeface="Georgia"/>
                <a:cs typeface="Georgia"/>
              </a:rPr>
              <a:t>as </a:t>
            </a:r>
            <a:r>
              <a:rPr sz="2000" spc="-5" dirty="0">
                <a:latin typeface="Georgia"/>
                <a:cs typeface="Georgia"/>
              </a:rPr>
              <a:t>our selections </a:t>
            </a:r>
            <a:r>
              <a:rPr sz="2000" dirty="0">
                <a:latin typeface="Georgia"/>
                <a:cs typeface="Georgia"/>
              </a:rPr>
              <a:t>into </a:t>
            </a:r>
            <a:r>
              <a:rPr sz="2000" spc="5" dirty="0">
                <a:latin typeface="Georgia"/>
                <a:cs typeface="Georgia"/>
              </a:rPr>
              <a:t> </a:t>
            </a:r>
            <a:r>
              <a:rPr sz="2000" spc="-5" dirty="0">
                <a:latin typeface="Georgia"/>
                <a:cs typeface="Georgia"/>
              </a:rPr>
              <a:t>account</a:t>
            </a:r>
            <a:r>
              <a:rPr lang="en-IN" sz="2000" spc="-5" dirty="0">
                <a:latin typeface="Georgia"/>
                <a:cs typeface="Georgia"/>
              </a:rPr>
              <a:t>.</a:t>
            </a:r>
            <a:endParaRPr sz="2000" dirty="0">
              <a:latin typeface="Georgia"/>
              <a:cs typeface="Georgia"/>
            </a:endParaRPr>
          </a:p>
          <a:p>
            <a:pPr>
              <a:lnSpc>
                <a:spcPct val="100000"/>
              </a:lnSpc>
              <a:spcBef>
                <a:spcPts val="35"/>
              </a:spcBef>
              <a:buFont typeface="Arial MT"/>
              <a:buChar char="•"/>
            </a:pPr>
            <a:endParaRPr sz="2000" dirty="0">
              <a:latin typeface="Georgia"/>
              <a:cs typeface="Georgia"/>
            </a:endParaRPr>
          </a:p>
          <a:p>
            <a:pPr marL="431800" marR="5080" indent="-419734">
              <a:lnSpc>
                <a:spcPct val="100000"/>
              </a:lnSpc>
              <a:buSzPct val="166666"/>
              <a:buFont typeface="Arial MT"/>
              <a:buChar char="•"/>
              <a:tabLst>
                <a:tab pos="432434" algn="l"/>
              </a:tabLst>
            </a:pPr>
            <a:r>
              <a:rPr sz="2000" spc="-5" dirty="0">
                <a:latin typeface="Georgia"/>
                <a:cs typeface="Georgia"/>
              </a:rPr>
              <a:t>Collaborative Filtering </a:t>
            </a:r>
            <a:r>
              <a:rPr sz="2000" dirty="0">
                <a:latin typeface="Georgia"/>
                <a:cs typeface="Georgia"/>
              </a:rPr>
              <a:t>is a </a:t>
            </a:r>
            <a:r>
              <a:rPr sz="2000" spc="-5" dirty="0">
                <a:latin typeface="Georgia"/>
                <a:cs typeface="Georgia"/>
              </a:rPr>
              <a:t>widely used </a:t>
            </a:r>
            <a:r>
              <a:rPr sz="2000" dirty="0">
                <a:latin typeface="Georgia"/>
                <a:cs typeface="Georgia"/>
              </a:rPr>
              <a:t> </a:t>
            </a:r>
            <a:r>
              <a:rPr sz="2000" spc="-5" dirty="0">
                <a:latin typeface="Georgia"/>
                <a:cs typeface="Georgia"/>
              </a:rPr>
              <a:t>solution for this problem which we </a:t>
            </a:r>
            <a:r>
              <a:rPr sz="2000" dirty="0">
                <a:latin typeface="Georgia"/>
                <a:cs typeface="Georgia"/>
              </a:rPr>
              <a:t>make </a:t>
            </a:r>
            <a:r>
              <a:rPr sz="2000" spc="-5" dirty="0">
                <a:latin typeface="Georgia"/>
                <a:cs typeface="Georgia"/>
              </a:rPr>
              <a:t>use </a:t>
            </a:r>
            <a:r>
              <a:rPr sz="2000" spc="-710" dirty="0">
                <a:latin typeface="Georgia"/>
                <a:cs typeface="Georgia"/>
              </a:rPr>
              <a:t> </a:t>
            </a:r>
            <a:r>
              <a:rPr sz="2000" spc="-5" dirty="0">
                <a:latin typeface="Georgia"/>
                <a:cs typeface="Georgia"/>
              </a:rPr>
              <a:t>of</a:t>
            </a:r>
            <a:r>
              <a:rPr sz="2000" spc="-10" dirty="0">
                <a:latin typeface="Georgia"/>
                <a:cs typeface="Georgia"/>
              </a:rPr>
              <a:t> </a:t>
            </a:r>
            <a:r>
              <a:rPr sz="2000" dirty="0">
                <a:latin typeface="Georgia"/>
                <a:cs typeface="Georgia"/>
              </a:rPr>
              <a:t>in</a:t>
            </a:r>
            <a:r>
              <a:rPr sz="2000" spc="-5" dirty="0">
                <a:latin typeface="Georgia"/>
                <a:cs typeface="Georgia"/>
              </a:rPr>
              <a:t> our</a:t>
            </a:r>
            <a:r>
              <a:rPr sz="2000" spc="-10" dirty="0">
                <a:latin typeface="Georgia"/>
                <a:cs typeface="Georgia"/>
              </a:rPr>
              <a:t> </a:t>
            </a:r>
            <a:r>
              <a:rPr sz="2000" spc="-5" dirty="0">
                <a:latin typeface="Georgia"/>
                <a:cs typeface="Georgia"/>
              </a:rPr>
              <a:t>project</a:t>
            </a:r>
            <a:r>
              <a:rPr lang="en-IN" sz="2000" spc="-5" dirty="0">
                <a:latin typeface="Georgia"/>
                <a:cs typeface="Georgia"/>
              </a:rPr>
              <a:t> on top of this we also use textual  clustering .</a:t>
            </a:r>
            <a:endParaRPr sz="2000" dirty="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83362"/>
            <a:ext cx="2182495" cy="659155"/>
          </a:xfrm>
          <a:prstGeom prst="rect">
            <a:avLst/>
          </a:prstGeom>
        </p:spPr>
        <p:txBody>
          <a:bodyPr vert="horz" wrap="square" lIns="0" tIns="12700" rIns="0" bIns="0" rtlCol="0">
            <a:spAutoFit/>
          </a:bodyPr>
          <a:lstStyle/>
          <a:p>
            <a:pPr marL="12700">
              <a:lnSpc>
                <a:spcPct val="100000"/>
              </a:lnSpc>
              <a:spcBef>
                <a:spcPts val="100"/>
              </a:spcBef>
            </a:pPr>
            <a:r>
              <a:rPr sz="4200" spc="-5" dirty="0">
                <a:latin typeface="Georgia" panose="02040502050405020303" pitchFamily="18" charset="0"/>
              </a:rPr>
              <a:t>Content</a:t>
            </a:r>
          </a:p>
        </p:txBody>
      </p:sp>
      <p:sp>
        <p:nvSpPr>
          <p:cNvPr id="3" name="object 3"/>
          <p:cNvSpPr txBox="1"/>
          <p:nvPr/>
        </p:nvSpPr>
        <p:spPr>
          <a:xfrm>
            <a:off x="535940" y="1665554"/>
            <a:ext cx="4461510" cy="3721532"/>
          </a:xfrm>
          <a:prstGeom prst="rect">
            <a:avLst/>
          </a:prstGeom>
        </p:spPr>
        <p:txBody>
          <a:bodyPr vert="horz" wrap="square" lIns="0" tIns="12700" rIns="0" bIns="0" rtlCol="0">
            <a:spAutoFit/>
          </a:bodyPr>
          <a:lstStyle/>
          <a:p>
            <a:pPr marL="469900" indent="-419734">
              <a:lnSpc>
                <a:spcPct val="100000"/>
              </a:lnSpc>
              <a:spcBef>
                <a:spcPts val="100"/>
              </a:spcBef>
              <a:buSzPct val="138888"/>
              <a:buFont typeface="Arial MT"/>
              <a:buChar char="•"/>
              <a:tabLst>
                <a:tab pos="470534" algn="l"/>
              </a:tabLst>
            </a:pPr>
            <a:r>
              <a:rPr sz="3600" dirty="0">
                <a:latin typeface="Georgia"/>
                <a:cs typeface="Georgia"/>
              </a:rPr>
              <a:t>Introduction</a:t>
            </a:r>
          </a:p>
          <a:p>
            <a:pPr marL="469900" indent="-457834">
              <a:lnSpc>
                <a:spcPct val="100000"/>
              </a:lnSpc>
              <a:spcBef>
                <a:spcPts val="600"/>
              </a:spcBef>
              <a:buSzPct val="166666"/>
              <a:buFont typeface="Arial MT"/>
              <a:buChar char="•"/>
              <a:tabLst>
                <a:tab pos="470534" algn="l"/>
              </a:tabLst>
            </a:pPr>
            <a:r>
              <a:rPr sz="3600" dirty="0">
                <a:latin typeface="Georgia"/>
                <a:cs typeface="Georgia"/>
              </a:rPr>
              <a:t>Problem</a:t>
            </a:r>
            <a:r>
              <a:rPr sz="3600" spc="-70" dirty="0">
                <a:latin typeface="Georgia"/>
                <a:cs typeface="Georgia"/>
              </a:rPr>
              <a:t> </a:t>
            </a:r>
            <a:r>
              <a:rPr sz="3600" spc="-5" dirty="0">
                <a:latin typeface="Georgia"/>
                <a:cs typeface="Georgia"/>
              </a:rPr>
              <a:t>Statement</a:t>
            </a:r>
            <a:endParaRPr sz="3600" dirty="0">
              <a:latin typeface="Georgia"/>
              <a:cs typeface="Georgia"/>
            </a:endParaRPr>
          </a:p>
          <a:p>
            <a:pPr marL="469900" indent="-457834">
              <a:lnSpc>
                <a:spcPct val="100000"/>
              </a:lnSpc>
              <a:spcBef>
                <a:spcPts val="605"/>
              </a:spcBef>
              <a:buSzPct val="166666"/>
              <a:buFont typeface="Arial MT"/>
              <a:buChar char="•"/>
              <a:tabLst>
                <a:tab pos="470534" algn="l"/>
              </a:tabLst>
            </a:pPr>
            <a:r>
              <a:rPr sz="3600" spc="-5" dirty="0">
                <a:latin typeface="Georgia"/>
                <a:cs typeface="Georgia"/>
              </a:rPr>
              <a:t>Background</a:t>
            </a:r>
            <a:endParaRPr sz="3600" dirty="0">
              <a:latin typeface="Georgia"/>
              <a:cs typeface="Georgia"/>
            </a:endParaRPr>
          </a:p>
          <a:p>
            <a:pPr marL="469900" indent="-457834">
              <a:lnSpc>
                <a:spcPct val="100000"/>
              </a:lnSpc>
              <a:spcBef>
                <a:spcPts val="600"/>
              </a:spcBef>
              <a:buSzPct val="166666"/>
              <a:buFont typeface="Arial MT"/>
              <a:buChar char="•"/>
              <a:tabLst>
                <a:tab pos="470534" algn="l"/>
              </a:tabLst>
            </a:pPr>
            <a:r>
              <a:rPr sz="3600" dirty="0">
                <a:latin typeface="Georgia"/>
                <a:cs typeface="Georgia"/>
              </a:rPr>
              <a:t>Proposed</a:t>
            </a:r>
            <a:r>
              <a:rPr sz="3600" spc="-40" dirty="0">
                <a:latin typeface="Georgia"/>
                <a:cs typeface="Georgia"/>
              </a:rPr>
              <a:t> </a:t>
            </a:r>
            <a:r>
              <a:rPr sz="3600" spc="-5" dirty="0">
                <a:latin typeface="Georgia"/>
                <a:cs typeface="Georgia"/>
              </a:rPr>
              <a:t>Solution</a:t>
            </a:r>
            <a:endParaRPr sz="3600" dirty="0">
              <a:latin typeface="Georgia"/>
              <a:cs typeface="Georgia"/>
            </a:endParaRPr>
          </a:p>
          <a:p>
            <a:pPr marL="469900" indent="-457834">
              <a:lnSpc>
                <a:spcPct val="100000"/>
              </a:lnSpc>
              <a:spcBef>
                <a:spcPts val="600"/>
              </a:spcBef>
              <a:buSzPct val="166666"/>
              <a:buFont typeface="Arial MT"/>
              <a:buChar char="•"/>
              <a:tabLst>
                <a:tab pos="470534" algn="l"/>
              </a:tabLst>
            </a:pPr>
            <a:r>
              <a:rPr sz="3600" spc="-5" dirty="0">
                <a:latin typeface="Georgia"/>
                <a:cs typeface="Georgia"/>
              </a:rPr>
              <a:t>Future</a:t>
            </a:r>
            <a:r>
              <a:rPr sz="3600" spc="-45" dirty="0">
                <a:latin typeface="Georgia"/>
                <a:cs typeface="Georgia"/>
              </a:rPr>
              <a:t> </a:t>
            </a:r>
            <a:r>
              <a:rPr sz="3600" dirty="0">
                <a:latin typeface="Georgia"/>
                <a:cs typeface="Georgia"/>
              </a:rPr>
              <a:t>Work</a:t>
            </a:r>
          </a:p>
          <a:p>
            <a:pPr marL="469900" indent="-457834">
              <a:lnSpc>
                <a:spcPct val="100000"/>
              </a:lnSpc>
              <a:spcBef>
                <a:spcPts val="605"/>
              </a:spcBef>
              <a:buSzPct val="166666"/>
              <a:buFont typeface="Arial MT"/>
              <a:buChar char="•"/>
              <a:tabLst>
                <a:tab pos="470534" algn="l"/>
              </a:tabLst>
            </a:pPr>
            <a:r>
              <a:rPr sz="3600" spc="-5" dirty="0">
                <a:latin typeface="Georgia"/>
                <a:cs typeface="Georgia"/>
              </a:rPr>
              <a:t>Conclusion</a:t>
            </a:r>
            <a:endParaRPr sz="3600" dirty="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B12F-84B2-48C5-A901-3AE87EA55B1A}"/>
              </a:ext>
            </a:extLst>
          </p:cNvPr>
          <p:cNvSpPr>
            <a:spLocks noGrp="1"/>
          </p:cNvSpPr>
          <p:nvPr>
            <p:ph type="title"/>
          </p:nvPr>
        </p:nvSpPr>
        <p:spPr>
          <a:xfrm>
            <a:off x="628650" y="345562"/>
            <a:ext cx="7886700" cy="1325563"/>
          </a:xfrm>
        </p:spPr>
        <p:txBody>
          <a:bodyPr>
            <a:normAutofit/>
          </a:bodyPr>
          <a:lstStyle/>
          <a:p>
            <a:r>
              <a:rPr lang="en-IN" sz="4200" dirty="0">
                <a:latin typeface="Georgia" panose="02040502050405020303" pitchFamily="18" charset="0"/>
              </a:rPr>
              <a:t>Introduction</a:t>
            </a:r>
          </a:p>
        </p:txBody>
      </p:sp>
      <p:pic>
        <p:nvPicPr>
          <p:cNvPr id="1026" name="Picture 2" descr="how does a recommendation engine work">
            <a:extLst>
              <a:ext uri="{FF2B5EF4-FFF2-40B4-BE49-F238E27FC236}">
                <a16:creationId xmlns:a16="http://schemas.microsoft.com/office/drawing/2014/main" id="{243040C0-344F-402D-A963-B9E4B08D9E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b="6380"/>
          <a:stretch/>
        </p:blipFill>
        <p:spPr bwMode="auto">
          <a:xfrm>
            <a:off x="1524000" y="2010991"/>
            <a:ext cx="5389339" cy="40364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E186C0-24FC-4D29-A3EE-9AF8A14D6B72}"/>
                  </a:ext>
                </a:extLst>
              </p14:cNvPr>
              <p14:cNvContentPartPr/>
              <p14:nvPr/>
            </p14:nvContentPartPr>
            <p14:xfrm>
              <a:off x="3285894" y="2690723"/>
              <a:ext cx="2662560" cy="142920"/>
            </p14:xfrm>
          </p:contentPart>
        </mc:Choice>
        <mc:Fallback xmlns="">
          <p:pic>
            <p:nvPicPr>
              <p:cNvPr id="4" name="Ink 3">
                <a:extLst>
                  <a:ext uri="{FF2B5EF4-FFF2-40B4-BE49-F238E27FC236}">
                    <a16:creationId xmlns:a16="http://schemas.microsoft.com/office/drawing/2014/main" id="{1DE186C0-24FC-4D29-A3EE-9AF8A14D6B72}"/>
                  </a:ext>
                </a:extLst>
              </p:cNvPr>
              <p:cNvPicPr/>
              <p:nvPr/>
            </p:nvPicPr>
            <p:blipFill>
              <a:blip r:embed="rId4"/>
              <a:stretch>
                <a:fillRect/>
              </a:stretch>
            </p:blipFill>
            <p:spPr>
              <a:xfrm>
                <a:off x="3223254" y="2628083"/>
                <a:ext cx="27882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E279A41-FAF8-4228-B1D5-AD1E9AED1F2E}"/>
                  </a:ext>
                </a:extLst>
              </p14:cNvPr>
              <p14:cNvContentPartPr/>
              <p14:nvPr/>
            </p14:nvContentPartPr>
            <p14:xfrm>
              <a:off x="2783401" y="4451123"/>
              <a:ext cx="360" cy="360"/>
            </p14:xfrm>
          </p:contentPart>
        </mc:Choice>
        <mc:Fallback xmlns="">
          <p:pic>
            <p:nvPicPr>
              <p:cNvPr id="5" name="Ink 4">
                <a:extLst>
                  <a:ext uri="{FF2B5EF4-FFF2-40B4-BE49-F238E27FC236}">
                    <a16:creationId xmlns:a16="http://schemas.microsoft.com/office/drawing/2014/main" id="{7E279A41-FAF8-4228-B1D5-AD1E9AED1F2E}"/>
                  </a:ext>
                </a:extLst>
              </p:cNvPr>
              <p:cNvPicPr/>
              <p:nvPr/>
            </p:nvPicPr>
            <p:blipFill>
              <a:blip r:embed="rId6"/>
              <a:stretch>
                <a:fillRect/>
              </a:stretch>
            </p:blipFill>
            <p:spPr>
              <a:xfrm>
                <a:off x="2720401" y="43881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EFCD8D0E-6F99-4811-9F90-4E12FDE19A61}"/>
                  </a:ext>
                </a:extLst>
              </p14:cNvPr>
              <p14:cNvContentPartPr/>
              <p14:nvPr/>
            </p14:nvContentPartPr>
            <p14:xfrm>
              <a:off x="1145401" y="4029203"/>
              <a:ext cx="360" cy="360"/>
            </p14:xfrm>
          </p:contentPart>
        </mc:Choice>
        <mc:Fallback xmlns="">
          <p:pic>
            <p:nvPicPr>
              <p:cNvPr id="6" name="Ink 5">
                <a:extLst>
                  <a:ext uri="{FF2B5EF4-FFF2-40B4-BE49-F238E27FC236}">
                    <a16:creationId xmlns:a16="http://schemas.microsoft.com/office/drawing/2014/main" id="{EFCD8D0E-6F99-4811-9F90-4E12FDE19A61}"/>
                  </a:ext>
                </a:extLst>
              </p:cNvPr>
              <p:cNvPicPr/>
              <p:nvPr/>
            </p:nvPicPr>
            <p:blipFill>
              <a:blip r:embed="rId6"/>
              <a:stretch>
                <a:fillRect/>
              </a:stretch>
            </p:blipFill>
            <p:spPr>
              <a:xfrm>
                <a:off x="1082761" y="3966203"/>
                <a:ext cx="126000" cy="126000"/>
              </a:xfrm>
              <a:prstGeom prst="rect">
                <a:avLst/>
              </a:prstGeom>
            </p:spPr>
          </p:pic>
        </mc:Fallback>
      </mc:AlternateContent>
    </p:spTree>
    <p:extLst>
      <p:ext uri="{BB962C8B-B14F-4D97-AF65-F5344CB8AC3E}">
        <p14:creationId xmlns:p14="http://schemas.microsoft.com/office/powerpoint/2010/main" val="221201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040" y="228600"/>
            <a:ext cx="5239385" cy="659155"/>
          </a:xfrm>
          <a:prstGeom prst="rect">
            <a:avLst/>
          </a:prstGeom>
        </p:spPr>
        <p:txBody>
          <a:bodyPr vert="horz" wrap="square" lIns="0" tIns="12700" rIns="0" bIns="0" rtlCol="0">
            <a:spAutoFit/>
          </a:bodyPr>
          <a:lstStyle/>
          <a:p>
            <a:pPr marL="12700">
              <a:lnSpc>
                <a:spcPct val="100000"/>
              </a:lnSpc>
              <a:spcBef>
                <a:spcPts val="100"/>
              </a:spcBef>
            </a:pPr>
            <a:r>
              <a:rPr sz="4200" dirty="0">
                <a:latin typeface="Georgia" panose="02040502050405020303" pitchFamily="18" charset="0"/>
              </a:rPr>
              <a:t>Problem</a:t>
            </a:r>
            <a:r>
              <a:rPr sz="4200" spc="-65" dirty="0">
                <a:latin typeface="Georgia" panose="02040502050405020303" pitchFamily="18" charset="0"/>
              </a:rPr>
              <a:t> </a:t>
            </a:r>
            <a:r>
              <a:rPr sz="4200" spc="-5" dirty="0">
                <a:latin typeface="Georgia" panose="02040502050405020303" pitchFamily="18" charset="0"/>
              </a:rPr>
              <a:t>Statement</a:t>
            </a:r>
          </a:p>
        </p:txBody>
      </p:sp>
      <p:sp>
        <p:nvSpPr>
          <p:cNvPr id="3" name="object 3"/>
          <p:cNvSpPr txBox="1"/>
          <p:nvPr/>
        </p:nvSpPr>
        <p:spPr>
          <a:xfrm>
            <a:off x="574040" y="1667078"/>
            <a:ext cx="7987030" cy="3718967"/>
          </a:xfrm>
          <a:prstGeom prst="rect">
            <a:avLst/>
          </a:prstGeom>
        </p:spPr>
        <p:txBody>
          <a:bodyPr vert="horz" wrap="square" lIns="0" tIns="12700" rIns="0" bIns="0" rtlCol="0">
            <a:spAutoFit/>
          </a:bodyPr>
          <a:lstStyle/>
          <a:p>
            <a:pPr marL="431800" marR="5080" indent="-419734">
              <a:lnSpc>
                <a:spcPct val="100000"/>
              </a:lnSpc>
              <a:spcBef>
                <a:spcPts val="100"/>
              </a:spcBef>
              <a:buSzPct val="166666"/>
              <a:buFont typeface="Arial MT"/>
              <a:buChar char="•"/>
              <a:tabLst>
                <a:tab pos="432434" algn="l"/>
              </a:tabLst>
            </a:pPr>
            <a:r>
              <a:rPr sz="2400" spc="-5" dirty="0">
                <a:latin typeface="Georgia"/>
                <a:cs typeface="Georgia"/>
              </a:rPr>
              <a:t>Providing </a:t>
            </a:r>
            <a:r>
              <a:rPr sz="2400" dirty="0">
                <a:latin typeface="Georgia"/>
                <a:cs typeface="Georgia"/>
              </a:rPr>
              <a:t>related </a:t>
            </a:r>
            <a:r>
              <a:rPr sz="2400" spc="-5" dirty="0">
                <a:latin typeface="Georgia"/>
                <a:cs typeface="Georgia"/>
              </a:rPr>
              <a:t>content out of </a:t>
            </a:r>
            <a:r>
              <a:rPr sz="2400" dirty="0">
                <a:latin typeface="Georgia"/>
                <a:cs typeface="Georgia"/>
              </a:rPr>
              <a:t>relevant and </a:t>
            </a:r>
            <a:r>
              <a:rPr sz="2400" spc="-710" dirty="0">
                <a:latin typeface="Georgia"/>
                <a:cs typeface="Georgia"/>
              </a:rPr>
              <a:t> </a:t>
            </a:r>
            <a:r>
              <a:rPr sz="2400" spc="-5" dirty="0">
                <a:latin typeface="Georgia"/>
                <a:cs typeface="Georgia"/>
              </a:rPr>
              <a:t>irrelevant collection of items to users</a:t>
            </a:r>
            <a:r>
              <a:rPr lang="en-IN" sz="2400" spc="-5" dirty="0">
                <a:latin typeface="Georgia"/>
                <a:cs typeface="Georgia"/>
              </a:rPr>
              <a:t>.</a:t>
            </a:r>
          </a:p>
          <a:p>
            <a:pPr marL="431800" marR="5080" indent="-419734">
              <a:lnSpc>
                <a:spcPct val="100000"/>
              </a:lnSpc>
              <a:spcBef>
                <a:spcPts val="100"/>
              </a:spcBef>
              <a:buSzPct val="166666"/>
              <a:buFont typeface="Arial MT"/>
              <a:buChar char="•"/>
              <a:tabLst>
                <a:tab pos="432434" algn="l"/>
              </a:tabLst>
            </a:pPr>
            <a:endParaRPr lang="en-IN" sz="2400" spc="-5" dirty="0">
              <a:latin typeface="Georgia"/>
              <a:cs typeface="Georgia"/>
            </a:endParaRPr>
          </a:p>
          <a:p>
            <a:pPr marL="431800" marR="65405" indent="-419734">
              <a:lnSpc>
                <a:spcPct val="100000"/>
              </a:lnSpc>
              <a:buSzPct val="166666"/>
              <a:buFont typeface="Arial MT"/>
              <a:buChar char="•"/>
              <a:tabLst>
                <a:tab pos="432434" algn="l"/>
              </a:tabLst>
            </a:pPr>
            <a:r>
              <a:rPr lang="en-IN" sz="2400" dirty="0">
                <a:latin typeface="Georgia"/>
                <a:cs typeface="Georgia"/>
              </a:rPr>
              <a:t>Product </a:t>
            </a:r>
            <a:r>
              <a:rPr sz="2400" dirty="0">
                <a:latin typeface="Georgia"/>
                <a:cs typeface="Georgia"/>
              </a:rPr>
              <a:t>Recommendation </a:t>
            </a:r>
            <a:r>
              <a:rPr sz="2400" spc="5" dirty="0">
                <a:latin typeface="Georgia"/>
                <a:cs typeface="Georgia"/>
              </a:rPr>
              <a:t> </a:t>
            </a:r>
            <a:r>
              <a:rPr sz="2400" spc="-5" dirty="0">
                <a:latin typeface="Georgia"/>
                <a:cs typeface="Georgia"/>
              </a:rPr>
              <a:t>System</a:t>
            </a:r>
            <a:r>
              <a:rPr lang="en-IN" sz="2400" spc="-5" dirty="0">
                <a:latin typeface="Georgia"/>
                <a:cs typeface="Georgia"/>
              </a:rPr>
              <a:t> </a:t>
            </a:r>
            <a:r>
              <a:rPr sz="2400" dirty="0">
                <a:latin typeface="Georgia"/>
                <a:cs typeface="Georgia"/>
              </a:rPr>
              <a:t>aims </a:t>
            </a:r>
            <a:r>
              <a:rPr sz="2400" spc="-5" dirty="0">
                <a:latin typeface="Georgia"/>
                <a:cs typeface="Georgia"/>
              </a:rPr>
              <a:t>to recommend </a:t>
            </a:r>
            <a:r>
              <a:rPr lang="en-IN" sz="2400" spc="-5" dirty="0">
                <a:latin typeface="Georgia"/>
                <a:cs typeface="Georgia"/>
              </a:rPr>
              <a:t>products</a:t>
            </a:r>
            <a:r>
              <a:rPr sz="2400" spc="-5" dirty="0">
                <a:latin typeface="Georgia"/>
                <a:cs typeface="Georgia"/>
              </a:rPr>
              <a:t> to users </a:t>
            </a:r>
            <a:r>
              <a:rPr sz="2400" spc="-710" dirty="0">
                <a:latin typeface="Georgia"/>
                <a:cs typeface="Georgia"/>
              </a:rPr>
              <a:t> </a:t>
            </a:r>
            <a:r>
              <a:rPr sz="2400" spc="-5" dirty="0">
                <a:latin typeface="Georgia"/>
                <a:cs typeface="Georgia"/>
              </a:rPr>
              <a:t>based</a:t>
            </a:r>
            <a:r>
              <a:rPr sz="2400" dirty="0">
                <a:latin typeface="Georgia"/>
                <a:cs typeface="Georgia"/>
              </a:rPr>
              <a:t> </a:t>
            </a:r>
            <a:r>
              <a:rPr sz="2400" spc="-5" dirty="0">
                <a:latin typeface="Georgia"/>
                <a:cs typeface="Georgia"/>
              </a:rPr>
              <a:t>on user-</a:t>
            </a:r>
            <a:r>
              <a:rPr lang="en-IN" sz="2400" spc="-5" dirty="0">
                <a:latin typeface="Georgia"/>
                <a:cs typeface="Georgia"/>
              </a:rPr>
              <a:t>items</a:t>
            </a:r>
            <a:r>
              <a:rPr sz="2400" spc="-20" dirty="0">
                <a:latin typeface="Georgia"/>
                <a:cs typeface="Georgia"/>
              </a:rPr>
              <a:t> </a:t>
            </a:r>
            <a:r>
              <a:rPr sz="2400" dirty="0">
                <a:latin typeface="Georgia"/>
                <a:cs typeface="Georgia"/>
              </a:rPr>
              <a:t>(item)</a:t>
            </a:r>
            <a:r>
              <a:rPr sz="2400" spc="-5" dirty="0">
                <a:latin typeface="Georgia"/>
                <a:cs typeface="Georgia"/>
              </a:rPr>
              <a:t> ratings</a:t>
            </a:r>
            <a:r>
              <a:rPr lang="en-IN" sz="2400" spc="-5" dirty="0">
                <a:latin typeface="Georgia"/>
                <a:cs typeface="Georgia"/>
              </a:rPr>
              <a:t>.</a:t>
            </a:r>
          </a:p>
          <a:p>
            <a:pPr marL="431800" marR="65405" indent="-419734">
              <a:lnSpc>
                <a:spcPct val="100000"/>
              </a:lnSpc>
              <a:buSzPct val="166666"/>
              <a:buFont typeface="Arial MT"/>
              <a:buChar char="•"/>
              <a:tabLst>
                <a:tab pos="432434" algn="l"/>
              </a:tabLst>
            </a:pPr>
            <a:endParaRPr lang="en-IN" sz="2400" spc="-5" dirty="0">
              <a:latin typeface="Georgia"/>
              <a:cs typeface="Georgia"/>
            </a:endParaRPr>
          </a:p>
          <a:p>
            <a:pPr marL="431800" marR="65405" indent="-419734">
              <a:lnSpc>
                <a:spcPct val="100000"/>
              </a:lnSpc>
              <a:buSzPct val="166666"/>
              <a:buFont typeface="Arial MT"/>
              <a:buChar char="•"/>
              <a:tabLst>
                <a:tab pos="432434" algn="l"/>
              </a:tabLst>
            </a:pPr>
            <a:r>
              <a:rPr lang="en-IN" sz="2400" spc="-5" dirty="0">
                <a:latin typeface="Georgia"/>
                <a:cs typeface="Georgia"/>
              </a:rPr>
              <a:t>The recommendation system can be used by new and existing users</a:t>
            </a:r>
          </a:p>
          <a:p>
            <a:pPr marL="12066" marR="65405">
              <a:lnSpc>
                <a:spcPct val="100000"/>
              </a:lnSpc>
              <a:buSzPct val="166666"/>
              <a:tabLst>
                <a:tab pos="432434" algn="l"/>
              </a:tabLst>
            </a:pPr>
            <a:endParaRPr lang="en-IN" sz="2400" spc="-5" dirty="0">
              <a:latin typeface="Georgia"/>
              <a:cs typeface="Georgia"/>
            </a:endParaRPr>
          </a:p>
          <a:p>
            <a:pPr marL="12066" marR="65405">
              <a:buSzPct val="166666"/>
              <a:tabLst>
                <a:tab pos="432434" algn="l"/>
              </a:tabLst>
            </a:pPr>
            <a:endParaRPr lang="en-IN" sz="2400" dirty="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945-DD45-48D5-8533-B09975CB6DE1}"/>
              </a:ext>
            </a:extLst>
          </p:cNvPr>
          <p:cNvSpPr>
            <a:spLocks noGrp="1"/>
          </p:cNvSpPr>
          <p:nvPr>
            <p:ph type="title"/>
          </p:nvPr>
        </p:nvSpPr>
        <p:spPr>
          <a:xfrm>
            <a:off x="496855" y="1809538"/>
            <a:ext cx="6916470" cy="2154436"/>
          </a:xfrm>
        </p:spPr>
        <p:txBody>
          <a:bodyPr>
            <a:normAutofit fontScale="90000"/>
          </a:bodyPr>
          <a:lstStyle/>
          <a:p>
            <a:pPr>
              <a:lnSpc>
                <a:spcPct val="100000"/>
              </a:lnSpc>
            </a:pPr>
            <a:r>
              <a:rPr lang="en-IN" sz="2000" dirty="0">
                <a:solidFill>
                  <a:schemeClr val="tx1"/>
                </a:solidFill>
                <a:latin typeface="Georgia" panose="02040502050405020303" pitchFamily="18" charset="0"/>
                <a:ea typeface="+mn-ea"/>
              </a:rPr>
              <a:t>System: : Pentium i3 Processor or higher</a:t>
            </a:r>
            <a:br>
              <a:rPr lang="en-IN" sz="2000" dirty="0">
                <a:solidFill>
                  <a:schemeClr val="tx1"/>
                </a:solidFill>
                <a:latin typeface="Georgia" panose="02040502050405020303" pitchFamily="18" charset="0"/>
                <a:ea typeface="+mn-ea"/>
              </a:rPr>
            </a:br>
            <a:r>
              <a:rPr lang="en-IN" sz="2000" dirty="0">
                <a:solidFill>
                  <a:schemeClr val="tx1"/>
                </a:solidFill>
                <a:latin typeface="Georgia" panose="02040502050405020303" pitchFamily="18" charset="0"/>
                <a:ea typeface="+mn-ea"/>
              </a:rPr>
              <a:t>Hard Disk : 500 GB.</a:t>
            </a:r>
            <a:br>
              <a:rPr lang="en-IN" sz="2000" dirty="0">
                <a:solidFill>
                  <a:schemeClr val="tx1"/>
                </a:solidFill>
                <a:latin typeface="Georgia" panose="02040502050405020303" pitchFamily="18" charset="0"/>
                <a:ea typeface="+mn-ea"/>
              </a:rPr>
            </a:br>
            <a:r>
              <a:rPr lang="en-IN" sz="2000" dirty="0">
                <a:solidFill>
                  <a:schemeClr val="tx1"/>
                </a:solidFill>
                <a:latin typeface="Georgia" panose="02040502050405020303" pitchFamily="18" charset="0"/>
                <a:ea typeface="+mn-ea"/>
              </a:rPr>
              <a:t>Monitor: 15’’ LED</a:t>
            </a:r>
            <a:br>
              <a:rPr lang="en-IN" sz="2000" dirty="0">
                <a:solidFill>
                  <a:schemeClr val="tx1"/>
                </a:solidFill>
                <a:latin typeface="Georgia" panose="02040502050405020303" pitchFamily="18" charset="0"/>
                <a:ea typeface="+mn-ea"/>
              </a:rPr>
            </a:br>
            <a:r>
              <a:rPr lang="en-IN" sz="2000" dirty="0">
                <a:solidFill>
                  <a:schemeClr val="tx1"/>
                </a:solidFill>
                <a:latin typeface="Georgia" panose="02040502050405020303" pitchFamily="18" charset="0"/>
                <a:ea typeface="+mn-ea"/>
              </a:rPr>
              <a:t>Input Devices: Keyboard, Mouse</a:t>
            </a:r>
            <a:br>
              <a:rPr lang="en-IN" sz="2000" dirty="0">
                <a:solidFill>
                  <a:schemeClr val="tx1"/>
                </a:solidFill>
                <a:latin typeface="Georgia" panose="02040502050405020303" pitchFamily="18" charset="0"/>
                <a:ea typeface="+mn-ea"/>
              </a:rPr>
            </a:br>
            <a:r>
              <a:rPr lang="en-IN" sz="2000" dirty="0">
                <a:solidFill>
                  <a:schemeClr val="tx1"/>
                </a:solidFill>
                <a:latin typeface="Georgia" panose="02040502050405020303" pitchFamily="18" charset="0"/>
                <a:ea typeface="+mn-ea"/>
              </a:rPr>
              <a:t>RAM: 4 GB</a:t>
            </a:r>
            <a:br>
              <a:rPr lang="en-IN" sz="2000" dirty="0">
                <a:solidFill>
                  <a:schemeClr val="tx1"/>
                </a:solidFill>
                <a:latin typeface="Georgia" panose="02040502050405020303" pitchFamily="18" charset="0"/>
                <a:ea typeface="+mn-ea"/>
              </a:rPr>
            </a:br>
            <a:br>
              <a:rPr lang="en-IN" sz="2000" dirty="0">
                <a:solidFill>
                  <a:schemeClr val="tx1"/>
                </a:solidFill>
                <a:latin typeface="Georgia" panose="02040502050405020303" pitchFamily="18" charset="0"/>
                <a:ea typeface="+mn-ea"/>
              </a:rPr>
            </a:br>
            <a:endParaRPr lang="en-IN" sz="2000" dirty="0">
              <a:solidFill>
                <a:schemeClr val="tx1"/>
              </a:solidFill>
              <a:latin typeface="Georgia" panose="02040502050405020303" pitchFamily="18" charset="0"/>
              <a:ea typeface="+mn-ea"/>
            </a:endParaRPr>
          </a:p>
        </p:txBody>
      </p:sp>
      <p:sp>
        <p:nvSpPr>
          <p:cNvPr id="3" name="Text Placeholder 2">
            <a:extLst>
              <a:ext uri="{FF2B5EF4-FFF2-40B4-BE49-F238E27FC236}">
                <a16:creationId xmlns:a16="http://schemas.microsoft.com/office/drawing/2014/main" id="{735EC8F4-EEF1-4431-BE9F-6B7919C3BA82}"/>
              </a:ext>
            </a:extLst>
          </p:cNvPr>
          <p:cNvSpPr>
            <a:spLocks noGrp="1"/>
          </p:cNvSpPr>
          <p:nvPr>
            <p:ph idx="1"/>
          </p:nvPr>
        </p:nvSpPr>
        <p:spPr>
          <a:xfrm>
            <a:off x="495300" y="3971244"/>
            <a:ext cx="8002270" cy="2462213"/>
          </a:xfrm>
        </p:spPr>
        <p:txBody>
          <a:bodyPr/>
          <a:lstStyle/>
          <a:p>
            <a:pPr marL="0" indent="0">
              <a:lnSpc>
                <a:spcPct val="100000"/>
              </a:lnSpc>
              <a:buNone/>
            </a:pPr>
            <a:r>
              <a:rPr lang="en-IN" sz="2000" dirty="0" err="1">
                <a:latin typeface="Georgia" panose="02040502050405020303" pitchFamily="18" charset="0"/>
              </a:rPr>
              <a:t>Jupyter</a:t>
            </a:r>
            <a:r>
              <a:rPr lang="en-IN" sz="2000" dirty="0">
                <a:latin typeface="Georgia" panose="02040502050405020303" pitchFamily="18" charset="0"/>
              </a:rPr>
              <a:t> notebook</a:t>
            </a:r>
          </a:p>
          <a:p>
            <a:pPr marL="0" indent="0">
              <a:lnSpc>
                <a:spcPct val="100000"/>
              </a:lnSpc>
              <a:buNone/>
            </a:pPr>
            <a:r>
              <a:rPr lang="en-IN" sz="2000" dirty="0">
                <a:latin typeface="Georgia" panose="02040502050405020303" pitchFamily="18" charset="0"/>
              </a:rPr>
              <a:t>Python</a:t>
            </a:r>
          </a:p>
          <a:p>
            <a:pPr marL="0" indent="0">
              <a:lnSpc>
                <a:spcPct val="100000"/>
              </a:lnSpc>
              <a:buNone/>
            </a:pPr>
            <a:r>
              <a:rPr lang="en-IN" sz="2000" dirty="0">
                <a:latin typeface="Georgia" panose="02040502050405020303" pitchFamily="18" charset="0"/>
              </a:rPr>
              <a:t>SciPy library</a:t>
            </a:r>
          </a:p>
          <a:p>
            <a:pPr marL="0" indent="0">
              <a:lnSpc>
                <a:spcPct val="100000"/>
              </a:lnSpc>
              <a:buNone/>
            </a:pPr>
            <a:r>
              <a:rPr lang="en-IN" sz="2000" dirty="0">
                <a:latin typeface="Georgia" panose="02040502050405020303" pitchFamily="18" charset="0"/>
              </a:rPr>
              <a:t>NumPy</a:t>
            </a:r>
          </a:p>
          <a:p>
            <a:pPr marL="0" indent="0">
              <a:lnSpc>
                <a:spcPct val="100000"/>
              </a:lnSpc>
              <a:buNone/>
            </a:pPr>
            <a:r>
              <a:rPr lang="en-IN" sz="2000" dirty="0">
                <a:latin typeface="Georgia" panose="02040502050405020303" pitchFamily="18" charset="0"/>
              </a:rPr>
              <a:t>Scikit-learn</a:t>
            </a:r>
          </a:p>
          <a:p>
            <a:pPr marL="0" indent="0">
              <a:lnSpc>
                <a:spcPct val="100000"/>
              </a:lnSpc>
              <a:buNone/>
            </a:pPr>
            <a:r>
              <a:rPr lang="en-IN" sz="2000" dirty="0">
                <a:latin typeface="Georgia" panose="02040502050405020303" pitchFamily="18" charset="0"/>
              </a:rPr>
              <a:t>Pandas</a:t>
            </a:r>
          </a:p>
          <a:p>
            <a:endParaRPr lang="en-IN" sz="2000" dirty="0"/>
          </a:p>
          <a:p>
            <a:endParaRPr lang="en-IN" sz="2000" dirty="0"/>
          </a:p>
        </p:txBody>
      </p:sp>
      <p:sp>
        <p:nvSpPr>
          <p:cNvPr id="5" name="TextBox 4">
            <a:extLst>
              <a:ext uri="{FF2B5EF4-FFF2-40B4-BE49-F238E27FC236}">
                <a16:creationId xmlns:a16="http://schemas.microsoft.com/office/drawing/2014/main" id="{212EBBB9-8680-F24D-0CD7-005EBA9A9CC4}"/>
              </a:ext>
            </a:extLst>
          </p:cNvPr>
          <p:cNvSpPr txBox="1"/>
          <p:nvPr/>
        </p:nvSpPr>
        <p:spPr>
          <a:xfrm>
            <a:off x="471973" y="228600"/>
            <a:ext cx="7621270" cy="1384995"/>
          </a:xfrm>
          <a:prstGeom prst="rect">
            <a:avLst/>
          </a:prstGeom>
          <a:noFill/>
        </p:spPr>
        <p:txBody>
          <a:bodyPr wrap="square" rtlCol="0">
            <a:spAutoFit/>
          </a:bodyPr>
          <a:lstStyle/>
          <a:p>
            <a:r>
              <a:rPr lang="en-IN" sz="4200" dirty="0">
                <a:latin typeface="Georgia" panose="02040502050405020303" pitchFamily="18" charset="0"/>
              </a:rPr>
              <a:t>Hardware and Software requirements</a:t>
            </a:r>
          </a:p>
        </p:txBody>
      </p:sp>
    </p:spTree>
    <p:extLst>
      <p:ext uri="{BB962C8B-B14F-4D97-AF65-F5344CB8AC3E}">
        <p14:creationId xmlns:p14="http://schemas.microsoft.com/office/powerpoint/2010/main" val="145688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www.aurigait.com/resources/files/2020/04/image-10.png">
            <a:extLst>
              <a:ext uri="{FF2B5EF4-FFF2-40B4-BE49-F238E27FC236}">
                <a16:creationId xmlns:a16="http://schemas.microsoft.com/office/drawing/2014/main" id="{F3456D2A-62B1-44C3-9421-BF1E4E330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47525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5D8321-1E5E-41B4-E2AC-8252863A777A}"/>
              </a:ext>
            </a:extLst>
          </p:cNvPr>
          <p:cNvSpPr txBox="1"/>
          <p:nvPr/>
        </p:nvSpPr>
        <p:spPr>
          <a:xfrm>
            <a:off x="533400" y="381000"/>
            <a:ext cx="7467600" cy="1384995"/>
          </a:xfrm>
          <a:prstGeom prst="rect">
            <a:avLst/>
          </a:prstGeom>
          <a:noFill/>
        </p:spPr>
        <p:txBody>
          <a:bodyPr wrap="square" rtlCol="0">
            <a:spAutoFit/>
          </a:bodyPr>
          <a:lstStyle/>
          <a:p>
            <a:r>
              <a:rPr lang="en-IN" sz="4200" dirty="0">
                <a:latin typeface="Georgia" panose="02040502050405020303" pitchFamily="18" charset="0"/>
              </a:rPr>
              <a:t>Types of recommender systems</a:t>
            </a:r>
          </a:p>
        </p:txBody>
      </p:sp>
    </p:spTree>
    <p:extLst>
      <p:ext uri="{BB962C8B-B14F-4D97-AF65-F5344CB8AC3E}">
        <p14:creationId xmlns:p14="http://schemas.microsoft.com/office/powerpoint/2010/main" val="145354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0733B90-C9A6-41CC-925E-0D7C29A562A5}"/>
              </a:ext>
            </a:extLst>
          </p:cNvPr>
          <p:cNvSpPr txBox="1">
            <a:spLocks noGrp="1"/>
          </p:cNvSpPr>
          <p:nvPr>
            <p:ph type="title"/>
          </p:nvPr>
        </p:nvSpPr>
        <p:spPr>
          <a:xfrm>
            <a:off x="304800" y="-228600"/>
            <a:ext cx="7549592" cy="1298448"/>
          </a:xfrm>
          <a:prstGeom prst="rect">
            <a:avLst/>
          </a:prstGeom>
        </p:spPr>
        <p:txBody>
          <a:bodyPr vert="horz" lIns="91440" tIns="45720" rIns="91440" bIns="45720" rtlCol="0" anchor="b">
            <a:normAutofit/>
          </a:bodyPr>
          <a:lstStyle/>
          <a:p>
            <a:pPr marL="12700" algn="l" rtl="0">
              <a:lnSpc>
                <a:spcPct val="90000"/>
              </a:lnSpc>
              <a:spcBef>
                <a:spcPct val="0"/>
              </a:spcBef>
            </a:pPr>
            <a:r>
              <a:rPr lang="en-US" sz="4200" kern="1200" dirty="0">
                <a:latin typeface="Georgia" panose="02040502050405020303" pitchFamily="18" charset="0"/>
                <a:cs typeface="+mj-cs"/>
              </a:rPr>
              <a:t>Background</a:t>
            </a:r>
            <a:r>
              <a:rPr lang="en-US" sz="4200" kern="1200" spc="-55" dirty="0">
                <a:latin typeface="Georgia" panose="02040502050405020303" pitchFamily="18" charset="0"/>
                <a:cs typeface="+mj-cs"/>
              </a:rPr>
              <a:t> </a:t>
            </a:r>
            <a:r>
              <a:rPr lang="en-US" sz="4200" kern="1200" dirty="0">
                <a:latin typeface="Georgia" panose="02040502050405020303" pitchFamily="18" charset="0"/>
                <a:cs typeface="+mj-cs"/>
              </a:rPr>
              <a:t>For</a:t>
            </a:r>
            <a:r>
              <a:rPr lang="en-US" sz="4200" kern="1200" spc="-15" dirty="0">
                <a:latin typeface="Georgia" panose="02040502050405020303" pitchFamily="18" charset="0"/>
                <a:cs typeface="+mj-cs"/>
              </a:rPr>
              <a:t> </a:t>
            </a:r>
            <a:r>
              <a:rPr lang="en-US" sz="4200" kern="1200" spc="-5" dirty="0">
                <a:latin typeface="Georgia" panose="02040502050405020303" pitchFamily="18" charset="0"/>
                <a:cs typeface="+mj-cs"/>
              </a:rPr>
              <a:t>the</a:t>
            </a:r>
            <a:r>
              <a:rPr lang="en-US" sz="4200" kern="1200" spc="-25" dirty="0">
                <a:latin typeface="Georgia" panose="02040502050405020303" pitchFamily="18" charset="0"/>
                <a:cs typeface="+mj-cs"/>
              </a:rPr>
              <a:t> </a:t>
            </a:r>
            <a:r>
              <a:rPr lang="en-US" sz="4200" kern="1200" spc="-5" dirty="0">
                <a:latin typeface="Georgia" panose="02040502050405020303" pitchFamily="18" charset="0"/>
                <a:cs typeface="+mj-cs"/>
              </a:rPr>
              <a:t>Solution</a:t>
            </a:r>
            <a:endParaRPr lang="en-US" sz="4200" kern="1200" dirty="0">
              <a:latin typeface="Georgia" panose="02040502050405020303" pitchFamily="18" charset="0"/>
              <a:cs typeface="+mj-cs"/>
            </a:endParaRPr>
          </a:p>
        </p:txBody>
      </p:sp>
      <p:sp>
        <p:nvSpPr>
          <p:cNvPr id="6" name="object 3">
            <a:extLst>
              <a:ext uri="{FF2B5EF4-FFF2-40B4-BE49-F238E27FC236}">
                <a16:creationId xmlns:a16="http://schemas.microsoft.com/office/drawing/2014/main" id="{C952CD8E-B42E-458F-8D8C-50C622CCFE0D}"/>
              </a:ext>
            </a:extLst>
          </p:cNvPr>
          <p:cNvSpPr txBox="1"/>
          <p:nvPr/>
        </p:nvSpPr>
        <p:spPr>
          <a:xfrm>
            <a:off x="110562" y="602857"/>
            <a:ext cx="3463361" cy="3207143"/>
          </a:xfrm>
          <a:prstGeom prst="rect">
            <a:avLst/>
          </a:prstGeom>
        </p:spPr>
        <p:txBody>
          <a:bodyPr vert="horz" lIns="91440" tIns="45720" rIns="91440" bIns="45720" rtlCol="0" anchor="ctr">
            <a:normAutofit/>
          </a:bodyPr>
          <a:lstStyle/>
          <a:p>
            <a:pPr lvl="1" indent="-228600">
              <a:lnSpc>
                <a:spcPct val="90000"/>
              </a:lnSpc>
              <a:buFont typeface="Arial" panose="020B0604020202020204" pitchFamily="34" charset="0"/>
              <a:buChar char="•"/>
            </a:pPr>
            <a:endParaRPr lang="en-US" sz="1600" dirty="0">
              <a:latin typeface="Georgia" panose="02040502050405020303" pitchFamily="18" charset="0"/>
            </a:endParaRPr>
          </a:p>
          <a:p>
            <a:pPr marL="203200">
              <a:lnSpc>
                <a:spcPct val="90000"/>
              </a:lnSpc>
              <a:spcBef>
                <a:spcPts val="1600"/>
              </a:spcBef>
              <a:buSzPct val="166666"/>
              <a:tabLst>
                <a:tab pos="432434" algn="l"/>
              </a:tabLst>
            </a:pPr>
            <a:r>
              <a:rPr lang="en-US" sz="1600" b="1" spc="-5" dirty="0">
                <a:latin typeface="Georgia" panose="02040502050405020303" pitchFamily="18" charset="0"/>
              </a:rPr>
              <a:t>Collaborative</a:t>
            </a:r>
            <a:r>
              <a:rPr lang="en-US" sz="1600" b="1" spc="-55" dirty="0">
                <a:latin typeface="Georgia" panose="02040502050405020303" pitchFamily="18" charset="0"/>
              </a:rPr>
              <a:t> </a:t>
            </a:r>
            <a:r>
              <a:rPr lang="en-US" sz="1600" b="1" spc="-5" dirty="0">
                <a:latin typeface="Georgia" panose="02040502050405020303" pitchFamily="18" charset="0"/>
              </a:rPr>
              <a:t>Filtering</a:t>
            </a:r>
            <a:endParaRPr lang="en-US" sz="1600" b="1" dirty="0">
              <a:latin typeface="Georgia" panose="02040502050405020303" pitchFamily="18" charset="0"/>
            </a:endParaRPr>
          </a:p>
          <a:p>
            <a:pPr marL="889000" marR="381000" lvl="1" indent="-228600" algn="just">
              <a:lnSpc>
                <a:spcPct val="90000"/>
              </a:lnSpc>
              <a:spcBef>
                <a:spcPts val="515"/>
              </a:spcBef>
              <a:buSzPct val="79166"/>
              <a:buFont typeface="Arial" panose="020B0604020202020204" pitchFamily="34" charset="0"/>
              <a:buChar char="•"/>
              <a:tabLst>
                <a:tab pos="889000" algn="l"/>
                <a:tab pos="889635" algn="l"/>
              </a:tabLst>
            </a:pPr>
            <a:r>
              <a:rPr lang="en-US" sz="1600" spc="-5" dirty="0">
                <a:latin typeface="Georgia" panose="02040502050405020303" pitchFamily="18" charset="0"/>
              </a:rPr>
              <a:t>chooses </a:t>
            </a:r>
            <a:r>
              <a:rPr lang="en-US" sz="1600" dirty="0">
                <a:latin typeface="Georgia" panose="02040502050405020303" pitchFamily="18" charset="0"/>
              </a:rPr>
              <a:t>items </a:t>
            </a:r>
            <a:r>
              <a:rPr lang="en-US" sz="1600" spc="-5" dirty="0">
                <a:latin typeface="Georgia" panose="02040502050405020303" pitchFamily="18" charset="0"/>
              </a:rPr>
              <a:t>based on the correlation between </a:t>
            </a:r>
            <a:r>
              <a:rPr lang="en-US" sz="1600" spc="-565" dirty="0">
                <a:latin typeface="Georgia" panose="02040502050405020303" pitchFamily="18" charset="0"/>
              </a:rPr>
              <a:t> </a:t>
            </a:r>
            <a:r>
              <a:rPr lang="en-US" sz="1600" spc="-5" dirty="0">
                <a:latin typeface="Georgia" panose="02040502050405020303" pitchFamily="18" charset="0"/>
              </a:rPr>
              <a:t>people</a:t>
            </a:r>
            <a:r>
              <a:rPr lang="en-US" sz="1600" spc="5" dirty="0">
                <a:latin typeface="Georgia" panose="02040502050405020303" pitchFamily="18" charset="0"/>
              </a:rPr>
              <a:t> </a:t>
            </a:r>
            <a:r>
              <a:rPr lang="en-US" sz="1600" spc="-5" dirty="0">
                <a:latin typeface="Georgia" panose="02040502050405020303" pitchFamily="18" charset="0"/>
              </a:rPr>
              <a:t>with similar preferences.</a:t>
            </a:r>
            <a:endParaRPr lang="en-US" sz="1600" dirty="0">
              <a:latin typeface="Georgia" panose="02040502050405020303" pitchFamily="18" charset="0"/>
            </a:endParaRPr>
          </a:p>
          <a:p>
            <a:pPr marL="889000" marR="36830" lvl="1" indent="-228600" algn="just">
              <a:lnSpc>
                <a:spcPct val="90000"/>
              </a:lnSpc>
              <a:spcBef>
                <a:spcPts val="505"/>
              </a:spcBef>
              <a:buSzPct val="79166"/>
              <a:buFont typeface="Arial" panose="020B0604020202020204" pitchFamily="34" charset="0"/>
              <a:buChar char="•"/>
              <a:tabLst>
                <a:tab pos="889000" algn="l"/>
                <a:tab pos="889635" algn="l"/>
              </a:tabLst>
            </a:pPr>
            <a:r>
              <a:rPr lang="en-US" sz="1600" dirty="0">
                <a:latin typeface="Georgia" panose="02040502050405020303" pitchFamily="18" charset="0"/>
              </a:rPr>
              <a:t>Rate items </a:t>
            </a:r>
            <a:r>
              <a:rPr lang="en-US" sz="1600" spc="-5" dirty="0">
                <a:latin typeface="Georgia" panose="02040502050405020303" pitchFamily="18" charset="0"/>
              </a:rPr>
              <a:t>based on </a:t>
            </a:r>
            <a:r>
              <a:rPr lang="en-US" sz="1600" dirty="0">
                <a:latin typeface="Georgia" panose="02040502050405020303" pitchFamily="18" charset="0"/>
              </a:rPr>
              <a:t>ratings </a:t>
            </a:r>
            <a:r>
              <a:rPr lang="en-US" sz="1600" spc="-5" dirty="0">
                <a:latin typeface="Georgia" panose="02040502050405020303" pitchFamily="18" charset="0"/>
              </a:rPr>
              <a:t>of the users that </a:t>
            </a:r>
            <a:r>
              <a:rPr lang="en-US" sz="1600" dirty="0">
                <a:latin typeface="Georgia" panose="02040502050405020303" pitchFamily="18" charset="0"/>
              </a:rPr>
              <a:t>rated </a:t>
            </a:r>
            <a:r>
              <a:rPr lang="en-US" sz="1600" spc="-565" dirty="0">
                <a:latin typeface="Georgia" panose="02040502050405020303" pitchFamily="18" charset="0"/>
              </a:rPr>
              <a:t> </a:t>
            </a:r>
            <a:r>
              <a:rPr lang="en-US" sz="1600" spc="-5" dirty="0">
                <a:latin typeface="Georgia" panose="02040502050405020303" pitchFamily="18" charset="0"/>
              </a:rPr>
              <a:t>the</a:t>
            </a:r>
            <a:r>
              <a:rPr lang="en-US" sz="1600" spc="-10" dirty="0">
                <a:latin typeface="Georgia" panose="02040502050405020303" pitchFamily="18" charset="0"/>
              </a:rPr>
              <a:t> </a:t>
            </a:r>
            <a:r>
              <a:rPr lang="en-US" sz="1600" spc="-5" dirty="0">
                <a:latin typeface="Georgia" panose="02040502050405020303" pitchFamily="18" charset="0"/>
              </a:rPr>
              <a:t>same</a:t>
            </a:r>
            <a:r>
              <a:rPr lang="en-US" sz="1600" spc="10" dirty="0">
                <a:latin typeface="Georgia" panose="02040502050405020303" pitchFamily="18" charset="0"/>
              </a:rPr>
              <a:t> </a:t>
            </a:r>
            <a:r>
              <a:rPr lang="en-US" sz="1600" dirty="0">
                <a:latin typeface="Georgia" panose="02040502050405020303" pitchFamily="18" charset="0"/>
              </a:rPr>
              <a:t>items</a:t>
            </a:r>
          </a:p>
          <a:p>
            <a:pPr marL="660400" marR="36830" lvl="1" algn="just">
              <a:lnSpc>
                <a:spcPct val="90000"/>
              </a:lnSpc>
              <a:spcBef>
                <a:spcPts val="505"/>
              </a:spcBef>
              <a:buSzPct val="79166"/>
              <a:tabLst>
                <a:tab pos="889000" algn="l"/>
                <a:tab pos="889635" algn="l"/>
              </a:tabLst>
            </a:pPr>
            <a:endParaRPr lang="en-US" sz="1600" dirty="0">
              <a:latin typeface="Georgia" panose="02040502050405020303" pitchFamily="18" charset="0"/>
            </a:endParaRPr>
          </a:p>
        </p:txBody>
      </p:sp>
      <p:pic>
        <p:nvPicPr>
          <p:cNvPr id="7" name="Picture 2" descr="collaborative filtering recommender system">
            <a:extLst>
              <a:ext uri="{FF2B5EF4-FFF2-40B4-BE49-F238E27FC236}">
                <a16:creationId xmlns:a16="http://schemas.microsoft.com/office/drawing/2014/main" id="{3C16EF2F-3FCB-4EF3-92D5-3D907C2777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06" b="5935"/>
          <a:stretch/>
        </p:blipFill>
        <p:spPr bwMode="auto">
          <a:xfrm>
            <a:off x="3886200" y="1994775"/>
            <a:ext cx="4811764" cy="35845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911487-D3D8-436A-F2AD-BC6915DBBE54}"/>
              </a:ext>
            </a:extLst>
          </p:cNvPr>
          <p:cNvSpPr txBox="1"/>
          <p:nvPr/>
        </p:nvSpPr>
        <p:spPr>
          <a:xfrm>
            <a:off x="463142" y="3276600"/>
            <a:ext cx="3234762" cy="3293209"/>
          </a:xfrm>
          <a:prstGeom prst="rect">
            <a:avLst/>
          </a:prstGeom>
          <a:noFill/>
        </p:spPr>
        <p:txBody>
          <a:bodyPr wrap="square" rtlCol="0">
            <a:spAutoFit/>
          </a:bodyPr>
          <a:lstStyle/>
          <a:p>
            <a:r>
              <a:rPr lang="en-IN" sz="1600" b="1" dirty="0">
                <a:latin typeface="Georgia" panose="02040502050405020303" pitchFamily="18" charset="0"/>
              </a:rPr>
              <a:t>Textual Clustering</a:t>
            </a:r>
          </a:p>
          <a:p>
            <a:pPr marL="285750" indent="-285750">
              <a:buFont typeface="Arial" panose="020B0604020202020204" pitchFamily="34" charset="0"/>
              <a:buChar char="•"/>
            </a:pPr>
            <a:r>
              <a:rPr lang="en-US" sz="1600" dirty="0"/>
              <a:t>Textual Clustering is a clustering technique to cluster text-related documents. It targets the new users as our system will be unable to get any information about the user at the very beginning but our recommendation system should show some products even then, so the user will get the recommendations related to the search he/she has done.</a:t>
            </a:r>
            <a:endParaRPr lang="en-IN" sz="1600" b="1" dirty="0">
              <a:latin typeface="Georgia" panose="02040502050405020303" pitchFamily="18" charset="0"/>
            </a:endParaRPr>
          </a:p>
        </p:txBody>
      </p:sp>
    </p:spTree>
    <p:extLst>
      <p:ext uri="{BB962C8B-B14F-4D97-AF65-F5344CB8AC3E}">
        <p14:creationId xmlns:p14="http://schemas.microsoft.com/office/powerpoint/2010/main" val="130110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1151-B803-9069-C0BC-6E8D08EB5387}"/>
              </a:ext>
            </a:extLst>
          </p:cNvPr>
          <p:cNvSpPr>
            <a:spLocks noGrp="1"/>
          </p:cNvSpPr>
          <p:nvPr>
            <p:ph type="title"/>
          </p:nvPr>
        </p:nvSpPr>
        <p:spPr>
          <a:xfrm>
            <a:off x="628650" y="152400"/>
            <a:ext cx="7886700" cy="1325563"/>
          </a:xfrm>
        </p:spPr>
        <p:txBody>
          <a:bodyPr>
            <a:normAutofit/>
          </a:bodyPr>
          <a:lstStyle/>
          <a:p>
            <a:r>
              <a:rPr lang="en-IN" sz="4500" dirty="0">
                <a:latin typeface="Georgia" panose="02040502050405020303" pitchFamily="18" charset="0"/>
              </a:rPr>
              <a:t>Use Case Diagram</a:t>
            </a:r>
          </a:p>
        </p:txBody>
      </p:sp>
      <p:pic>
        <p:nvPicPr>
          <p:cNvPr id="4" name="Picture 3">
            <a:extLst>
              <a:ext uri="{FF2B5EF4-FFF2-40B4-BE49-F238E27FC236}">
                <a16:creationId xmlns:a16="http://schemas.microsoft.com/office/drawing/2014/main" id="{88FA4235-BBAE-5BEA-63FF-EE0E6E9CC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82600"/>
            <a:ext cx="7269480" cy="4910274"/>
          </a:xfrm>
          <a:prstGeom prst="rect">
            <a:avLst/>
          </a:prstGeom>
        </p:spPr>
      </p:pic>
    </p:spTree>
    <p:extLst>
      <p:ext uri="{BB962C8B-B14F-4D97-AF65-F5344CB8AC3E}">
        <p14:creationId xmlns:p14="http://schemas.microsoft.com/office/powerpoint/2010/main" val="14491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0164-884C-0404-FA9F-838FE56EC722}"/>
              </a:ext>
            </a:extLst>
          </p:cNvPr>
          <p:cNvSpPr>
            <a:spLocks noGrp="1"/>
          </p:cNvSpPr>
          <p:nvPr>
            <p:ph type="title"/>
          </p:nvPr>
        </p:nvSpPr>
        <p:spPr>
          <a:xfrm>
            <a:off x="628650" y="365127"/>
            <a:ext cx="7905750" cy="1006474"/>
          </a:xfrm>
        </p:spPr>
        <p:txBody>
          <a:bodyPr>
            <a:normAutofit/>
          </a:bodyPr>
          <a:lstStyle/>
          <a:p>
            <a:r>
              <a:rPr lang="en-IN" sz="4200" dirty="0">
                <a:latin typeface="Georgia" panose="02040502050405020303" pitchFamily="18" charset="0"/>
              </a:rPr>
              <a:t>Class Diagram </a:t>
            </a:r>
          </a:p>
        </p:txBody>
      </p:sp>
      <p:pic>
        <p:nvPicPr>
          <p:cNvPr id="4" name="Picture 3">
            <a:extLst>
              <a:ext uri="{FF2B5EF4-FFF2-40B4-BE49-F238E27FC236}">
                <a16:creationId xmlns:a16="http://schemas.microsoft.com/office/drawing/2014/main" id="{2175D2BC-1F51-8B3E-40C0-CE968B15B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83" y="1371601"/>
            <a:ext cx="8751234" cy="4959219"/>
          </a:xfrm>
          <a:prstGeom prst="rect">
            <a:avLst/>
          </a:prstGeom>
        </p:spPr>
      </p:pic>
    </p:spTree>
    <p:extLst>
      <p:ext uri="{BB962C8B-B14F-4D97-AF65-F5344CB8AC3E}">
        <p14:creationId xmlns:p14="http://schemas.microsoft.com/office/powerpoint/2010/main" val="158385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321</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Calibri Light</vt:lpstr>
      <vt:lpstr>Courier New</vt:lpstr>
      <vt:lpstr>Georgia</vt:lpstr>
      <vt:lpstr>Office Theme</vt:lpstr>
      <vt:lpstr>PowerPoint Presentation</vt:lpstr>
      <vt:lpstr>Content</vt:lpstr>
      <vt:lpstr>Introduction</vt:lpstr>
      <vt:lpstr>Problem Statement</vt:lpstr>
      <vt:lpstr>System: : Pentium i3 Processor or higher Hard Disk : 500 GB. Monitor: 15’’ LED Input Devices: Keyboard, Mouse RAM: 4 GB  </vt:lpstr>
      <vt:lpstr>PowerPoint Presentation</vt:lpstr>
      <vt:lpstr>Background For the Solution</vt:lpstr>
      <vt:lpstr>Use Case Diagram</vt:lpstr>
      <vt:lpstr>Class Diagram </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Gnanadeep Sai</dc:creator>
  <cp:lastModifiedBy>k kaushik</cp:lastModifiedBy>
  <cp:revision>11</cp:revision>
  <dcterms:created xsi:type="dcterms:W3CDTF">2022-02-24T14:04:14Z</dcterms:created>
  <dcterms:modified xsi:type="dcterms:W3CDTF">2022-05-07T06:28:51Z</dcterms:modified>
</cp:coreProperties>
</file>