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0" r:id="rId4"/>
    <p:sldId id="261" r:id="rId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04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721D5-BB00-47B0-BE4C-1A89DE4E64D0}" type="datetimeFigureOut">
              <a:rPr lang="de-DE" smtClean="0"/>
              <a:t>01.06.2019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DE8A3-A965-4169-B48C-1A54478A45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358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DE8A3-A965-4169-B48C-1A54478A458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009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DE8A3-A965-4169-B48C-1A54478A458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009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7FC1-3E24-494C-8F61-013551B5C7AE}" type="datetimeFigureOut">
              <a:rPr lang="de-DE" smtClean="0"/>
              <a:t>01.06.2019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1F78-4885-4A4B-959E-CDAE3CA199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06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7FC1-3E24-494C-8F61-013551B5C7AE}" type="datetimeFigureOut">
              <a:rPr lang="de-DE" smtClean="0"/>
              <a:t>01.06.2019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1F78-4885-4A4B-959E-CDAE3CA199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22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7FC1-3E24-494C-8F61-013551B5C7AE}" type="datetimeFigureOut">
              <a:rPr lang="de-DE" smtClean="0"/>
              <a:t>01.06.2019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1F78-4885-4A4B-959E-CDAE3CA199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21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7FC1-3E24-494C-8F61-013551B5C7AE}" type="datetimeFigureOut">
              <a:rPr lang="de-DE" smtClean="0"/>
              <a:t>01.06.2019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1F78-4885-4A4B-959E-CDAE3CA199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3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7FC1-3E24-494C-8F61-013551B5C7AE}" type="datetimeFigureOut">
              <a:rPr lang="de-DE" smtClean="0"/>
              <a:t>01.06.2019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1F78-4885-4A4B-959E-CDAE3CA199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635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7FC1-3E24-494C-8F61-013551B5C7AE}" type="datetimeFigureOut">
              <a:rPr lang="de-DE" smtClean="0"/>
              <a:t>01.06.2019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1F78-4885-4A4B-959E-CDAE3CA199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08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7FC1-3E24-494C-8F61-013551B5C7AE}" type="datetimeFigureOut">
              <a:rPr lang="de-DE" smtClean="0"/>
              <a:t>01.06.2019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1F78-4885-4A4B-959E-CDAE3CA199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14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7FC1-3E24-494C-8F61-013551B5C7AE}" type="datetimeFigureOut">
              <a:rPr lang="de-DE" smtClean="0"/>
              <a:t>01.06.2019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1F78-4885-4A4B-959E-CDAE3CA199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56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7FC1-3E24-494C-8F61-013551B5C7AE}" type="datetimeFigureOut">
              <a:rPr lang="de-DE" smtClean="0"/>
              <a:t>01.06.2019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1F78-4885-4A4B-959E-CDAE3CA199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05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7FC1-3E24-494C-8F61-013551B5C7AE}" type="datetimeFigureOut">
              <a:rPr lang="de-DE" smtClean="0"/>
              <a:t>01.06.2019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1F78-4885-4A4B-959E-CDAE3CA199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73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7FC1-3E24-494C-8F61-013551B5C7AE}" type="datetimeFigureOut">
              <a:rPr lang="de-DE" smtClean="0"/>
              <a:t>01.06.2019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61F78-4885-4A4B-959E-CDAE3CA199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32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F7FC1-3E24-494C-8F61-013551B5C7AE}" type="datetimeFigureOut">
              <a:rPr lang="de-DE" smtClean="0"/>
              <a:t>01.06.2019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61F78-4885-4A4B-959E-CDAE3CA199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90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395995" y="3507854"/>
            <a:ext cx="1654319" cy="129614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Webpages</a:t>
            </a:r>
          </a:p>
        </p:txBody>
      </p:sp>
      <p:cxnSp>
        <p:nvCxnSpPr>
          <p:cNvPr id="7" name="Gerade Verbindung mit Pfeil 6"/>
          <p:cNvCxnSpPr>
            <a:stCxn id="5" idx="6"/>
            <a:endCxn id="4" idx="1"/>
          </p:cNvCxnSpPr>
          <p:nvPr/>
        </p:nvCxnSpPr>
        <p:spPr>
          <a:xfrm>
            <a:off x="2050314" y="4155926"/>
            <a:ext cx="1444117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pieren 17"/>
          <p:cNvGrpSpPr/>
          <p:nvPr/>
        </p:nvGrpSpPr>
        <p:grpSpPr>
          <a:xfrm>
            <a:off x="3494431" y="4395779"/>
            <a:ext cx="4248472" cy="552235"/>
            <a:chOff x="3126125" y="3891723"/>
            <a:chExt cx="4248472" cy="552235"/>
          </a:xfrm>
        </p:grpSpPr>
        <p:sp>
          <p:nvSpPr>
            <p:cNvPr id="4" name="Rechteck 3"/>
            <p:cNvSpPr/>
            <p:nvPr/>
          </p:nvSpPr>
          <p:spPr>
            <a:xfrm>
              <a:off x="3126125" y="3891723"/>
              <a:ext cx="4248472" cy="5284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Source Layer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3254604" y="3992165"/>
              <a:ext cx="1317396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 sz="1400"/>
              </a:lvl1pPr>
            </a:lstStyle>
            <a:p>
              <a:r>
                <a:rPr lang="de-DE" dirty="0" err="1" smtClean="0"/>
                <a:t>Raw</a:t>
              </a:r>
              <a:r>
                <a:rPr lang="de-DE" dirty="0" smtClean="0"/>
                <a:t> </a:t>
              </a:r>
              <a:r>
                <a:rPr lang="de-DE" dirty="0" err="1"/>
                <a:t>html</a:t>
              </a:r>
              <a:endParaRPr lang="de-DE" dirty="0"/>
            </a:p>
          </p:txBody>
        </p:sp>
        <p:pic>
          <p:nvPicPr>
            <p:cNvPr id="1026" name="Picture 2" descr="Bildergebnis fÃ¼r mongodb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4910" y="4062740"/>
              <a:ext cx="1403394" cy="381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feld 10"/>
          <p:cNvSpPr txBox="1"/>
          <p:nvPr/>
        </p:nvSpPr>
        <p:spPr>
          <a:xfrm rot="1328378">
            <a:off x="2025797" y="4119237"/>
            <a:ext cx="1394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Webscraping</a:t>
            </a:r>
            <a:endParaRPr lang="de-DE" sz="1400" dirty="0"/>
          </a:p>
        </p:txBody>
      </p:sp>
      <p:cxnSp>
        <p:nvCxnSpPr>
          <p:cNvPr id="15" name="Gerade Verbindung mit Pfeil 14"/>
          <p:cNvCxnSpPr>
            <a:stCxn id="4" idx="0"/>
            <a:endCxn id="9" idx="2"/>
          </p:cNvCxnSpPr>
          <p:nvPr/>
        </p:nvCxnSpPr>
        <p:spPr>
          <a:xfrm flipH="1" flipV="1">
            <a:off x="5616116" y="3651870"/>
            <a:ext cx="2551" cy="7439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5619717" y="3858602"/>
            <a:ext cx="1394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Parsing</a:t>
            </a:r>
            <a:endParaRPr lang="de-DE" sz="1400" dirty="0"/>
          </a:p>
        </p:txBody>
      </p:sp>
      <p:sp>
        <p:nvSpPr>
          <p:cNvPr id="24" name="Rechteck 23"/>
          <p:cNvSpPr/>
          <p:nvPr/>
        </p:nvSpPr>
        <p:spPr>
          <a:xfrm>
            <a:off x="4080279" y="411510"/>
            <a:ext cx="3071673" cy="5284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View Layer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27" name="Gerade Verbindung mit Pfeil 26"/>
          <p:cNvCxnSpPr>
            <a:stCxn id="9" idx="1"/>
            <a:endCxn id="30" idx="3"/>
          </p:cNvCxnSpPr>
          <p:nvPr/>
        </p:nvCxnSpPr>
        <p:spPr>
          <a:xfrm flipH="1">
            <a:off x="2946175" y="2607754"/>
            <a:ext cx="329681" cy="1481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Bildergebnis fÃ¼r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7918" y="4443958"/>
            <a:ext cx="347858" cy="34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Bildergebnis fÃ¼r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20072" y="3880076"/>
            <a:ext cx="347858" cy="34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uppieren 49"/>
          <p:cNvGrpSpPr/>
          <p:nvPr/>
        </p:nvGrpSpPr>
        <p:grpSpPr>
          <a:xfrm>
            <a:off x="629018" y="2241018"/>
            <a:ext cx="2317157" cy="1029714"/>
            <a:chOff x="781043" y="411510"/>
            <a:chExt cx="2317157" cy="1029714"/>
          </a:xfrm>
        </p:grpSpPr>
        <p:sp>
          <p:nvSpPr>
            <p:cNvPr id="30" name="Rechteck 29"/>
            <p:cNvSpPr/>
            <p:nvPr/>
          </p:nvSpPr>
          <p:spPr>
            <a:xfrm>
              <a:off x="781043" y="411510"/>
              <a:ext cx="2317157" cy="10297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Search Engine </a:t>
              </a:r>
              <a:r>
                <a:rPr lang="de-DE" b="1" dirty="0" err="1" smtClean="0">
                  <a:solidFill>
                    <a:schemeClr val="tx1"/>
                  </a:solidFill>
                </a:rPr>
                <a:t>Lucene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pic>
          <p:nvPicPr>
            <p:cNvPr id="1032" name="Picture 8" descr="Bildergebnis fÃ¼r java logo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7801" y="850254"/>
              <a:ext cx="304048" cy="575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5" name="Gerade Verbindung mit Pfeil 44"/>
          <p:cNvCxnSpPr>
            <a:stCxn id="9" idx="0"/>
            <a:endCxn id="24" idx="2"/>
          </p:cNvCxnSpPr>
          <p:nvPr/>
        </p:nvCxnSpPr>
        <p:spPr>
          <a:xfrm flipV="1">
            <a:off x="5616116" y="939916"/>
            <a:ext cx="0" cy="6237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30" idx="0"/>
            <a:endCxn id="24" idx="1"/>
          </p:cNvCxnSpPr>
          <p:nvPr/>
        </p:nvCxnSpPr>
        <p:spPr>
          <a:xfrm flipV="1">
            <a:off x="1787597" y="675713"/>
            <a:ext cx="2292682" cy="15653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stCxn id="4" idx="0"/>
            <a:endCxn id="30" idx="2"/>
          </p:cNvCxnSpPr>
          <p:nvPr/>
        </p:nvCxnSpPr>
        <p:spPr>
          <a:xfrm flipH="1" flipV="1">
            <a:off x="1787597" y="3270732"/>
            <a:ext cx="3831070" cy="11250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pieren 16"/>
          <p:cNvGrpSpPr/>
          <p:nvPr/>
        </p:nvGrpSpPr>
        <p:grpSpPr>
          <a:xfrm>
            <a:off x="3275856" y="1563638"/>
            <a:ext cx="4680520" cy="2088232"/>
            <a:chOff x="4067944" y="1220234"/>
            <a:chExt cx="4680520" cy="2088232"/>
          </a:xfrm>
        </p:grpSpPr>
        <p:grpSp>
          <p:nvGrpSpPr>
            <p:cNvPr id="12" name="Gruppieren 11"/>
            <p:cNvGrpSpPr/>
            <p:nvPr/>
          </p:nvGrpSpPr>
          <p:grpSpPr>
            <a:xfrm>
              <a:off x="4067944" y="1220234"/>
              <a:ext cx="4680520" cy="2088232"/>
              <a:chOff x="4067944" y="1724290"/>
              <a:chExt cx="4680520" cy="2088232"/>
            </a:xfrm>
            <a:solidFill>
              <a:schemeClr val="bg1"/>
            </a:solidFill>
          </p:grpSpPr>
          <p:sp>
            <p:nvSpPr>
              <p:cNvPr id="9" name="Rechteck 8"/>
              <p:cNvSpPr/>
              <p:nvPr/>
            </p:nvSpPr>
            <p:spPr>
              <a:xfrm>
                <a:off x="4067944" y="1724290"/>
                <a:ext cx="4680520" cy="20882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b="1" dirty="0" smtClean="0">
                    <a:solidFill>
                      <a:schemeClr val="tx1"/>
                    </a:solidFill>
                  </a:rPr>
                  <a:t>Core Layer</a:t>
                </a:r>
                <a:endParaRPr lang="de-DE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28" name="Picture 4" descr="Bildergebnis fÃ¼r mysql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62094" y="1740298"/>
                <a:ext cx="447399" cy="310196"/>
              </a:xfrm>
              <a:prstGeom prst="rect">
                <a:avLst/>
              </a:prstGeom>
              <a:grpFill/>
              <a:extLst/>
            </p:spPr>
          </p:pic>
        </p:grpSp>
        <p:sp>
          <p:nvSpPr>
            <p:cNvPr id="16" name="Textfeld 15"/>
            <p:cNvSpPr txBox="1"/>
            <p:nvPr/>
          </p:nvSpPr>
          <p:spPr>
            <a:xfrm>
              <a:off x="4283968" y="1521212"/>
              <a:ext cx="4320480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400" dirty="0" err="1" smtClean="0"/>
                <a:t>Recipe</a:t>
              </a:r>
              <a:r>
                <a:rPr lang="de-DE" sz="1400" dirty="0" smtClean="0"/>
                <a:t> (</a:t>
              </a:r>
              <a:r>
                <a:rPr lang="de-DE" sz="1400" u="sng" dirty="0" err="1" smtClean="0"/>
                <a:t>Rec_id</a:t>
              </a:r>
              <a:r>
                <a:rPr lang="de-DE" sz="1400" dirty="0" smtClean="0"/>
                <a:t>, Title, Source, </a:t>
              </a:r>
              <a:r>
                <a:rPr lang="de-DE" sz="1400" dirty="0" err="1" smtClean="0"/>
                <a:t>Link_to_pic</a:t>
              </a:r>
              <a:r>
                <a:rPr lang="de-DE" sz="1400" dirty="0" smtClean="0"/>
                <a:t> …)</a:t>
              </a:r>
              <a:endParaRPr lang="de-DE" sz="1400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4283968" y="1866807"/>
              <a:ext cx="4320480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400" dirty="0" err="1" smtClean="0"/>
                <a:t>Ingredient</a:t>
              </a:r>
              <a:r>
                <a:rPr lang="de-DE" sz="1400" dirty="0" smtClean="0"/>
                <a:t>(</a:t>
              </a:r>
              <a:r>
                <a:rPr lang="de-DE" sz="1400" u="sng" dirty="0" err="1" smtClean="0"/>
                <a:t>Ing_id</a:t>
              </a:r>
              <a:r>
                <a:rPr lang="de-DE" sz="1400" dirty="0" smtClean="0"/>
                <a:t>, Name,  </a:t>
              </a:r>
              <a:r>
                <a:rPr lang="de-DE" sz="1400" dirty="0" err="1" smtClean="0"/>
                <a:t>kCal</a:t>
              </a:r>
              <a:r>
                <a:rPr lang="de-DE" sz="1400" dirty="0" smtClean="0"/>
                <a:t>, …)</a:t>
              </a:r>
              <a:endParaRPr lang="de-DE" sz="1400" dirty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283968" y="2212402"/>
              <a:ext cx="4320480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400" dirty="0" err="1" smtClean="0"/>
                <a:t>Rec_Inc</a:t>
              </a:r>
              <a:r>
                <a:rPr lang="de-DE" sz="1400" dirty="0" smtClean="0"/>
                <a:t> (</a:t>
              </a:r>
              <a:r>
                <a:rPr lang="de-DE" sz="1400" dirty="0" err="1" smtClean="0"/>
                <a:t>Rec_id</a:t>
              </a:r>
              <a:r>
                <a:rPr lang="de-DE" sz="1400" dirty="0" smtClean="0"/>
                <a:t>, </a:t>
              </a:r>
              <a:r>
                <a:rPr lang="de-DE" sz="1400" dirty="0" err="1" smtClean="0"/>
                <a:t>Ing_id</a:t>
              </a:r>
              <a:r>
                <a:rPr lang="de-DE" sz="1400" dirty="0" smtClean="0"/>
                <a:t>, </a:t>
              </a:r>
              <a:r>
                <a:rPr lang="de-DE" sz="1400" dirty="0" err="1" smtClean="0"/>
                <a:t>Amount</a:t>
              </a:r>
              <a:r>
                <a:rPr lang="de-DE" sz="1400" dirty="0" smtClean="0"/>
                <a:t>, </a:t>
              </a:r>
              <a:r>
                <a:rPr lang="de-DE" sz="1400" dirty="0" err="1" smtClean="0"/>
                <a:t>Unit_id</a:t>
              </a:r>
              <a:r>
                <a:rPr lang="de-DE" sz="1400" dirty="0" smtClean="0"/>
                <a:t>, …)</a:t>
              </a:r>
              <a:endParaRPr lang="de-DE" sz="1400" dirty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283968" y="2588386"/>
              <a:ext cx="4320480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400" dirty="0" smtClean="0"/>
                <a:t>Units(</a:t>
              </a:r>
              <a:r>
                <a:rPr lang="de-DE" sz="1400" u="sng" dirty="0" err="1" smtClean="0"/>
                <a:t>Unit_id</a:t>
              </a:r>
              <a:r>
                <a:rPr lang="de-DE" sz="1400" dirty="0" smtClean="0"/>
                <a:t>, Name …)</a:t>
              </a:r>
              <a:endParaRPr lang="de-DE" sz="1400" dirty="0"/>
            </a:p>
          </p:txBody>
        </p:sp>
      </p:grpSp>
      <p:sp>
        <p:nvSpPr>
          <p:cNvPr id="56" name="Rechteck 55"/>
          <p:cNvSpPr/>
          <p:nvPr/>
        </p:nvSpPr>
        <p:spPr>
          <a:xfrm rot="5400000">
            <a:off x="6168351" y="2415559"/>
            <a:ext cx="4536504" cy="5284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Repository / Monitoring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785935" y="2663527"/>
            <a:ext cx="1633705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err="1"/>
              <a:t>Rec_id</a:t>
            </a:r>
            <a:r>
              <a:rPr lang="de-DE" sz="1400" dirty="0"/>
              <a:t>, </a:t>
            </a:r>
            <a:r>
              <a:rPr lang="de-DE" sz="1400" dirty="0" err="1" smtClean="0"/>
              <a:t>free</a:t>
            </a:r>
            <a:r>
              <a:rPr lang="de-DE" sz="1400" dirty="0" smtClean="0"/>
              <a:t> </a:t>
            </a:r>
            <a:r>
              <a:rPr lang="de-DE" sz="1400" dirty="0" err="1"/>
              <a:t>t</a:t>
            </a:r>
            <a:r>
              <a:rPr lang="de-DE" sz="1400" dirty="0" err="1" smtClean="0"/>
              <a:t>ext</a:t>
            </a:r>
            <a:endParaRPr lang="de-DE" sz="1400" dirty="0"/>
          </a:p>
        </p:txBody>
      </p:sp>
      <p:cxnSp>
        <p:nvCxnSpPr>
          <p:cNvPr id="64" name="Gerade Verbindung mit Pfeil 63"/>
          <p:cNvCxnSpPr>
            <a:stCxn id="4" idx="3"/>
          </p:cNvCxnSpPr>
          <p:nvPr/>
        </p:nvCxnSpPr>
        <p:spPr>
          <a:xfrm flipV="1">
            <a:off x="7742903" y="4650109"/>
            <a:ext cx="429497" cy="98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9" idx="3"/>
          </p:cNvCxnSpPr>
          <p:nvPr/>
        </p:nvCxnSpPr>
        <p:spPr>
          <a:xfrm flipV="1">
            <a:off x="7956376" y="2555806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59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560935" y="3507854"/>
            <a:ext cx="1654319" cy="129614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bg1"/>
                </a:solidFill>
              </a:rPr>
              <a:t>Webpage</a:t>
            </a:r>
            <a:endParaRPr lang="de-DE" b="1" dirty="0">
              <a:solidFill>
                <a:schemeClr val="bg1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2436243" y="4395779"/>
            <a:ext cx="6528245" cy="552235"/>
            <a:chOff x="846352" y="3891723"/>
            <a:chExt cx="6528245" cy="552235"/>
          </a:xfrm>
        </p:grpSpPr>
        <p:sp>
          <p:nvSpPr>
            <p:cNvPr id="6" name="Rechteck 5"/>
            <p:cNvSpPr/>
            <p:nvPr/>
          </p:nvSpPr>
          <p:spPr>
            <a:xfrm>
              <a:off x="846352" y="3891723"/>
              <a:ext cx="6528245" cy="5284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b="1" dirty="0" smtClean="0">
                  <a:solidFill>
                    <a:schemeClr val="tx1"/>
                  </a:solidFill>
                </a:rPr>
                <a:t>Source Layer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685965" y="3992165"/>
              <a:ext cx="1317396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 sz="1400"/>
              </a:lvl1pPr>
            </a:lstStyle>
            <a:p>
              <a:r>
                <a:rPr lang="de-DE" dirty="0" err="1" smtClean="0"/>
                <a:t>Raw</a:t>
              </a:r>
              <a:r>
                <a:rPr lang="de-DE" dirty="0" smtClean="0"/>
                <a:t> </a:t>
              </a:r>
              <a:r>
                <a:rPr lang="de-DE" dirty="0" err="1" smtClean="0"/>
                <a:t>html</a:t>
              </a:r>
              <a:r>
                <a:rPr lang="de-DE" dirty="0" smtClean="0"/>
                <a:t>, </a:t>
              </a:r>
              <a:r>
                <a:rPr lang="de-DE" dirty="0" err="1" smtClean="0"/>
                <a:t>url</a:t>
              </a:r>
              <a:endParaRPr lang="de-DE" dirty="0"/>
            </a:p>
          </p:txBody>
        </p:sp>
        <p:pic>
          <p:nvPicPr>
            <p:cNvPr id="8" name="Picture 2" descr="Bildergebnis fÃ¼r mongodb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4910" y="4062740"/>
              <a:ext cx="1403394" cy="381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chteck 10"/>
          <p:cNvSpPr/>
          <p:nvPr/>
        </p:nvSpPr>
        <p:spPr>
          <a:xfrm rot="5400000">
            <a:off x="6007098" y="1352508"/>
            <a:ext cx="3888432" cy="19528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Repository / Monitoring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/>
          <p:cNvCxnSpPr>
            <a:stCxn id="7" idx="3"/>
            <a:endCxn id="15" idx="2"/>
          </p:cNvCxnSpPr>
          <p:nvPr/>
        </p:nvCxnSpPr>
        <p:spPr>
          <a:xfrm flipV="1">
            <a:off x="4593252" y="1472467"/>
            <a:ext cx="3304748" cy="31776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548481" y="671377"/>
            <a:ext cx="1679226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URL_Crawler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7239302" y="733803"/>
            <a:ext cx="1317396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DE" dirty="0" smtClean="0"/>
              <a:t>URLs (</a:t>
            </a:r>
            <a:r>
              <a:rPr lang="de-DE" dirty="0" err="1"/>
              <a:t>source_id</a:t>
            </a:r>
            <a:r>
              <a:rPr lang="de-DE" dirty="0" smtClean="0"/>
              <a:t>, </a:t>
            </a:r>
            <a:r>
              <a:rPr lang="de-DE" dirty="0" err="1" smtClean="0"/>
              <a:t>url</a:t>
            </a:r>
            <a:r>
              <a:rPr lang="de-DE" dirty="0" smtClean="0"/>
              <a:t>, </a:t>
            </a:r>
            <a:r>
              <a:rPr lang="de-DE" dirty="0" err="1" smtClean="0"/>
              <a:t>date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3098387" y="2715766"/>
            <a:ext cx="1679226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Html_scraper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19" name="Gerade Verbindung mit Pfeil 18"/>
          <p:cNvCxnSpPr>
            <a:stCxn id="4" idx="0"/>
            <a:endCxn id="14" idx="2"/>
          </p:cNvCxnSpPr>
          <p:nvPr/>
        </p:nvCxnSpPr>
        <p:spPr>
          <a:xfrm flipH="1" flipV="1">
            <a:off x="1388094" y="1319449"/>
            <a:ext cx="1" cy="21884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3622910" y="733803"/>
            <a:ext cx="1317396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DE" dirty="0" err="1" smtClean="0"/>
              <a:t>Source_url</a:t>
            </a:r>
            <a:r>
              <a:rPr lang="de-DE" dirty="0" smtClean="0"/>
              <a:t>, </a:t>
            </a:r>
            <a:r>
              <a:rPr lang="de-DE" dirty="0" err="1"/>
              <a:t>Recipe_urls</a:t>
            </a:r>
            <a:endParaRPr lang="de-DE" dirty="0"/>
          </a:p>
        </p:txBody>
      </p:sp>
      <p:cxnSp>
        <p:nvCxnSpPr>
          <p:cNvPr id="24" name="Gerade Verbindung mit Pfeil 23"/>
          <p:cNvCxnSpPr>
            <a:stCxn id="14" idx="3"/>
            <a:endCxn id="23" idx="1"/>
          </p:cNvCxnSpPr>
          <p:nvPr/>
        </p:nvCxnSpPr>
        <p:spPr>
          <a:xfrm>
            <a:off x="2227707" y="995413"/>
            <a:ext cx="139520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23" idx="3"/>
            <a:endCxn id="15" idx="1"/>
          </p:cNvCxnSpPr>
          <p:nvPr/>
        </p:nvCxnSpPr>
        <p:spPr>
          <a:xfrm>
            <a:off x="4940306" y="995413"/>
            <a:ext cx="2298996" cy="1077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6516216" y="1257023"/>
            <a:ext cx="819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compare</a:t>
            </a:r>
            <a:endParaRPr lang="de-DE" sz="1100" dirty="0"/>
          </a:p>
        </p:txBody>
      </p:sp>
      <p:sp>
        <p:nvSpPr>
          <p:cNvPr id="32" name="Textfeld 31"/>
          <p:cNvSpPr txBox="1"/>
          <p:nvPr/>
        </p:nvSpPr>
        <p:spPr>
          <a:xfrm>
            <a:off x="3275856" y="1961471"/>
            <a:ext cx="1317396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DE" dirty="0" err="1" smtClean="0"/>
              <a:t>New_urls</a:t>
            </a:r>
            <a:r>
              <a:rPr lang="de-DE" dirty="0" smtClean="0"/>
              <a:t>,</a:t>
            </a:r>
          </a:p>
          <a:p>
            <a:r>
              <a:rPr lang="de-DE" dirty="0" err="1" smtClean="0"/>
              <a:t>Scheduld_urls</a:t>
            </a:r>
            <a:endParaRPr lang="de-DE" dirty="0"/>
          </a:p>
        </p:txBody>
      </p:sp>
      <p:cxnSp>
        <p:nvCxnSpPr>
          <p:cNvPr id="33" name="Gerade Verbindung mit Pfeil 32"/>
          <p:cNvCxnSpPr>
            <a:stCxn id="15" idx="1"/>
            <a:endCxn id="32" idx="0"/>
          </p:cNvCxnSpPr>
          <p:nvPr/>
        </p:nvCxnSpPr>
        <p:spPr>
          <a:xfrm flipH="1">
            <a:off x="3934554" y="1103135"/>
            <a:ext cx="3304748" cy="8583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32" idx="2"/>
            <a:endCxn id="18" idx="0"/>
          </p:cNvCxnSpPr>
          <p:nvPr/>
        </p:nvCxnSpPr>
        <p:spPr>
          <a:xfrm>
            <a:off x="3934554" y="2484691"/>
            <a:ext cx="3446" cy="2310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18" idx="2"/>
            <a:endCxn id="42" idx="0"/>
          </p:cNvCxnSpPr>
          <p:nvPr/>
        </p:nvCxnSpPr>
        <p:spPr>
          <a:xfrm>
            <a:off x="3938000" y="3363838"/>
            <a:ext cx="0" cy="3501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3279302" y="3714005"/>
            <a:ext cx="1317396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DE" dirty="0" err="1" smtClean="0"/>
              <a:t>New_htmls</a:t>
            </a:r>
            <a:endParaRPr lang="de-DE" dirty="0"/>
          </a:p>
        </p:txBody>
      </p:sp>
      <p:cxnSp>
        <p:nvCxnSpPr>
          <p:cNvPr id="44" name="Gerade Verbindung mit Pfeil 43"/>
          <p:cNvCxnSpPr>
            <a:stCxn id="42" idx="2"/>
            <a:endCxn id="7" idx="0"/>
          </p:cNvCxnSpPr>
          <p:nvPr/>
        </p:nvCxnSpPr>
        <p:spPr>
          <a:xfrm flipH="1">
            <a:off x="3934554" y="4021782"/>
            <a:ext cx="3446" cy="4744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stCxn id="4" idx="7"/>
            <a:endCxn id="18" idx="1"/>
          </p:cNvCxnSpPr>
          <p:nvPr/>
        </p:nvCxnSpPr>
        <p:spPr>
          <a:xfrm flipV="1">
            <a:off x="1972985" y="3039802"/>
            <a:ext cx="1125402" cy="6578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/>
          <p:cNvSpPr txBox="1"/>
          <p:nvPr/>
        </p:nvSpPr>
        <p:spPr>
          <a:xfrm>
            <a:off x="6516216" y="4496221"/>
            <a:ext cx="231466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DE" dirty="0" err="1" smtClean="0"/>
              <a:t>url_recipe</a:t>
            </a:r>
            <a:r>
              <a:rPr lang="de-DE" dirty="0" smtClean="0"/>
              <a:t>, </a:t>
            </a:r>
            <a:r>
              <a:rPr lang="de-DE" dirty="0" err="1" smtClean="0"/>
              <a:t>url_sourcepage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7195879" y="2223081"/>
            <a:ext cx="1317396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DE" dirty="0" err="1" smtClean="0"/>
              <a:t>Sourcepages</a:t>
            </a:r>
            <a:r>
              <a:rPr lang="de-DE" dirty="0" smtClean="0"/>
              <a:t> (</a:t>
            </a:r>
            <a:r>
              <a:rPr lang="de-DE" dirty="0" err="1" smtClean="0"/>
              <a:t>source_url</a:t>
            </a:r>
            <a:r>
              <a:rPr lang="de-DE" dirty="0" smtClean="0"/>
              <a:t>, </a:t>
            </a:r>
            <a:r>
              <a:rPr lang="de-DE" dirty="0" err="1" smtClean="0"/>
              <a:t>source_id</a:t>
            </a:r>
            <a:r>
              <a:rPr lang="de-DE" dirty="0" smtClean="0"/>
              <a:t>, </a:t>
            </a:r>
            <a:r>
              <a:rPr lang="de-DE" dirty="0" err="1" smtClean="0"/>
              <a:t>name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2605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2318251" y="267494"/>
            <a:ext cx="3453283" cy="4656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Scraper</a:t>
            </a:r>
            <a:r>
              <a:rPr lang="de-DE" b="1" dirty="0" smtClean="0">
                <a:solidFill>
                  <a:schemeClr val="tx1"/>
                </a:solidFill>
              </a:rPr>
              <a:t> Monitoring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4" name="Diagonal liegende Ecken des Rechtecks schneiden 13"/>
          <p:cNvSpPr/>
          <p:nvPr/>
        </p:nvSpPr>
        <p:spPr>
          <a:xfrm>
            <a:off x="257324" y="1735527"/>
            <a:ext cx="1679226" cy="648072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URL_Crawler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502148" y="699542"/>
            <a:ext cx="313934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DE" dirty="0" err="1" smtClean="0"/>
              <a:t>Scrap_URLs</a:t>
            </a:r>
            <a:r>
              <a:rPr lang="de-DE" dirty="0"/>
              <a:t> (</a:t>
            </a:r>
            <a:r>
              <a:rPr lang="de-DE" dirty="0" err="1" smtClean="0"/>
              <a:t>Recipe_url</a:t>
            </a:r>
            <a:r>
              <a:rPr lang="de-DE" dirty="0" smtClean="0"/>
              <a:t>, </a:t>
            </a:r>
            <a:r>
              <a:rPr lang="de-DE" dirty="0" err="1" smtClean="0"/>
              <a:t>Recipe_id</a:t>
            </a:r>
            <a:r>
              <a:rPr lang="de-DE" dirty="0" smtClean="0"/>
              <a:t>,</a:t>
            </a:r>
            <a:r>
              <a:rPr lang="de-DE" i="1" dirty="0" smtClean="0"/>
              <a:t> </a:t>
            </a: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i="1" dirty="0" err="1" smtClean="0"/>
              <a:t>left</a:t>
            </a:r>
            <a:r>
              <a:rPr lang="de-DE" i="1" dirty="0" smtClean="0"/>
              <a:t> </a:t>
            </a:r>
            <a:r>
              <a:rPr lang="de-DE" i="1" dirty="0" err="1" smtClean="0"/>
              <a:t>join</a:t>
            </a:r>
            <a:r>
              <a:rPr lang="de-DE" i="1" dirty="0" smtClean="0"/>
              <a:t> [</a:t>
            </a:r>
            <a:r>
              <a:rPr lang="de-DE" i="1" dirty="0" err="1" smtClean="0"/>
              <a:t>whereMongo_Status</a:t>
            </a:r>
            <a:r>
              <a:rPr lang="de-DE" i="1" dirty="0" smtClean="0"/>
              <a:t> </a:t>
            </a:r>
            <a:r>
              <a:rPr lang="de-DE" i="1" dirty="0" smtClean="0"/>
              <a:t>not </a:t>
            </a:r>
            <a:r>
              <a:rPr lang="de-DE" i="1" dirty="0" err="1" smtClean="0"/>
              <a:t>true</a:t>
            </a:r>
            <a:r>
              <a:rPr lang="de-DE" i="1" dirty="0" smtClean="0"/>
              <a:t>]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8" name="Diagonal liegende Ecken des Rechtecks schneiden 17"/>
          <p:cNvSpPr/>
          <p:nvPr/>
        </p:nvSpPr>
        <p:spPr>
          <a:xfrm>
            <a:off x="6602795" y="1275606"/>
            <a:ext cx="1679226" cy="648072"/>
          </a:xfrm>
          <a:prstGeom prst="snip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Html_scraper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38239" y="3291250"/>
            <a:ext cx="1317396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DE" dirty="0" err="1" smtClean="0"/>
              <a:t>Recipe_url</a:t>
            </a:r>
            <a:r>
              <a:rPr lang="de-DE" dirty="0" smtClean="0"/>
              <a:t>, </a:t>
            </a:r>
          </a:p>
          <a:p>
            <a:r>
              <a:rPr lang="de-DE" dirty="0" err="1" smtClean="0"/>
              <a:t>Search_url</a:t>
            </a:r>
            <a:r>
              <a:rPr lang="de-DE" dirty="0" smtClean="0"/>
              <a:t>,</a:t>
            </a:r>
            <a:endParaRPr lang="de-DE" dirty="0"/>
          </a:p>
          <a:p>
            <a:r>
              <a:rPr lang="de-DE" dirty="0" err="1" smtClean="0"/>
              <a:t>Source_id</a:t>
            </a:r>
            <a:r>
              <a:rPr lang="de-DE" dirty="0" smtClean="0"/>
              <a:t>,</a:t>
            </a:r>
          </a:p>
          <a:p>
            <a:r>
              <a:rPr lang="de-DE" dirty="0" err="1" smtClean="0"/>
              <a:t>datetime</a:t>
            </a:r>
            <a:r>
              <a:rPr lang="de-DE" dirty="0" smtClean="0"/>
              <a:t> </a:t>
            </a:r>
            <a:endParaRPr lang="de-DE" dirty="0"/>
          </a:p>
        </p:txBody>
      </p:sp>
      <p:cxnSp>
        <p:nvCxnSpPr>
          <p:cNvPr id="24" name="Gerade Verbindung mit Pfeil 23"/>
          <p:cNvCxnSpPr>
            <a:stCxn id="14" idx="1"/>
            <a:endCxn id="23" idx="0"/>
          </p:cNvCxnSpPr>
          <p:nvPr/>
        </p:nvCxnSpPr>
        <p:spPr>
          <a:xfrm>
            <a:off x="1096937" y="2383599"/>
            <a:ext cx="0" cy="9076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6783710" y="267494"/>
            <a:ext cx="1317396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DE" dirty="0" err="1" smtClean="0"/>
              <a:t>Recipe_url</a:t>
            </a:r>
            <a:r>
              <a:rPr lang="de-DE" dirty="0" smtClean="0"/>
              <a:t>,</a:t>
            </a:r>
          </a:p>
          <a:p>
            <a:r>
              <a:rPr lang="de-DE" dirty="0" err="1"/>
              <a:t>Recipe_id</a:t>
            </a:r>
            <a:endParaRPr lang="de-DE" dirty="0"/>
          </a:p>
        </p:txBody>
      </p:sp>
      <p:cxnSp>
        <p:nvCxnSpPr>
          <p:cNvPr id="36" name="Gerade Verbindung mit Pfeil 35"/>
          <p:cNvCxnSpPr>
            <a:stCxn id="32" idx="2"/>
          </p:cNvCxnSpPr>
          <p:nvPr/>
        </p:nvCxnSpPr>
        <p:spPr>
          <a:xfrm>
            <a:off x="7442408" y="790714"/>
            <a:ext cx="0" cy="4848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7647092" y="2306309"/>
            <a:ext cx="1317396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DE" dirty="0" err="1"/>
              <a:t>Raw</a:t>
            </a:r>
            <a:r>
              <a:rPr lang="de-DE" dirty="0"/>
              <a:t> </a:t>
            </a:r>
            <a:r>
              <a:rPr lang="de-DE" dirty="0" err="1"/>
              <a:t>html</a:t>
            </a:r>
            <a:endParaRPr lang="de-DE" dirty="0"/>
          </a:p>
        </p:txBody>
      </p:sp>
      <p:sp>
        <p:nvSpPr>
          <p:cNvPr id="37" name="Textfeld 36"/>
          <p:cNvSpPr txBox="1"/>
          <p:nvPr/>
        </p:nvSpPr>
        <p:spPr>
          <a:xfrm>
            <a:off x="5920328" y="2306309"/>
            <a:ext cx="1317396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DE" dirty="0" err="1"/>
              <a:t>MongoDB_id</a:t>
            </a:r>
            <a:r>
              <a:rPr lang="de-DE" dirty="0"/>
              <a:t>,</a:t>
            </a:r>
          </a:p>
          <a:p>
            <a:r>
              <a:rPr lang="de-DE" dirty="0" err="1"/>
              <a:t>Recipe_id</a:t>
            </a:r>
            <a:r>
              <a:rPr lang="de-DE" dirty="0"/>
              <a:t>, </a:t>
            </a:r>
            <a:r>
              <a:rPr lang="de-DE" dirty="0" err="1"/>
              <a:t>Mongo_Status</a:t>
            </a:r>
            <a:endParaRPr lang="de-DE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6350681" y="3650952"/>
            <a:ext cx="2183454" cy="1210180"/>
            <a:chOff x="1075614" y="3209949"/>
            <a:chExt cx="2183454" cy="1210180"/>
          </a:xfrm>
        </p:grpSpPr>
        <p:sp>
          <p:nvSpPr>
            <p:cNvPr id="6" name="Rechteck 5"/>
            <p:cNvSpPr/>
            <p:nvPr/>
          </p:nvSpPr>
          <p:spPr>
            <a:xfrm>
              <a:off x="1075614" y="3209949"/>
              <a:ext cx="2183454" cy="12101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b="1" dirty="0" err="1" smtClean="0">
                  <a:solidFill>
                    <a:schemeClr val="tx1"/>
                  </a:solidFill>
                </a:rPr>
                <a:t>Raw</a:t>
              </a:r>
              <a:r>
                <a:rPr lang="de-DE" b="1" dirty="0" smtClean="0">
                  <a:solidFill>
                    <a:schemeClr val="tx1"/>
                  </a:solidFill>
                </a:rPr>
                <a:t> </a:t>
              </a:r>
              <a:r>
                <a:rPr lang="de-DE" b="1" dirty="0" err="1" smtClean="0">
                  <a:solidFill>
                    <a:schemeClr val="tx1"/>
                  </a:solidFill>
                </a:rPr>
                <a:t>html</a:t>
              </a:r>
              <a:r>
                <a:rPr lang="de-DE" b="1" dirty="0" smtClean="0">
                  <a:solidFill>
                    <a:schemeClr val="tx1"/>
                  </a:solidFill>
                </a:rPr>
                <a:t> Storage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448689" y="3557181"/>
              <a:ext cx="1317396" cy="5232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 sz="1400"/>
              </a:lvl1pPr>
            </a:lstStyle>
            <a:p>
              <a:r>
                <a:rPr lang="de-DE" u="sng" dirty="0" err="1" smtClean="0"/>
                <a:t>MongoDB_id</a:t>
              </a:r>
              <a:r>
                <a:rPr lang="de-DE" dirty="0" smtClean="0"/>
                <a:t>,</a:t>
              </a:r>
            </a:p>
            <a:p>
              <a:r>
                <a:rPr lang="de-DE" dirty="0" err="1"/>
                <a:t>Raw</a:t>
              </a:r>
              <a:r>
                <a:rPr lang="de-DE" dirty="0"/>
                <a:t> </a:t>
              </a:r>
              <a:r>
                <a:rPr lang="de-DE" dirty="0" err="1" smtClean="0"/>
                <a:t>html</a:t>
              </a:r>
              <a:endParaRPr lang="de-DE" dirty="0"/>
            </a:p>
          </p:txBody>
        </p:sp>
        <p:pic>
          <p:nvPicPr>
            <p:cNvPr id="8" name="Picture 2" descr="Bildergebnis fÃ¼r mongodb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7973" y="3975136"/>
              <a:ext cx="1403394" cy="381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Textfeld 45"/>
          <p:cNvSpPr txBox="1"/>
          <p:nvPr/>
        </p:nvSpPr>
        <p:spPr>
          <a:xfrm>
            <a:off x="438239" y="1056968"/>
            <a:ext cx="1317396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DE" dirty="0" err="1" smtClean="0"/>
              <a:t>source_url</a:t>
            </a:r>
            <a:endParaRPr lang="de-DE" dirty="0"/>
          </a:p>
        </p:txBody>
      </p:sp>
      <p:cxnSp>
        <p:nvCxnSpPr>
          <p:cNvPr id="50" name="Gerade Verbindung mit Pfeil 49"/>
          <p:cNvCxnSpPr>
            <a:stCxn id="46" idx="2"/>
            <a:endCxn id="14" idx="3"/>
          </p:cNvCxnSpPr>
          <p:nvPr/>
        </p:nvCxnSpPr>
        <p:spPr>
          <a:xfrm>
            <a:off x="1096937" y="1364745"/>
            <a:ext cx="0" cy="3707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2502147" y="2240455"/>
            <a:ext cx="3139348" cy="26429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smtClean="0">
                <a:solidFill>
                  <a:schemeClr val="bg1">
                    <a:lumMod val="75000"/>
                  </a:schemeClr>
                </a:solidFill>
              </a:rPr>
              <a:t>Source Layer</a:t>
            </a:r>
            <a:endParaRPr lang="de-DE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2627784" y="3685933"/>
            <a:ext cx="2601370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DE" dirty="0" err="1"/>
              <a:t>Recipe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u="sng" dirty="0" err="1" smtClean="0"/>
              <a:t>Recipe_id</a:t>
            </a:r>
            <a:r>
              <a:rPr lang="de-DE" dirty="0" err="1" smtClean="0"/>
              <a:t>,Recipe_url</a:t>
            </a:r>
            <a:r>
              <a:rPr lang="de-DE" dirty="0"/>
              <a:t>, </a:t>
            </a:r>
            <a:r>
              <a:rPr lang="de-DE" dirty="0" smtClean="0"/>
              <a:t> </a:t>
            </a:r>
            <a:r>
              <a:rPr lang="de-DE" dirty="0" err="1" smtClean="0"/>
              <a:t>Search_url</a:t>
            </a:r>
            <a:r>
              <a:rPr lang="de-DE" dirty="0" smtClean="0"/>
              <a:t>, </a:t>
            </a:r>
            <a:r>
              <a:rPr lang="de-DE" dirty="0" err="1" smtClean="0"/>
              <a:t>Source_id</a:t>
            </a:r>
            <a:r>
              <a:rPr lang="de-DE" dirty="0" smtClean="0"/>
              <a:t>, </a:t>
            </a:r>
            <a:r>
              <a:rPr lang="de-DE" dirty="0" err="1" smtClean="0"/>
              <a:t>datetime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8" name="Textfeld 47"/>
          <p:cNvSpPr txBox="1"/>
          <p:nvPr/>
        </p:nvSpPr>
        <p:spPr>
          <a:xfrm>
            <a:off x="4262716" y="2571750"/>
            <a:ext cx="1317396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DE" dirty="0" err="1" smtClean="0"/>
              <a:t>Stored_html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u="sng" dirty="0" err="1"/>
              <a:t>MongoDB_id</a:t>
            </a:r>
            <a:r>
              <a:rPr lang="de-DE" dirty="0"/>
              <a:t>,</a:t>
            </a:r>
          </a:p>
          <a:p>
            <a:r>
              <a:rPr lang="de-DE" dirty="0" err="1"/>
              <a:t>Recipe_id</a:t>
            </a:r>
            <a:r>
              <a:rPr lang="de-DE" dirty="0"/>
              <a:t>, </a:t>
            </a:r>
            <a:r>
              <a:rPr lang="de-DE" dirty="0" err="1" smtClean="0"/>
              <a:t>Mongo_Status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2615865" y="2631127"/>
            <a:ext cx="1236055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DE" dirty="0" err="1" smtClean="0"/>
              <a:t>Sourcepages</a:t>
            </a:r>
            <a:r>
              <a:rPr lang="de-DE" dirty="0" smtClean="0"/>
              <a:t> (</a:t>
            </a:r>
            <a:r>
              <a:rPr lang="de-DE" u="sng" dirty="0" err="1" smtClean="0"/>
              <a:t>source_id</a:t>
            </a:r>
            <a:r>
              <a:rPr lang="de-DE" dirty="0" smtClean="0"/>
              <a:t>, </a:t>
            </a:r>
            <a:r>
              <a:rPr lang="de-DE" dirty="0" err="1" smtClean="0"/>
              <a:t>source_url</a:t>
            </a:r>
            <a:r>
              <a:rPr lang="de-DE" dirty="0" smtClean="0"/>
              <a:t>, </a:t>
            </a:r>
            <a:r>
              <a:rPr lang="de-DE" dirty="0" err="1" smtClean="0"/>
              <a:t>name</a:t>
            </a:r>
            <a:r>
              <a:rPr lang="de-DE" dirty="0" smtClean="0"/>
              <a:t>)</a:t>
            </a:r>
            <a:endParaRPr lang="de-DE" dirty="0"/>
          </a:p>
        </p:txBody>
      </p:sp>
      <p:cxnSp>
        <p:nvCxnSpPr>
          <p:cNvPr id="9" name="Gewinkelte Verbindung 8"/>
          <p:cNvCxnSpPr>
            <a:stCxn id="28" idx="1"/>
            <a:endCxn id="46" idx="3"/>
          </p:cNvCxnSpPr>
          <p:nvPr/>
        </p:nvCxnSpPr>
        <p:spPr>
          <a:xfrm rot="10800000">
            <a:off x="1755635" y="1210857"/>
            <a:ext cx="860230" cy="18973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53"/>
          <p:cNvCxnSpPr>
            <a:stCxn id="15" idx="3"/>
            <a:endCxn id="32" idx="1"/>
          </p:cNvCxnSpPr>
          <p:nvPr/>
        </p:nvCxnSpPr>
        <p:spPr>
          <a:xfrm flipV="1">
            <a:off x="5641496" y="529104"/>
            <a:ext cx="1142214" cy="43204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winkelte Verbindung 55"/>
          <p:cNvCxnSpPr>
            <a:stCxn id="18" idx="1"/>
            <a:endCxn id="42" idx="0"/>
          </p:cNvCxnSpPr>
          <p:nvPr/>
        </p:nvCxnSpPr>
        <p:spPr>
          <a:xfrm rot="16200000" flipH="1">
            <a:off x="7682784" y="1683302"/>
            <a:ext cx="382631" cy="86338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winkelte Verbindung 58"/>
          <p:cNvCxnSpPr>
            <a:stCxn id="18" idx="1"/>
            <a:endCxn id="37" idx="0"/>
          </p:cNvCxnSpPr>
          <p:nvPr/>
        </p:nvCxnSpPr>
        <p:spPr>
          <a:xfrm rot="5400000">
            <a:off x="6819402" y="1683302"/>
            <a:ext cx="382631" cy="86338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winkelte Verbindung 60"/>
          <p:cNvCxnSpPr>
            <a:stCxn id="42" idx="2"/>
            <a:endCxn id="6" idx="0"/>
          </p:cNvCxnSpPr>
          <p:nvPr/>
        </p:nvCxnSpPr>
        <p:spPr>
          <a:xfrm rot="5400000">
            <a:off x="7355666" y="2700828"/>
            <a:ext cx="1036866" cy="86338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winkelte Verbindung 62"/>
          <p:cNvCxnSpPr>
            <a:stCxn id="6" idx="0"/>
            <a:endCxn id="37" idx="2"/>
          </p:cNvCxnSpPr>
          <p:nvPr/>
        </p:nvCxnSpPr>
        <p:spPr>
          <a:xfrm rot="16200000" flipV="1">
            <a:off x="6707728" y="2916272"/>
            <a:ext cx="605979" cy="86338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winkelte Verbindung 65"/>
          <p:cNvCxnSpPr>
            <a:stCxn id="37" idx="1"/>
            <a:endCxn id="48" idx="3"/>
          </p:cNvCxnSpPr>
          <p:nvPr/>
        </p:nvCxnSpPr>
        <p:spPr>
          <a:xfrm rot="10800000" flipV="1">
            <a:off x="5580112" y="2675640"/>
            <a:ext cx="340216" cy="3731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winkelte Verbindung 68"/>
          <p:cNvCxnSpPr>
            <a:stCxn id="48" idx="0"/>
            <a:endCxn id="15" idx="2"/>
          </p:cNvCxnSpPr>
          <p:nvPr/>
        </p:nvCxnSpPr>
        <p:spPr>
          <a:xfrm rot="16200000" flipV="1">
            <a:off x="3822124" y="1472460"/>
            <a:ext cx="1348988" cy="84959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winkelte Verbindung 71"/>
          <p:cNvCxnSpPr>
            <a:stCxn id="34" idx="0"/>
            <a:endCxn id="15" idx="2"/>
          </p:cNvCxnSpPr>
          <p:nvPr/>
        </p:nvCxnSpPr>
        <p:spPr>
          <a:xfrm rot="5400000" flipH="1" flipV="1">
            <a:off x="2768560" y="2382672"/>
            <a:ext cx="2463171" cy="143353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winkelte Verbindung 74"/>
          <p:cNvCxnSpPr>
            <a:stCxn id="23" idx="2"/>
            <a:endCxn id="34" idx="1"/>
          </p:cNvCxnSpPr>
          <p:nvPr/>
        </p:nvCxnSpPr>
        <p:spPr>
          <a:xfrm rot="5400000" flipH="1" flipV="1">
            <a:off x="1767314" y="3384887"/>
            <a:ext cx="190092" cy="1530847"/>
          </a:xfrm>
          <a:prstGeom prst="bentConnector4">
            <a:avLst>
              <a:gd name="adj1" fmla="val -120258"/>
              <a:gd name="adj2" fmla="val 7151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5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hteck 56"/>
          <p:cNvSpPr/>
          <p:nvPr/>
        </p:nvSpPr>
        <p:spPr>
          <a:xfrm>
            <a:off x="327376" y="275867"/>
            <a:ext cx="8421088" cy="2088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Core Layer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781034" y="4049068"/>
            <a:ext cx="2183454" cy="8751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Raw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html</a:t>
            </a:r>
            <a:r>
              <a:rPr lang="de-DE" b="1" dirty="0" smtClean="0">
                <a:solidFill>
                  <a:schemeClr val="tx1"/>
                </a:solidFill>
              </a:rPr>
              <a:t> Storage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51520" y="3435846"/>
            <a:ext cx="6408711" cy="1488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Scraper</a:t>
            </a:r>
            <a:r>
              <a:rPr lang="de-DE" b="1" dirty="0" smtClean="0">
                <a:solidFill>
                  <a:schemeClr val="tx1"/>
                </a:solidFill>
              </a:rPr>
              <a:t> Monitoring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876256" y="4373111"/>
            <a:ext cx="1317396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DE" sz="1100" u="sng" dirty="0" err="1" smtClean="0"/>
              <a:t>MongoDB_id</a:t>
            </a:r>
            <a:r>
              <a:rPr lang="de-DE" sz="1100" dirty="0" smtClean="0"/>
              <a:t>,</a:t>
            </a:r>
          </a:p>
          <a:p>
            <a:r>
              <a:rPr lang="de-DE" sz="1100" dirty="0" err="1"/>
              <a:t>Raw</a:t>
            </a:r>
            <a:r>
              <a:rPr lang="de-DE" sz="1100" dirty="0"/>
              <a:t> </a:t>
            </a:r>
            <a:r>
              <a:rPr lang="de-DE" sz="1100" dirty="0" err="1" smtClean="0"/>
              <a:t>html</a:t>
            </a:r>
            <a:endParaRPr lang="de-DE" sz="1100" dirty="0"/>
          </a:p>
        </p:txBody>
      </p:sp>
      <p:sp>
        <p:nvSpPr>
          <p:cNvPr id="34" name="Textfeld 33"/>
          <p:cNvSpPr txBox="1"/>
          <p:nvPr/>
        </p:nvSpPr>
        <p:spPr>
          <a:xfrm>
            <a:off x="539552" y="4542388"/>
            <a:ext cx="396044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DE" sz="1100" dirty="0" err="1" smtClean="0"/>
              <a:t>Recipe</a:t>
            </a:r>
            <a:r>
              <a:rPr lang="de-DE" sz="1100" dirty="0" smtClean="0"/>
              <a:t> (</a:t>
            </a:r>
            <a:r>
              <a:rPr lang="de-DE" sz="1100" u="sng" dirty="0" err="1" smtClean="0"/>
              <a:t>Recipe_id</a:t>
            </a:r>
            <a:r>
              <a:rPr lang="de-DE" sz="1100" dirty="0" err="1" smtClean="0"/>
              <a:t>,Recipe_url</a:t>
            </a:r>
            <a:r>
              <a:rPr lang="de-DE" sz="1100" dirty="0"/>
              <a:t>, </a:t>
            </a:r>
            <a:r>
              <a:rPr lang="de-DE" sz="1100" dirty="0" smtClean="0"/>
              <a:t> </a:t>
            </a:r>
            <a:r>
              <a:rPr lang="de-DE" sz="1100" dirty="0" err="1" smtClean="0"/>
              <a:t>Search_url</a:t>
            </a:r>
            <a:r>
              <a:rPr lang="de-DE" sz="1100" dirty="0" smtClean="0"/>
              <a:t>, </a:t>
            </a:r>
            <a:r>
              <a:rPr lang="de-DE" sz="1100" dirty="0" err="1" smtClean="0"/>
              <a:t>Source_id</a:t>
            </a:r>
            <a:r>
              <a:rPr lang="de-DE" sz="1100" dirty="0" smtClean="0"/>
              <a:t>, </a:t>
            </a:r>
            <a:r>
              <a:rPr lang="de-DE" sz="1100" dirty="0" err="1" smtClean="0"/>
              <a:t>datetime</a:t>
            </a:r>
            <a:r>
              <a:rPr lang="de-DE" sz="1100" dirty="0" smtClean="0"/>
              <a:t>)</a:t>
            </a:r>
            <a:endParaRPr lang="de-DE" sz="1100" dirty="0"/>
          </a:p>
        </p:txBody>
      </p:sp>
      <p:sp>
        <p:nvSpPr>
          <p:cNvPr id="48" name="Textfeld 47"/>
          <p:cNvSpPr txBox="1"/>
          <p:nvPr/>
        </p:nvSpPr>
        <p:spPr>
          <a:xfrm>
            <a:off x="539552" y="4242306"/>
            <a:ext cx="396044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DE" sz="1100" dirty="0" err="1" smtClean="0"/>
              <a:t>Stored_html</a:t>
            </a:r>
            <a:r>
              <a:rPr lang="de-DE" sz="1100" dirty="0" smtClean="0"/>
              <a:t> </a:t>
            </a:r>
            <a:r>
              <a:rPr lang="de-DE" sz="1100" dirty="0" smtClean="0"/>
              <a:t>(</a:t>
            </a:r>
            <a:r>
              <a:rPr lang="de-DE" sz="1100" u="sng" dirty="0" err="1" smtClean="0"/>
              <a:t>MongoDB_id</a:t>
            </a:r>
            <a:r>
              <a:rPr lang="de-DE" sz="1100" dirty="0" smtClean="0"/>
              <a:t>, </a:t>
            </a:r>
            <a:r>
              <a:rPr lang="de-DE" sz="1100" dirty="0" err="1" smtClean="0"/>
              <a:t>Recipe_id</a:t>
            </a:r>
            <a:r>
              <a:rPr lang="de-DE" sz="1100" dirty="0"/>
              <a:t>, </a:t>
            </a:r>
            <a:r>
              <a:rPr lang="de-DE" sz="1100" dirty="0" err="1" smtClean="0"/>
              <a:t>Mongo_Status</a:t>
            </a:r>
            <a:r>
              <a:rPr lang="de-DE" sz="1100" dirty="0" smtClean="0"/>
              <a:t>)</a:t>
            </a:r>
            <a:endParaRPr lang="de-DE" sz="1100" dirty="0"/>
          </a:p>
        </p:txBody>
      </p:sp>
      <p:sp>
        <p:nvSpPr>
          <p:cNvPr id="28" name="Textfeld 27"/>
          <p:cNvSpPr txBox="1"/>
          <p:nvPr/>
        </p:nvSpPr>
        <p:spPr>
          <a:xfrm>
            <a:off x="539552" y="3894316"/>
            <a:ext cx="3960440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DE" sz="1100" dirty="0" err="1" smtClean="0"/>
              <a:t>Sourcepages</a:t>
            </a:r>
            <a:r>
              <a:rPr lang="de-DE" sz="1100" dirty="0" smtClean="0"/>
              <a:t> (</a:t>
            </a:r>
            <a:r>
              <a:rPr lang="de-DE" sz="1100" u="sng" dirty="0" err="1" smtClean="0"/>
              <a:t>source_id</a:t>
            </a:r>
            <a:r>
              <a:rPr lang="de-DE" sz="1100" dirty="0" smtClean="0"/>
              <a:t>, </a:t>
            </a:r>
            <a:r>
              <a:rPr lang="de-DE" sz="1100" dirty="0" err="1" smtClean="0"/>
              <a:t>source_url</a:t>
            </a:r>
            <a:r>
              <a:rPr lang="de-DE" sz="1100" dirty="0" smtClean="0"/>
              <a:t>, </a:t>
            </a:r>
            <a:r>
              <a:rPr lang="de-DE" sz="1100" dirty="0" err="1" smtClean="0"/>
              <a:t>name</a:t>
            </a:r>
            <a:r>
              <a:rPr lang="de-DE" sz="1100" dirty="0" smtClean="0"/>
              <a:t>)</a:t>
            </a:r>
            <a:endParaRPr lang="de-DE" sz="1100" dirty="0"/>
          </a:p>
        </p:txBody>
      </p:sp>
      <p:cxnSp>
        <p:nvCxnSpPr>
          <p:cNvPr id="69" name="Gewinkelte Verbindung 68"/>
          <p:cNvCxnSpPr>
            <a:stCxn id="34" idx="3"/>
            <a:endCxn id="51" idx="3"/>
          </p:cNvCxnSpPr>
          <p:nvPr/>
        </p:nvCxnSpPr>
        <p:spPr>
          <a:xfrm flipV="1">
            <a:off x="4499992" y="707650"/>
            <a:ext cx="432046" cy="3965543"/>
          </a:xfrm>
          <a:prstGeom prst="bentConnector3">
            <a:avLst>
              <a:gd name="adj1" fmla="val 15291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winkelte Verbindung 71"/>
          <p:cNvCxnSpPr>
            <a:stCxn id="28" idx="3"/>
            <a:endCxn id="60" idx="3"/>
          </p:cNvCxnSpPr>
          <p:nvPr/>
        </p:nvCxnSpPr>
        <p:spPr>
          <a:xfrm flipV="1">
            <a:off x="4499992" y="2126491"/>
            <a:ext cx="432108" cy="1898630"/>
          </a:xfrm>
          <a:prstGeom prst="bentConnector3">
            <a:avLst>
              <a:gd name="adj1" fmla="val 15290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543399" y="576845"/>
            <a:ext cx="4388639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Recipe</a:t>
            </a:r>
            <a:r>
              <a:rPr lang="de-DE" sz="1100" dirty="0" smtClean="0"/>
              <a:t> (</a:t>
            </a:r>
            <a:r>
              <a:rPr lang="de-DE" sz="1100" u="sng" dirty="0" err="1" smtClean="0"/>
              <a:t>Rec_id</a:t>
            </a:r>
            <a:r>
              <a:rPr lang="de-DE" sz="1100" dirty="0" smtClean="0"/>
              <a:t>, Title, Source, </a:t>
            </a:r>
            <a:r>
              <a:rPr lang="de-DE" sz="1100" dirty="0" err="1" smtClean="0"/>
              <a:t>Link_to_pic</a:t>
            </a:r>
            <a:r>
              <a:rPr lang="de-DE" sz="1100" dirty="0" smtClean="0"/>
              <a:t>, </a:t>
            </a:r>
            <a:r>
              <a:rPr lang="de-DE" sz="1100" dirty="0" err="1" smtClean="0"/>
              <a:t>MongoDB_id_newest</a:t>
            </a:r>
            <a:r>
              <a:rPr lang="de-DE" sz="1100" dirty="0" smtClean="0"/>
              <a:t> </a:t>
            </a:r>
            <a:r>
              <a:rPr lang="de-DE" sz="1100" dirty="0" smtClean="0"/>
              <a:t>…)</a:t>
            </a:r>
            <a:endParaRPr lang="de-DE" sz="1100" dirty="0"/>
          </a:p>
        </p:txBody>
      </p:sp>
      <p:sp>
        <p:nvSpPr>
          <p:cNvPr id="52" name="Textfeld 51"/>
          <p:cNvSpPr txBox="1"/>
          <p:nvPr/>
        </p:nvSpPr>
        <p:spPr>
          <a:xfrm>
            <a:off x="543399" y="922440"/>
            <a:ext cx="4388639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Ingredient</a:t>
            </a:r>
            <a:r>
              <a:rPr lang="de-DE" sz="1100" dirty="0" smtClean="0"/>
              <a:t>(</a:t>
            </a:r>
            <a:r>
              <a:rPr lang="de-DE" sz="1100" u="sng" dirty="0" err="1" smtClean="0"/>
              <a:t>Ing_id</a:t>
            </a:r>
            <a:r>
              <a:rPr lang="de-DE" sz="1100" dirty="0" smtClean="0"/>
              <a:t>, Name,  </a:t>
            </a:r>
            <a:r>
              <a:rPr lang="de-DE" sz="1100" dirty="0" err="1" smtClean="0"/>
              <a:t>kCal</a:t>
            </a:r>
            <a:r>
              <a:rPr lang="de-DE" sz="1100" dirty="0" smtClean="0"/>
              <a:t>, …)</a:t>
            </a:r>
            <a:endParaRPr lang="de-DE" sz="1100" dirty="0"/>
          </a:p>
        </p:txBody>
      </p:sp>
      <p:sp>
        <p:nvSpPr>
          <p:cNvPr id="53" name="Textfeld 52"/>
          <p:cNvSpPr txBox="1"/>
          <p:nvPr/>
        </p:nvSpPr>
        <p:spPr>
          <a:xfrm>
            <a:off x="543399" y="1268035"/>
            <a:ext cx="4388639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Rec_Inc</a:t>
            </a:r>
            <a:r>
              <a:rPr lang="de-DE" sz="1100" dirty="0" smtClean="0"/>
              <a:t> (</a:t>
            </a:r>
            <a:r>
              <a:rPr lang="de-DE" sz="1100" dirty="0" err="1" smtClean="0"/>
              <a:t>Rec_id</a:t>
            </a:r>
            <a:r>
              <a:rPr lang="de-DE" sz="1100" dirty="0" smtClean="0"/>
              <a:t>, </a:t>
            </a:r>
            <a:r>
              <a:rPr lang="de-DE" sz="1100" dirty="0" err="1" smtClean="0"/>
              <a:t>Ing_id</a:t>
            </a:r>
            <a:r>
              <a:rPr lang="de-DE" sz="1100" dirty="0" smtClean="0"/>
              <a:t>, </a:t>
            </a:r>
            <a:r>
              <a:rPr lang="de-DE" sz="1100" dirty="0" err="1" smtClean="0"/>
              <a:t>Amount</a:t>
            </a:r>
            <a:r>
              <a:rPr lang="de-DE" sz="1100" dirty="0" smtClean="0"/>
              <a:t>, </a:t>
            </a:r>
            <a:r>
              <a:rPr lang="de-DE" sz="1100" dirty="0" err="1" smtClean="0"/>
              <a:t>Unit_id</a:t>
            </a:r>
            <a:r>
              <a:rPr lang="de-DE" sz="1100" dirty="0" smtClean="0"/>
              <a:t>, …)</a:t>
            </a:r>
            <a:endParaRPr lang="de-DE" sz="1100" dirty="0"/>
          </a:p>
        </p:txBody>
      </p:sp>
      <p:sp>
        <p:nvSpPr>
          <p:cNvPr id="55" name="Textfeld 54"/>
          <p:cNvSpPr txBox="1"/>
          <p:nvPr/>
        </p:nvSpPr>
        <p:spPr>
          <a:xfrm>
            <a:off x="543399" y="1644019"/>
            <a:ext cx="4388639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Units(</a:t>
            </a:r>
            <a:r>
              <a:rPr lang="de-DE" sz="1100" u="sng" dirty="0" err="1" smtClean="0"/>
              <a:t>Unit_id</a:t>
            </a:r>
            <a:r>
              <a:rPr lang="de-DE" sz="1100" dirty="0" smtClean="0"/>
              <a:t>, Name …)</a:t>
            </a:r>
            <a:endParaRPr lang="de-DE" sz="1100" dirty="0"/>
          </a:p>
        </p:txBody>
      </p:sp>
      <p:sp>
        <p:nvSpPr>
          <p:cNvPr id="60" name="Textfeld 59"/>
          <p:cNvSpPr txBox="1"/>
          <p:nvPr/>
        </p:nvSpPr>
        <p:spPr>
          <a:xfrm>
            <a:off x="539552" y="1995686"/>
            <a:ext cx="4392548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DE" sz="1100" dirty="0" err="1"/>
              <a:t>Sourcepages</a:t>
            </a:r>
            <a:r>
              <a:rPr lang="de-DE" sz="1100" dirty="0"/>
              <a:t> (</a:t>
            </a:r>
            <a:r>
              <a:rPr lang="de-DE" sz="1100" u="sng" dirty="0" err="1"/>
              <a:t>source_id</a:t>
            </a:r>
            <a:r>
              <a:rPr lang="de-DE" sz="1100" dirty="0"/>
              <a:t>, </a:t>
            </a:r>
            <a:r>
              <a:rPr lang="de-DE" sz="1100" dirty="0" err="1"/>
              <a:t>source_url</a:t>
            </a:r>
            <a:r>
              <a:rPr lang="de-DE" sz="1100" dirty="0"/>
              <a:t>, </a:t>
            </a:r>
            <a:r>
              <a:rPr lang="de-DE" sz="1100" dirty="0" err="1"/>
              <a:t>name</a:t>
            </a:r>
            <a:r>
              <a:rPr lang="de-DE" sz="1100" dirty="0"/>
              <a:t>)</a:t>
            </a:r>
            <a:endParaRPr lang="de-DE" sz="1100" dirty="0"/>
          </a:p>
        </p:txBody>
      </p:sp>
      <p:cxnSp>
        <p:nvCxnSpPr>
          <p:cNvPr id="33" name="Gewinkelte Verbindung 32"/>
          <p:cNvCxnSpPr>
            <a:stCxn id="48" idx="3"/>
            <a:endCxn id="51" idx="3"/>
          </p:cNvCxnSpPr>
          <p:nvPr/>
        </p:nvCxnSpPr>
        <p:spPr>
          <a:xfrm flipV="1">
            <a:off x="4499992" y="707650"/>
            <a:ext cx="432046" cy="3665461"/>
          </a:xfrm>
          <a:prstGeom prst="bentConnector3">
            <a:avLst>
              <a:gd name="adj1" fmla="val 15291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7613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Bildschirmpräsentation (16:9)</PresentationFormat>
  <Paragraphs>67</Paragraphs>
  <Slides>4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Valentin Kuhn</dc:creator>
  <cp:lastModifiedBy>Valentin Kuhn</cp:lastModifiedBy>
  <cp:revision>29</cp:revision>
  <dcterms:created xsi:type="dcterms:W3CDTF">2019-05-30T08:32:17Z</dcterms:created>
  <dcterms:modified xsi:type="dcterms:W3CDTF">2019-06-01T14:37:28Z</dcterms:modified>
</cp:coreProperties>
</file>