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3" r:id="rId6"/>
    <p:sldId id="274" r:id="rId7"/>
    <p:sldId id="27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655">
          <p15:clr>
            <a:srgbClr val="A4A3A4"/>
          </p15:clr>
        </p15:guide>
        <p15:guide id="3" orient="horz" pos="292">
          <p15:clr>
            <a:srgbClr val="A4A3A4"/>
          </p15:clr>
        </p15:guide>
        <p15:guide id="4" orient="horz" pos="3133">
          <p15:clr>
            <a:srgbClr val="A4A3A4"/>
          </p15:clr>
        </p15:guide>
        <p15:guide id="5" orient="horz" pos="2873">
          <p15:clr>
            <a:srgbClr val="A4A3A4"/>
          </p15:clr>
        </p15:guide>
        <p15:guide id="6" pos="2880">
          <p15:clr>
            <a:srgbClr val="A4A3A4"/>
          </p15:clr>
        </p15:guide>
        <p15:guide id="7" pos="253">
          <p15:clr>
            <a:srgbClr val="A4A3A4"/>
          </p15:clr>
        </p15:guide>
        <p15:guide id="8" pos="5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E4"/>
    <a:srgbClr val="D0D4E8"/>
    <a:srgbClr val="E6E8F2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 snapToGrid="0">
      <p:cViewPr varScale="1">
        <p:scale>
          <a:sx n="111" d="100"/>
          <a:sy n="111" d="100"/>
        </p:scale>
        <p:origin x="634" y="96"/>
      </p:cViewPr>
      <p:guideLst>
        <p:guide orient="horz" pos="1620"/>
        <p:guide orient="horz" pos="655"/>
        <p:guide orient="horz" pos="292"/>
        <p:guide orient="horz" pos="3133"/>
        <p:guide orient="horz" pos="2873"/>
        <p:guide pos="2880"/>
        <p:guide pos="253"/>
        <p:guide pos="5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DAF8C-D072-4DA5-97DE-09CFB3DF9F90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F6E6F-F6FB-4CB5-A2FB-3877703A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8823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DE7B7-9C84-4310-8975-D238F9323F5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0AA9-5F18-48B3-BC22-AF761F35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4BE8401-DB73-4171-8F4B-5101BFBF0FF8}" type="datetime1">
              <a:rPr lang="en-US" smtClean="0"/>
              <a:t>1/1/2017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79EF364-E983-4B46-9B68-B1CAD3AD60DF}" type="datetime1">
              <a:rPr lang="en-US" smtClean="0"/>
              <a:t>1/1/2017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2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79EF364-E983-4B46-9B68-B1CAD3AD60DF}" type="datetime1">
              <a:rPr lang="en-US" smtClean="0"/>
              <a:t>1/1/2017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E7CC6D6-8F80-4D60-A5F8-B8A5D9111111}" type="datetime1">
              <a:rPr lang="en-US" smtClean="0"/>
              <a:t>1/1/2017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oleObject" Target="../embeddings/oleObject2.bin"/><Relationship Id="rId4" Type="http://schemas.openxmlformats.org/officeDocument/2006/relationships/tags" Target="../tags/tag6.xml"/><Relationship Id="rId9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A4B7A33-983F-4205-94C1-721FE5F3A726}" type="datetime1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949"/>
            <a:ext cx="8489950" cy="59412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550" y="812800"/>
            <a:ext cx="8458200" cy="37845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DCA90B2-100B-448E-B64D-6822897050AA}" type="datetime1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2330D9-BC0A-43F2-812B-B6AEA4023AEE}" type="datetime1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351567"/>
            <a:ext cx="9144000" cy="54649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84848" tIns="42424" rIns="84848" bIns="42424"/>
          <a:lstStyle/>
          <a:p>
            <a:pPr defTabSz="816200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sp>
        <p:nvSpPr>
          <p:cNvPr id="8" name="Rectangle 1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12220" y="4820841"/>
            <a:ext cx="1767254" cy="14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0677" tIns="30677" rIns="30677" bIns="30677" anchor="b"/>
          <a:lstStyle/>
          <a:p>
            <a:pPr algn="r"/>
            <a:r>
              <a:rPr lang="en-US" altLang="en-US" sz="600" dirty="0" smtClean="0">
                <a:solidFill>
                  <a:schemeClr val="tx2"/>
                </a:solidFill>
              </a:rPr>
              <a:t>Financial</a:t>
            </a:r>
            <a:r>
              <a:rPr lang="en-US" altLang="en-US" sz="600" baseline="0" dirty="0" smtClean="0">
                <a:solidFill>
                  <a:schemeClr val="tx2"/>
                </a:solidFill>
              </a:rPr>
              <a:t> Factor</a:t>
            </a:r>
            <a:r>
              <a:rPr lang="en-US" altLang="en-US" sz="600" dirty="0" smtClean="0">
                <a:solidFill>
                  <a:schemeClr val="tx2"/>
                </a:solidFill>
              </a:rPr>
              <a:t> </a:t>
            </a:r>
            <a:r>
              <a:rPr lang="en-US" altLang="en-US" sz="600" dirty="0">
                <a:solidFill>
                  <a:schemeClr val="tx2"/>
                </a:solidFill>
              </a:rPr>
              <a:t>| </a:t>
            </a:r>
            <a:r>
              <a:rPr lang="en-US" altLang="en-US" sz="600" dirty="0" smtClean="0">
                <a:solidFill>
                  <a:schemeClr val="tx2"/>
                </a:solidFill>
              </a:rPr>
              <a:t>Jan</a:t>
            </a:r>
            <a:r>
              <a:rPr lang="en-US" altLang="en-US" sz="600" baseline="0" dirty="0" smtClean="0">
                <a:solidFill>
                  <a:schemeClr val="tx2"/>
                </a:solidFill>
              </a:rPr>
              <a:t> 2017</a:t>
            </a:r>
            <a:endParaRPr lang="en-US" altLang="en-US" sz="600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5"/>
          <p:cNvCxnSpPr/>
          <p:nvPr>
            <p:custDataLst>
              <p:tags r:id="rId5"/>
            </p:custDataLst>
          </p:nvPr>
        </p:nvCxnSpPr>
        <p:spPr>
          <a:xfrm flipH="1">
            <a:off x="0" y="4772025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2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0" y="0"/>
          <a:ext cx="136281" cy="10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281" cy="108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51285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121074"/>
            <a:ext cx="8845484" cy="3482813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111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949"/>
            <a:ext cx="8489950" cy="59412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812800"/>
            <a:ext cx="8458200" cy="378459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15F82B5-01EE-4F9A-9C64-CD8D9BFE9AB3}" type="datetime1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745723-6FEB-4DE0-8B2C-6FD81DFD5E71}" type="datetime1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949"/>
            <a:ext cx="8489950" cy="59412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58287C9-8DF1-413B-BE1D-2260D37B01FD}" type="datetime1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949"/>
            <a:ext cx="8489950" cy="5941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C734C77-C417-4766-9B46-4BE467C8323C}" type="datetime1">
              <a:rPr lang="en-US" smtClean="0"/>
              <a:t>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949"/>
            <a:ext cx="8489950" cy="59412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1D7AF2-5FD5-4223-93EC-FFA461999DBD}" type="datetime1">
              <a:rPr lang="en-US" smtClean="0"/>
              <a:t>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FC7592-382D-4CB1-8037-ED1423E82C53}" type="datetime1">
              <a:rPr lang="en-US" smtClean="0"/>
              <a:t>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0A80253-7F37-4F93-87AE-67E2DD28D58F}" type="datetime1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4B5875-1EFE-44BE-AABB-7B68A4E13609}" type="datetime1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"/>
          <p:cNvSpPr>
            <a:spLocks/>
          </p:cNvSpPr>
          <p:nvPr userDrawn="1">
            <p:custDataLst>
              <p:tags r:id="rId14"/>
            </p:custDataLst>
          </p:nvPr>
        </p:nvSpPr>
        <p:spPr bwMode="auto">
          <a:xfrm>
            <a:off x="3" y="361950"/>
            <a:ext cx="9143998" cy="6721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accent3"/>
              </a:solidFill>
            </a:endParaRPr>
          </a:p>
        </p:txBody>
      </p:sp>
      <p:pic>
        <p:nvPicPr>
          <p:cNvPr id="15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15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388938" y="4777789"/>
            <a:ext cx="1173747" cy="276176"/>
          </a:xfrm>
          <a:prstGeom prst="rect">
            <a:avLst/>
          </a:prstGeom>
          <a:noFill/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666" y="4858785"/>
            <a:ext cx="394537" cy="163502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>
            <p:custDataLst>
              <p:tags r:id="rId16"/>
            </p:custDataLst>
          </p:nvPr>
        </p:nvCxnSpPr>
        <p:spPr>
          <a:xfrm flipH="1">
            <a:off x="1" y="4687670"/>
            <a:ext cx="9143999" cy="0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0"/>
          <p:cNvSpPr txBox="1">
            <a:spLocks noChangeArrowheads="1"/>
          </p:cNvSpPr>
          <p:nvPr userDrawn="1"/>
        </p:nvSpPr>
        <p:spPr>
          <a:xfrm>
            <a:off x="3177335" y="4821546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January 1, 2017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 userDrawn="1"/>
        </p:nvSpPr>
        <p:spPr bwMode="auto">
          <a:xfrm>
            <a:off x="4124499" y="4821546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22" name="Text Box 5"/>
          <p:cNvSpPr txBox="1">
            <a:spLocks noChangeArrowheads="1"/>
          </p:cNvSpPr>
          <p:nvPr userDrawn="1"/>
        </p:nvSpPr>
        <p:spPr bwMode="gray">
          <a:xfrm>
            <a:off x="5629372" y="4855673"/>
            <a:ext cx="214802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Candara" panose="020E0502030303020204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Candara" panose="020E0502030303020204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120724" y="4807048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5532943" y="4807048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Ø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§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0.xml"/><Relationship Id="rId7" Type="http://schemas.openxmlformats.org/officeDocument/2006/relationships/image" Target="../media/image3.emf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2.xml"/><Relationship Id="rId7" Type="http://schemas.openxmlformats.org/officeDocument/2006/relationships/image" Target="../media/image3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1961"/>
            <a:ext cx="9144000" cy="133731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4595989"/>
            <a:ext cx="9144000" cy="547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7216" y="1041602"/>
            <a:ext cx="76871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ndara" panose="020E0502030303020204" pitchFamily="34" charset="0"/>
              </a:rPr>
              <a:t>	</a:t>
            </a:r>
            <a:r>
              <a:rPr lang="en-US" sz="36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Candara" panose="020E0502030303020204" pitchFamily="34" charset="0"/>
              </a:rPr>
              <a:t>           Financial Indicator</a:t>
            </a:r>
            <a:endParaRPr lang="en-US" sz="36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2400" dirty="0" smtClean="0">
                <a:latin typeface="Candara" panose="020E0502030303020204" pitchFamily="34" charset="0"/>
              </a:rPr>
              <a:t>	</a:t>
            </a:r>
            <a:r>
              <a:rPr lang="en-US" sz="2400" dirty="0" smtClean="0"/>
              <a:t>Compute </a:t>
            </a:r>
            <a:r>
              <a:rPr lang="en-US" sz="2400" dirty="0"/>
              <a:t>coefficients of correlation between metrics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7216" y="2856397"/>
            <a:ext cx="2800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ndara" panose="020E0502030303020204" pitchFamily="34" charset="0"/>
              </a:rPr>
              <a:t>Name of the presenter : </a:t>
            </a:r>
            <a:r>
              <a:rPr lang="en-US" sz="12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Washim Ahmed</a:t>
            </a:r>
            <a:endParaRPr lang="en-US" sz="12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200" dirty="0">
                <a:latin typeface="Candara" panose="020E0502030303020204" pitchFamily="34" charset="0"/>
              </a:rPr>
              <a:t>Date: </a:t>
            </a:r>
            <a:r>
              <a:rPr lang="en-US" sz="12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January 2017</a:t>
            </a:r>
            <a:endParaRPr lang="en-US" sz="1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" y="0"/>
            <a:ext cx="9143998" cy="542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44D3-2879-4CFF-A363-8B3E4D08162A}" type="datetime1">
              <a:rPr lang="en-US" smtClean="0"/>
              <a:t>1/1/2017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1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Stock Price vs Price Earnings and Earning Share</a:t>
            </a:r>
            <a:endParaRPr lang="en-US" altLang="en-US" dirty="0" smtClean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908884" y="1122363"/>
            <a:ext cx="4045645" cy="24116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00B0F0"/>
                </a:solidFill>
              </a:rPr>
              <a:t>Conclusion</a:t>
            </a:r>
            <a:endParaRPr lang="en-US" b="1" dirty="0" smtClean="0">
              <a:solidFill>
                <a:srgbClr val="00B0F0"/>
              </a:solidFill>
              <a:latin typeface="Candara" panose="020E0502030303020204" pitchFamily="34" charset="0"/>
            </a:endParaRPr>
          </a:p>
          <a:p>
            <a:pPr marL="171450" indent="-171450">
              <a:spcAft>
                <a:spcPts val="1200"/>
              </a:spcAft>
              <a:buClr>
                <a:srgbClr val="00B0F0"/>
              </a:buClr>
              <a:buSzPct val="80000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Here I found Coefficient of correlation 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0.9997068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which represent very strong positive correlation.</a:t>
            </a: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spcAft>
                <a:spcPts val="1200"/>
              </a:spcAft>
              <a:buClr>
                <a:srgbClr val="00B0F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Price Earning and Earning share both together highly correlated with stock price.</a:t>
            </a:r>
          </a:p>
          <a:p>
            <a:pPr marL="171450" indent="-171450">
              <a:spcAft>
                <a:spcPts val="1200"/>
              </a:spcAft>
              <a:buClr>
                <a:srgbClr val="00B0F0"/>
              </a:buClr>
              <a:buSzPct val="80000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anyone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Price Earning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Earning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 increase or decrease it will influence stock price.</a:t>
            </a:r>
          </a:p>
          <a:p>
            <a:pPr marL="0" indent="0">
              <a:spcAft>
                <a:spcPts val="1200"/>
              </a:spcAft>
              <a:buClr>
                <a:srgbClr val="00B0F0"/>
              </a:buClr>
              <a:buSzPct val="80000"/>
              <a:buNone/>
            </a:pPr>
            <a:endParaRPr lang="en-US" sz="12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196" y="1061786"/>
            <a:ext cx="4178320" cy="2939573"/>
          </a:xfrm>
          <a:prstGeom prst="rect">
            <a:avLst/>
          </a:prstGeom>
        </p:spPr>
      </p:pic>
      <p:sp>
        <p:nvSpPr>
          <p:cNvPr id="20" name="Left Brace 19"/>
          <p:cNvSpPr/>
          <p:nvPr/>
        </p:nvSpPr>
        <p:spPr>
          <a:xfrm>
            <a:off x="4361516" y="836838"/>
            <a:ext cx="543139" cy="33894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en-US" dirty="0" smtClean="0"/>
              <a:t>Market Capital </a:t>
            </a:r>
            <a:r>
              <a:rPr lang="en-US" altLang="en-US" dirty="0"/>
              <a:t>vs EBITDA</a:t>
            </a:r>
            <a:endParaRPr lang="en-US" altLang="en-US" dirty="0" smtClean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908884" y="1122363"/>
            <a:ext cx="4045645" cy="1660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00B0F0"/>
                </a:solidFill>
              </a:rPr>
              <a:t>Conclusion</a:t>
            </a:r>
            <a:endParaRPr lang="en-US" b="1" dirty="0" smtClean="0">
              <a:solidFill>
                <a:srgbClr val="00B0F0"/>
              </a:solidFill>
              <a:latin typeface="Candara" panose="020E0502030303020204" pitchFamily="34" charset="0"/>
            </a:endParaRPr>
          </a:p>
          <a:p>
            <a:pPr marL="171450" indent="-171450">
              <a:spcAft>
                <a:spcPts val="1200"/>
              </a:spcAft>
              <a:buClr>
                <a:srgbClr val="00B0F0"/>
              </a:buClr>
              <a:buSzPct val="80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Here I found Coefficient of correlation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0.7538602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which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 very strong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positive correlation.</a:t>
            </a:r>
          </a:p>
          <a:p>
            <a:pPr marL="171450" indent="-171450">
              <a:spcAft>
                <a:spcPts val="1200"/>
              </a:spcAft>
              <a:buClr>
                <a:srgbClr val="00B0F0"/>
              </a:buClr>
              <a:buSzPct val="80000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EBITDA indicates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measure of a company's total value, often used as a more comprehensive alternative to equity market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capitalization.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4361516" y="836838"/>
            <a:ext cx="543139" cy="33894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343" y="1060485"/>
            <a:ext cx="4176654" cy="25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1961"/>
            <a:ext cx="9144000" cy="133731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4595989"/>
            <a:ext cx="9144000" cy="547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7216" y="1713535"/>
            <a:ext cx="219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Thank you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" y="0"/>
            <a:ext cx="9143998" cy="542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CAED-4A84-4FAE-A42D-91CD5CC2D9FF}" type="datetime1">
              <a:rPr lang="en-US" smtClean="0"/>
              <a:t>1/1/2017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2F27FA532E1440BBB216045CCA2436" ma:contentTypeVersion="0" ma:contentTypeDescription="Create a new document." ma:contentTypeScope="" ma:versionID="3ba8609c7665c84a77543b3bac825d5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3D2C51-EBAE-4C05-8C60-151F8350108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16D7E6-DC36-4AD0-9D7C-1C6E09C804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1BEEF16-0F70-4A7B-9A72-5E98E25E0A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116</Words>
  <Application>Microsoft Office PowerPoint</Application>
  <PresentationFormat>On-screen Show (16:9)</PresentationFormat>
  <Paragraphs>24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MS PGothic</vt:lpstr>
      <vt:lpstr>Arial</vt:lpstr>
      <vt:lpstr>Calibri</vt:lpstr>
      <vt:lpstr>Candara</vt:lpstr>
      <vt:lpstr>Wingdings</vt:lpstr>
      <vt:lpstr>Office Theme</vt:lpstr>
      <vt:lpstr>think-cell Slide</vt:lpstr>
      <vt:lpstr>PowerPoint Presentation</vt:lpstr>
      <vt:lpstr>Stock Price vs Price Earnings and Earning Share</vt:lpstr>
      <vt:lpstr>Market Capital vs EBITDA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Washim Ahmed</cp:lastModifiedBy>
  <cp:revision>186</cp:revision>
  <dcterms:created xsi:type="dcterms:W3CDTF">2014-04-28T11:21:39Z</dcterms:created>
  <dcterms:modified xsi:type="dcterms:W3CDTF">2017-01-01T18:42:25Z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0x010100AF2F27FA532E1440BBB216045CCA2436</vt:lpwstr>
  </property>
</Properties>
</file>