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72" r:id="rId19"/>
    <p:sldId id="273" r:id="rId20"/>
    <p:sldId id="280" r:id="rId21"/>
    <p:sldId id="281" r:id="rId22"/>
    <p:sldId id="283" r:id="rId23"/>
    <p:sldId id="284" r:id="rId24"/>
    <p:sldId id="285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A76C59E-5FF9-416F-8DDB-A1B6DB7B2B57}" type="datetimeFigureOut">
              <a:pPr/>
              <a:t>25/12/2016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5BCCF0E1-31B6-485F-B4B0-11E7271AE8C4}" type="slidenum"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7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98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48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5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60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7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2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45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36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10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1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81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3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38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38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4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 latinLnBrk="0">
              <a:defRPr lang="pt-BR" sz="44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 latinLnBrk="0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pPr/>
              <a:t>25 de dezembro de 2016</a:t>
            </a:fld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 latinLnBrk="0">
              <a:defRPr lang="pt-BR"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pPr/>
              <a:t>25 de dezembro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 latinLnBrk="0">
              <a:buNone/>
              <a:defRPr lang="pt-BR" sz="2100" b="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pPr/>
              <a:t>25 de dezembro de 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pPr/>
              <a:t>25 de dezembro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 latinLnBrk="0">
              <a:defRPr lang="pt-BR" sz="4000" b="0" i="0" cap="none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pPr algn="l"/>
              <a:t>25 de dezembro de 2016</a:t>
            </a:fld>
            <a:endParaRPr lang="pt-BR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 latinLnBrk="0">
              <a:defRPr lang="pt-BR" sz="40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pPr/>
              <a:t>25 de dezembro de 2016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pPr/>
              <a:t>25 de dezembro de 2016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 latinLnBrk="0">
              <a:buNone/>
              <a:defRPr lang="pt-BR" sz="18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 latinLnBrk="0"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pPr/>
              <a:t>25 de dezembro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 latinLnBrk="0">
              <a:buNone/>
              <a:defRPr lang="pt-BR"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 latinLnBrk="0">
              <a:buNone/>
              <a:defRPr lang="pt-BR" sz="3200"/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pt-BR" sz="13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pPr/>
              <a:t>25 de dezembro de 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pPr algn="l"/>
              <a:t>25 de dezembro de 2016</a:t>
            </a:fld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r"/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pt-BR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lang="pt-BR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FLUXO DE CAIXA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QUIOSQUE PESCADOR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14400" y="5617368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RESUMO DE OPERAÇÃO DO SISTEMA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4.4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56688"/>
              </p:ext>
            </p:extLst>
          </p:nvPr>
        </p:nvGraphicFramePr>
        <p:xfrm>
          <a:off x="304800" y="5638800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Observe que após clicar no botão INCLUIR, o produto e a quantidade serão inseridas</a:t>
                      </a:r>
                      <a:r>
                        <a:rPr lang="pt-BR" baseline="0" dirty="0"/>
                        <a:t> na caixa de listagem logo abaixo. Os preços são atualizados automaticamente.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267179" y="1295400"/>
            <a:ext cx="7362199" cy="4163703"/>
            <a:chOff x="267179" y="1295400"/>
            <a:chExt cx="7362199" cy="4163703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78" y="1295400"/>
              <a:ext cx="7010400" cy="4163703"/>
            </a:xfrm>
            <a:prstGeom prst="rect">
              <a:avLst/>
            </a:prstGeom>
          </p:spPr>
        </p:pic>
        <p:sp>
          <p:nvSpPr>
            <p:cNvPr id="5" name="Seta: Curva para Cima 4"/>
            <p:cNvSpPr/>
            <p:nvPr/>
          </p:nvSpPr>
          <p:spPr>
            <a:xfrm rot="4865263">
              <a:off x="-59084" y="2726640"/>
              <a:ext cx="1067186" cy="414659"/>
            </a:xfrm>
            <a:prstGeom prst="curvedUpArrow">
              <a:avLst>
                <a:gd name="adj1" fmla="val 25000"/>
                <a:gd name="adj2" fmla="val 50000"/>
                <a:gd name="adj3" fmla="val 345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63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4.5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44510"/>
              </p:ext>
            </p:extLst>
          </p:nvPr>
        </p:nvGraphicFramePr>
        <p:xfrm>
          <a:off x="304800" y="5638800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Pode-se inserir</a:t>
                      </a:r>
                      <a:r>
                        <a:rPr lang="pt-BR" baseline="0" dirty="0"/>
                        <a:t> na caixa de listagem todos os produtos consumidos pelo cliente (repetir as operações anteriores quantas vezes for necessário). Os preços serão calculados automaticamente.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3" y="1186815"/>
            <a:ext cx="7915275" cy="4467225"/>
          </a:xfrm>
          <a:prstGeom prst="rect">
            <a:avLst/>
          </a:prstGeom>
        </p:spPr>
      </p:pic>
      <p:sp>
        <p:nvSpPr>
          <p:cNvPr id="4" name="Sinal de Adição 3"/>
          <p:cNvSpPr/>
          <p:nvPr/>
        </p:nvSpPr>
        <p:spPr>
          <a:xfrm>
            <a:off x="1828800" y="4038600"/>
            <a:ext cx="1371600" cy="1082040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4.6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74387"/>
              </p:ext>
            </p:extLst>
          </p:nvPr>
        </p:nvGraphicFramePr>
        <p:xfrm>
          <a:off x="304800" y="5638800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(4) Escolher a forma de pagamento,</a:t>
                      </a:r>
                      <a:r>
                        <a:rPr lang="pt-BR" baseline="0" dirty="0"/>
                        <a:t> que poderá ser realizada em dinheiro; Cartão de Crédito ou Débito Automático.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3" y="1186815"/>
            <a:ext cx="7915275" cy="4467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95800" y="1186815"/>
            <a:ext cx="3628878" cy="1456739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858000" y="1210261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91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4.7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31124"/>
              </p:ext>
            </p:extLst>
          </p:nvPr>
        </p:nvGraphicFramePr>
        <p:xfrm>
          <a:off x="4352778" y="2232220"/>
          <a:ext cx="3886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O sistema inicia sempre como</a:t>
                      </a:r>
                      <a:r>
                        <a:rPr lang="pt-BR" baseline="0" dirty="0"/>
                        <a:t> escolha padrão a forma de pagamento em DINHEIRO e a porcentagem como NÃO.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Observar</a:t>
                      </a:r>
                      <a:r>
                        <a:rPr lang="pt-BR" baseline="0" dirty="0"/>
                        <a:t> que a Caixa de Texto VALOR EM DINHEIRO só ficará disponível quando a forma de pagamento for em dinheiro.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O valor em Dinheiro nunca pode ser inferior ao Subtotal, pois  se inserir um valor menor que o subtotal o sistema não vai realizar o cálculo.</a:t>
                      </a:r>
                      <a:endParaRPr lang="pt-BR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178851" y="1735015"/>
            <a:ext cx="3678627" cy="4362450"/>
            <a:chOff x="212335" y="1115304"/>
            <a:chExt cx="3678627" cy="436245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35" y="1115304"/>
              <a:ext cx="3552825" cy="4362450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262084" y="2286000"/>
              <a:ext cx="3628878" cy="1456739"/>
            </a:xfrm>
            <a:prstGeom prst="rect">
              <a:avLst/>
            </a:prstGeom>
            <a:solidFill>
              <a:srgbClr val="FFCC00">
                <a:alpha val="25882"/>
              </a:srgb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476104" y="3657815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5</a:t>
              </a:r>
            </a:p>
          </p:txBody>
        </p:sp>
      </p:grpSp>
      <p:sp>
        <p:nvSpPr>
          <p:cNvPr id="9" name="Coração 8"/>
          <p:cNvSpPr/>
          <p:nvPr/>
        </p:nvSpPr>
        <p:spPr>
          <a:xfrm>
            <a:off x="299452" y="2010507"/>
            <a:ext cx="381000" cy="381000"/>
          </a:xfrm>
          <a:prstGeom prst="hear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ação 9"/>
          <p:cNvSpPr/>
          <p:nvPr/>
        </p:nvSpPr>
        <p:spPr>
          <a:xfrm>
            <a:off x="2743200" y="3725740"/>
            <a:ext cx="381000" cy="381000"/>
          </a:xfrm>
          <a:prstGeom prst="hear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ação 10"/>
          <p:cNvSpPr/>
          <p:nvPr/>
        </p:nvSpPr>
        <p:spPr>
          <a:xfrm>
            <a:off x="1033316" y="4532210"/>
            <a:ext cx="381000" cy="381000"/>
          </a:xfrm>
          <a:prstGeom prst="hear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2043039" y="3505200"/>
            <a:ext cx="2309739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1795316" y="4789239"/>
            <a:ext cx="2519436" cy="535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4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6" y="1524000"/>
            <a:ext cx="3667125" cy="439102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4.8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21948"/>
              </p:ext>
            </p:extLst>
          </p:nvPr>
        </p:nvGraphicFramePr>
        <p:xfrm>
          <a:off x="4352778" y="2232220"/>
          <a:ext cx="3886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Digite</a:t>
                      </a:r>
                      <a:r>
                        <a:rPr lang="pt-BR" baseline="0" dirty="0"/>
                        <a:t> o valor em dinheiro recebido pelo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Aperte</a:t>
                      </a:r>
                      <a:r>
                        <a:rPr lang="pt-BR" baseline="0" dirty="0"/>
                        <a:t> a tecla ENTER; ou a tecla TAB               para que o sistema efetue os cálculos.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O valor em dinheiro deve ser igual ou superior ao valor do subtotal. </a:t>
                      </a:r>
                      <a:endParaRPr lang="pt-BR" b="1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H="1" flipV="1">
            <a:off x="2029302" y="3284064"/>
            <a:ext cx="2309739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1819605" y="4545028"/>
            <a:ext cx="2519436" cy="535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284772" y="396763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242" y="3671782"/>
            <a:ext cx="552147" cy="35266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95739" y="4103092"/>
            <a:ext cx="1993053" cy="773708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14645" y="2862522"/>
            <a:ext cx="1591005" cy="766071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54638" y="1824297"/>
            <a:ext cx="1016962" cy="834986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6" y="1852744"/>
            <a:ext cx="3638550" cy="434340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4.9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10952"/>
              </p:ext>
            </p:extLst>
          </p:nvPr>
        </p:nvGraphicFramePr>
        <p:xfrm>
          <a:off x="4352778" y="2232220"/>
          <a:ext cx="3886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Após digitar o valor</a:t>
                      </a:r>
                      <a:r>
                        <a:rPr lang="pt-BR" baseline="0" dirty="0"/>
                        <a:t> recebido e apertar as teclas ENTER ou TAB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O sistema</a:t>
                      </a:r>
                      <a:r>
                        <a:rPr lang="pt-BR" baseline="0" dirty="0"/>
                        <a:t> irá calcular o troco. Se desejar incluir a porcentagem, deve-se escolher a opção sim do campo de porcentagem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O sistema realiza os cálculos e todos os campos serão preenchidos automaticamente.</a:t>
                      </a:r>
                      <a:endParaRPr lang="pt-BR" b="1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>
            <a:stCxn id="7" idx="1"/>
          </p:cNvCxnSpPr>
          <p:nvPr/>
        </p:nvCxnSpPr>
        <p:spPr>
          <a:xfrm flipH="1" flipV="1">
            <a:off x="2101522" y="4106740"/>
            <a:ext cx="2251256" cy="4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962447" y="3793611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**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878" y="2849151"/>
            <a:ext cx="552147" cy="35266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445270" y="3962400"/>
            <a:ext cx="656251" cy="292876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50321" y="4424698"/>
            <a:ext cx="1794425" cy="687881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3733800" y="4152460"/>
            <a:ext cx="618978" cy="495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5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57505"/>
            <a:ext cx="3600450" cy="433387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4.10 – BOTÃO VENDA RÁPIDA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35410"/>
              </p:ext>
            </p:extLst>
          </p:nvPr>
        </p:nvGraphicFramePr>
        <p:xfrm>
          <a:off x="4426813" y="1868255"/>
          <a:ext cx="3886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(5) Em qualquer momento pode-se alterar a forma de pagamento e</a:t>
                      </a:r>
                      <a:r>
                        <a:rPr lang="pt-BR" baseline="0" dirty="0"/>
                        <a:t> INCLUIR a porcentagem ou NÃO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pt-BR" dirty="0"/>
                        <a:t>Se alterar a forma de pagamento para CARTÃO</a:t>
                      </a:r>
                      <a:r>
                        <a:rPr lang="pt-BR" baseline="0" dirty="0"/>
                        <a:t> DE CRÉDITO ou DÉBITO, as caixas VALOR EM DINHEIRO  e TROCO serão limpas automaticamente.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1318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*****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Se escolher a forma de pagamento como CARTÃO DE CRÉDITO ou DÉBITO,  após receber na máquina, confirmar o pagamento</a:t>
                      </a:r>
                      <a:endParaRPr lang="pt-BR" b="1" dirty="0">
                        <a:solidFill>
                          <a:schemeClr val="bg1"/>
                        </a:solidFill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4685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>
            <a:stCxn id="7" idx="1"/>
          </p:cNvCxnSpPr>
          <p:nvPr/>
        </p:nvCxnSpPr>
        <p:spPr>
          <a:xfrm flipH="1">
            <a:off x="1902835" y="3925655"/>
            <a:ext cx="2523978" cy="43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219200" y="2001387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**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1811508" y="5675280"/>
            <a:ext cx="2455692" cy="39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219200" y="1970907"/>
            <a:ext cx="1295400" cy="100089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52400" y="4300830"/>
            <a:ext cx="3733800" cy="757075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50399" y="5105439"/>
            <a:ext cx="1811801" cy="1097151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 flipV="1">
            <a:off x="1619672" y="2558723"/>
            <a:ext cx="2807141" cy="1366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1"/>
          </p:cNvCxnSpPr>
          <p:nvPr/>
        </p:nvCxnSpPr>
        <p:spPr>
          <a:xfrm flipH="1">
            <a:off x="2626896" y="3925655"/>
            <a:ext cx="1799917" cy="95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 – BOTÃO PEDITO BALCÃO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4253"/>
            <a:ext cx="8274148" cy="397565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 flipV="1">
            <a:off x="3457575" y="1695934"/>
            <a:ext cx="304800" cy="3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44212"/>
              </p:ext>
            </p:extLst>
          </p:nvPr>
        </p:nvGraphicFramePr>
        <p:xfrm>
          <a:off x="304800" y="2517912"/>
          <a:ext cx="8610600" cy="319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758688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botão PEDIDO BALCÃO tem muitas aplicações na prática e vai depender da criatividade do GERENTE e do OPERADOR DE CAIXA.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758688">
                <a:tc>
                  <a:txBody>
                    <a:bodyPr/>
                    <a:lstStyle/>
                    <a:p>
                      <a:r>
                        <a:rPr lang="pt-BR" dirty="0"/>
                        <a:t>Pode ser utilizado</a:t>
                      </a:r>
                      <a:r>
                        <a:rPr lang="pt-BR" baseline="0" dirty="0"/>
                        <a:t> para controlar os pedidos dos clientes na praia (realizados pelos garçons de areia ou pelos barraqueiros)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79030"/>
                  </a:ext>
                </a:extLst>
              </a:tr>
              <a:tr h="758688">
                <a:tc>
                  <a:txBody>
                    <a:bodyPr/>
                    <a:lstStyle/>
                    <a:p>
                      <a:r>
                        <a:rPr lang="pt-BR" dirty="0"/>
                        <a:t>Pode ser utilizado para controlar os pedidos dos clientes que estão</a:t>
                      </a:r>
                      <a:r>
                        <a:rPr lang="pt-BR" baseline="0" dirty="0"/>
                        <a:t> consumindo no balcão.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1813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*****Caso o cliente do balcão deseje</a:t>
                      </a:r>
                      <a:r>
                        <a:rPr lang="pt-BR" baseline="0" dirty="0"/>
                        <a:t> uma mesa, pode-se em qualquer momento, pelo sistema, direcionar o cliente do balcão para qualquer mesa que esteja disponível.</a:t>
                      </a:r>
                      <a:endParaRPr lang="pt-BR" dirty="0"/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064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1982958"/>
            <a:ext cx="1314450" cy="3333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0732" y="5920506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** Cada detalhe será apresentado nas telas seguintes...</a:t>
            </a:r>
          </a:p>
        </p:txBody>
      </p:sp>
    </p:spTree>
    <p:extLst>
      <p:ext uri="{BB962C8B-B14F-4D97-AF65-F5344CB8AC3E}">
        <p14:creationId xmlns:p14="http://schemas.microsoft.com/office/powerpoint/2010/main" val="182370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5.1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58941"/>
              </p:ext>
            </p:extLst>
          </p:nvPr>
        </p:nvGraphicFramePr>
        <p:xfrm>
          <a:off x="228600" y="5722034"/>
          <a:ext cx="861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Na</a:t>
                      </a:r>
                      <a:r>
                        <a:rPr lang="pt-BR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tela pedido balcão terá 6 operações básicas para cadastro dos pedidos do balcão.  Essas informações serão prestadas somente 1 vez e depois, basta incluir os pedidos e realizar o pagamento.</a:t>
                      </a:r>
                      <a:endParaRPr lang="pt-B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348007"/>
            <a:ext cx="5822267" cy="43529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590800" y="5049242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77530" y="269303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810598" y="2628381"/>
            <a:ext cx="293989" cy="474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714482" y="261545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292846" y="2376447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76600" y="152400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39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5.2 – PROCESSO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56735"/>
              </p:ext>
            </p:extLst>
          </p:nvPr>
        </p:nvGraphicFramePr>
        <p:xfrm>
          <a:off x="278569" y="1287776"/>
          <a:ext cx="8610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Sempre que o cliente desejar ficar</a:t>
                      </a:r>
                      <a:r>
                        <a:rPr lang="pt-BR" sz="16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no balcão é importante que o Operador de Caixa e o Gerente estejam atentos para os itens que serão consumidos. O Sistema possibilita acompanhar todas as saídas de produtos para evitar erros na cobrança. Essa atividade de registro requer muita atenção por parte do Operador de Caixa e comunicação do balconista com o Operador de Caixa.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402102" y="3493475"/>
            <a:ext cx="1752600" cy="9026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no balcão</a:t>
            </a:r>
          </a:p>
        </p:txBody>
      </p:sp>
      <p:cxnSp>
        <p:nvCxnSpPr>
          <p:cNvPr id="5" name="Conector de Seta Reta 4"/>
          <p:cNvCxnSpPr>
            <a:stCxn id="3" idx="6"/>
          </p:cNvCxnSpPr>
          <p:nvPr/>
        </p:nvCxnSpPr>
        <p:spPr>
          <a:xfrm>
            <a:off x="2154702" y="3944815"/>
            <a:ext cx="381000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2514600" y="3628295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 o pedido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916680" y="3977633"/>
            <a:ext cx="381000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/>
          <p:cNvSpPr/>
          <p:nvPr/>
        </p:nvSpPr>
        <p:spPr>
          <a:xfrm>
            <a:off x="2514600" y="4554415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 o produto</a:t>
            </a:r>
          </a:p>
        </p:txBody>
      </p:sp>
      <p:sp>
        <p:nvSpPr>
          <p:cNvPr id="19" name="Elipse 18"/>
          <p:cNvSpPr/>
          <p:nvPr/>
        </p:nvSpPr>
        <p:spPr>
          <a:xfrm>
            <a:off x="4328159" y="3628295"/>
            <a:ext cx="1906757" cy="7948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Balconista</a:t>
            </a:r>
          </a:p>
        </p:txBody>
      </p:sp>
      <p:cxnSp>
        <p:nvCxnSpPr>
          <p:cNvPr id="24" name="Conector: Angulado 23"/>
          <p:cNvCxnSpPr>
            <a:stCxn id="19" idx="4"/>
            <a:endCxn id="18" idx="3"/>
          </p:cNvCxnSpPr>
          <p:nvPr/>
        </p:nvCxnSpPr>
        <p:spPr>
          <a:xfrm rot="5400000">
            <a:off x="4365818" y="3943495"/>
            <a:ext cx="436102" cy="1395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/>
          <p:cNvCxnSpPr>
            <a:stCxn id="18" idx="1"/>
            <a:endCxn id="3" idx="4"/>
          </p:cNvCxnSpPr>
          <p:nvPr/>
        </p:nvCxnSpPr>
        <p:spPr>
          <a:xfrm rot="10800000">
            <a:off x="1278402" y="4396155"/>
            <a:ext cx="1236198" cy="463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/>
          <p:cNvSpPr/>
          <p:nvPr/>
        </p:nvSpPr>
        <p:spPr>
          <a:xfrm>
            <a:off x="6676875" y="3672833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 ao Caixa</a:t>
            </a: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6263634" y="4018776"/>
            <a:ext cx="381000" cy="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6644634" y="4678154"/>
            <a:ext cx="1444872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cxnSp>
        <p:nvCxnSpPr>
          <p:cNvPr id="33" name="Conector de Seta Reta 32"/>
          <p:cNvCxnSpPr>
            <a:stCxn id="27" idx="2"/>
            <a:endCxn id="29" idx="0"/>
          </p:cNvCxnSpPr>
          <p:nvPr/>
        </p:nvCxnSpPr>
        <p:spPr>
          <a:xfrm>
            <a:off x="7362675" y="4282433"/>
            <a:ext cx="4395" cy="39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/>
          <p:cNvSpPr/>
          <p:nvPr/>
        </p:nvSpPr>
        <p:spPr>
          <a:xfrm>
            <a:off x="6676875" y="5640316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 o Cliente</a:t>
            </a:r>
          </a:p>
        </p:txBody>
      </p:sp>
      <p:cxnSp>
        <p:nvCxnSpPr>
          <p:cNvPr id="40" name="Conector de Seta Reta 39"/>
          <p:cNvCxnSpPr>
            <a:stCxn id="29" idx="4"/>
            <a:endCxn id="38" idx="0"/>
          </p:cNvCxnSpPr>
          <p:nvPr/>
        </p:nvCxnSpPr>
        <p:spPr>
          <a:xfrm flipH="1">
            <a:off x="7362675" y="5363954"/>
            <a:ext cx="4395" cy="27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/>
          <p:cNvSpPr/>
          <p:nvPr/>
        </p:nvSpPr>
        <p:spPr>
          <a:xfrm>
            <a:off x="3212269" y="5652845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 no sistema</a:t>
            </a:r>
          </a:p>
        </p:txBody>
      </p:sp>
      <p:cxnSp>
        <p:nvCxnSpPr>
          <p:cNvPr id="45" name="Conector de Seta Reta 44"/>
          <p:cNvCxnSpPr>
            <a:stCxn id="38" idx="1"/>
            <a:endCxn id="67" idx="3"/>
          </p:cNvCxnSpPr>
          <p:nvPr/>
        </p:nvCxnSpPr>
        <p:spPr>
          <a:xfrm flipH="1">
            <a:off x="6142940" y="5945116"/>
            <a:ext cx="533935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2" y="5210596"/>
            <a:ext cx="1998364" cy="1494046"/>
          </a:xfrm>
          <a:prstGeom prst="rect">
            <a:avLst/>
          </a:prstGeom>
        </p:spPr>
      </p:pic>
      <p:cxnSp>
        <p:nvCxnSpPr>
          <p:cNvPr id="51" name="Conector de Seta Reta 50"/>
          <p:cNvCxnSpPr>
            <a:stCxn id="43" idx="1"/>
            <a:endCxn id="47" idx="3"/>
          </p:cNvCxnSpPr>
          <p:nvPr/>
        </p:nvCxnSpPr>
        <p:spPr>
          <a:xfrm flipH="1" flipV="1">
            <a:off x="2400466" y="5957619"/>
            <a:ext cx="811803" cy="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581331" y="346497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7880801" y="3348335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3660201" y="4346446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7858619" y="5423702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320141" y="542201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49999"/>
              </p:ext>
            </p:extLst>
          </p:nvPr>
        </p:nvGraphicFramePr>
        <p:xfrm>
          <a:off x="278569" y="2802213"/>
          <a:ext cx="841526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265">
                  <a:extLst>
                    <a:ext uri="{9D8B030D-6E8A-4147-A177-3AD203B41FA5}">
                      <a16:colId xmlns:a16="http://schemas.microsoft.com/office/drawing/2014/main" val="2904926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>
                          <a:solidFill>
                            <a:schemeClr val="bg1"/>
                          </a:solidFill>
                        </a:rPr>
                        <a:t>O processo de atendimento no balcão deve obedecer as seguintes etapas: 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72582"/>
                  </a:ext>
                </a:extLst>
              </a:tr>
            </a:tbl>
          </a:graphicData>
        </a:graphic>
      </p:graphicFrame>
      <p:pic>
        <p:nvPicPr>
          <p:cNvPr id="67" name="Imagem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94" y="5349307"/>
            <a:ext cx="735746" cy="1216625"/>
          </a:xfrm>
          <a:prstGeom prst="rect">
            <a:avLst/>
          </a:prstGeom>
        </p:spPr>
      </p:pic>
      <p:cxnSp>
        <p:nvCxnSpPr>
          <p:cNvPr id="71" name="Conector de Seta Reta 70"/>
          <p:cNvCxnSpPr>
            <a:stCxn id="67" idx="1"/>
            <a:endCxn id="43" idx="3"/>
          </p:cNvCxnSpPr>
          <p:nvPr/>
        </p:nvCxnSpPr>
        <p:spPr>
          <a:xfrm flipH="1">
            <a:off x="4583869" y="5957620"/>
            <a:ext cx="823325" cy="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4828333" y="647640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Nome e 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34691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218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1- COPIANDO O ÍCONE DO PROGRAMA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2257"/>
              </p:ext>
            </p:extLst>
          </p:nvPr>
        </p:nvGraphicFramePr>
        <p:xfrm>
          <a:off x="5105400" y="1403248"/>
          <a:ext cx="3810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04439432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l"/>
                      <a:r>
                        <a:rPr lang="pt-BR" baseline="0" dirty="0"/>
                        <a:t>COPIAR A PASTA DO EXCEL PARA A ÁREA DE TRABALHO DO COMPUTADOR.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7859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pt-BR" dirty="0"/>
                        <a:t>NOME DO ARQUIVO: FLUXO</a:t>
                      </a:r>
                      <a:r>
                        <a:rPr lang="pt-BR" baseline="0" dirty="0"/>
                        <a:t>DECAIXAQUIOSQUE_v6_baselimpateste-TESTE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73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pt-BR" dirty="0"/>
                        <a:t>Dê</a:t>
                      </a:r>
                      <a:r>
                        <a:rPr lang="pt-BR" baseline="0" dirty="0"/>
                        <a:t> um duplo clique para abrir o arquivo.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7209"/>
                  </a:ext>
                </a:extLst>
              </a:tr>
            </a:tbl>
          </a:graphicData>
        </a:graphic>
      </p:graphicFrame>
      <p:grpSp>
        <p:nvGrpSpPr>
          <p:cNvPr id="11" name="Agrupar 10"/>
          <p:cNvGrpSpPr/>
          <p:nvPr/>
        </p:nvGrpSpPr>
        <p:grpSpPr>
          <a:xfrm>
            <a:off x="279009" y="2334538"/>
            <a:ext cx="6959991" cy="4404222"/>
            <a:chOff x="279009" y="2334538"/>
            <a:chExt cx="6959991" cy="4404222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009" y="2334538"/>
              <a:ext cx="4473671" cy="4404222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00" y="4822874"/>
              <a:ext cx="1676400" cy="1915886"/>
            </a:xfrm>
            <a:prstGeom prst="rect">
              <a:avLst/>
            </a:prstGeom>
          </p:spPr>
        </p:pic>
        <p:sp>
          <p:nvSpPr>
            <p:cNvPr id="10" name="Seta: para a Direita Listrada 9"/>
            <p:cNvSpPr/>
            <p:nvPr/>
          </p:nvSpPr>
          <p:spPr>
            <a:xfrm rot="967719">
              <a:off x="3314700" y="4415155"/>
              <a:ext cx="2209800" cy="862329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5.3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91134"/>
              </p:ext>
            </p:extLst>
          </p:nvPr>
        </p:nvGraphicFramePr>
        <p:xfrm>
          <a:off x="567154" y="3810000"/>
          <a:ext cx="76718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824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1- De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forma cordial, o Operador de Caixa ou o balconista deve perguntar o nome do cliente e identificar alguma característica que o possa identificar e lembrar. </a:t>
                      </a:r>
                    </a:p>
                    <a:p>
                      <a:pPr algn="just"/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2- Inserir o Nome e a descrição na caixa de texto NOME OU APELIDO.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5" y="1371600"/>
            <a:ext cx="7050741" cy="19812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092526" y="1481434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176044" y="1481435"/>
            <a:ext cx="3767556" cy="652166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1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295400"/>
            <a:ext cx="5791200" cy="232410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5.4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08832"/>
              </p:ext>
            </p:extLst>
          </p:nvPr>
        </p:nvGraphicFramePr>
        <p:xfrm>
          <a:off x="567154" y="3810000"/>
          <a:ext cx="7671824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1824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2- Cadastrar o produto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consumido pelo Cliente;</a:t>
                      </a:r>
                    </a:p>
                    <a:p>
                      <a:pPr algn="just"/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3- Cadastrar a quantidade consumida e;</a:t>
                      </a:r>
                    </a:p>
                    <a:p>
                      <a:pPr algn="just"/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4- Clicar no botão inserir.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Essa operação pode ser realizada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para cadastrar todos os produtos consumidos no primeiro momento. Assim que finalizar o primeiro cadastro, o sistema possibilitará que outros produtos sejam cadastrados para esse mesmo Cliente.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8987"/>
                  </a:ext>
                </a:extLst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1524000" y="2110084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85800" y="2063865"/>
            <a:ext cx="4045325" cy="74518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731125" y="1944271"/>
            <a:ext cx="831475" cy="74518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21525" y="2061816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201529" y="1974792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538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669" y="1351042"/>
            <a:ext cx="5729763" cy="4324350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5.5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29644"/>
              </p:ext>
            </p:extLst>
          </p:nvPr>
        </p:nvGraphicFramePr>
        <p:xfrm>
          <a:off x="278669" y="5753538"/>
          <a:ext cx="8238978" cy="85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978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858401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5- Para finalizar o cadastro do cliente no balcão, clicar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no botão CONFIRMAR VENDA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8987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538710" y="4797216"/>
            <a:ext cx="1442490" cy="74518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585719" y="4847498"/>
            <a:ext cx="265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5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295400" y="4267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50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5.6 – TELA PEDIDO BALCÃO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8553"/>
              </p:ext>
            </p:extLst>
          </p:nvPr>
        </p:nvGraphicFramePr>
        <p:xfrm>
          <a:off x="228600" y="4572000"/>
          <a:ext cx="82389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978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just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cadastro do Cliente vai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ficar disponível no lado esquerdo da tela principal do programa.</a:t>
                      </a:r>
                    </a:p>
                    <a:p>
                      <a:pPr algn="just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8987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5534025" cy="28765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71135"/>
            <a:ext cx="8305800" cy="87748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819400" y="2682942"/>
            <a:ext cx="2057400" cy="565673"/>
          </a:xfrm>
          <a:prstGeom prst="rect">
            <a:avLst/>
          </a:prstGeom>
          <a:solidFill>
            <a:srgbClr val="FFCC00">
              <a:alpha val="25882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/>
          <p:cNvSpPr/>
          <p:nvPr/>
        </p:nvSpPr>
        <p:spPr>
          <a:xfrm rot="13432201">
            <a:off x="4128971" y="3034229"/>
            <a:ext cx="1209822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5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74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2- HABILITAR A MACRO DE CONTEÚDO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11731" y="1636542"/>
            <a:ext cx="8213361" cy="4118149"/>
            <a:chOff x="411731" y="1636542"/>
            <a:chExt cx="8213361" cy="411814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731" y="1636542"/>
              <a:ext cx="7710937" cy="411814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2705016"/>
              <a:ext cx="6186692" cy="1981200"/>
            </a:xfrm>
            <a:prstGeom prst="rect">
              <a:avLst/>
            </a:prstGeom>
          </p:spPr>
        </p:pic>
      </p:grpSp>
      <p:sp>
        <p:nvSpPr>
          <p:cNvPr id="7" name="Seta: para a Direita 6"/>
          <p:cNvSpPr/>
          <p:nvPr/>
        </p:nvSpPr>
        <p:spPr>
          <a:xfrm rot="4359169">
            <a:off x="6731319" y="3422179"/>
            <a:ext cx="1104756" cy="54687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3 – APRESENTAÇÃO DA TELA INICIAL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1655"/>
            <a:ext cx="8696178" cy="51054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92070"/>
            <a:ext cx="1323975" cy="352425"/>
          </a:xfrm>
          <a:prstGeom prst="rect">
            <a:avLst/>
          </a:prstGeom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/>
          <a:lstStyle/>
          <a:p>
            <a:r>
              <a:rPr lang="pt-BR" dirty="0"/>
              <a:t>4.1- ABRIR CAIXA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98209"/>
            <a:ext cx="8610600" cy="1277284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 flipV="1">
            <a:off x="1066800" y="2434883"/>
            <a:ext cx="30480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6587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7513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6608"/>
              </p:ext>
            </p:extLst>
          </p:nvPr>
        </p:nvGraphicFramePr>
        <p:xfrm>
          <a:off x="152400" y="3315606"/>
          <a:ext cx="8610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pt-BR" baseline="0" dirty="0"/>
                        <a:t>Para iniciar o cadastro das vendas é necessário que o operador clique no botão ABRIR CAIXA.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dirty="0"/>
                        <a:t>É importante ressaltar que o</a:t>
                      </a:r>
                      <a:r>
                        <a:rPr lang="pt-BR" baseline="0" dirty="0"/>
                        <a:t> sistema encontra-se em fase de construção! Outras funções serão implementadas no botão ABRIR CAIXA.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27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70683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86176" y="5502894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Depois de clicar no botão “ABRIR CAIXA”, todos os botões são habilitados.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09489" y="4846912"/>
            <a:ext cx="8296422" cy="655982"/>
            <a:chOff x="320626" y="5577176"/>
            <a:chExt cx="8296422" cy="65598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626" y="5577176"/>
              <a:ext cx="8274148" cy="397565"/>
            </a:xfrm>
            <a:prstGeom prst="rect">
              <a:avLst/>
            </a:prstGeom>
          </p:spPr>
        </p:pic>
        <p:sp>
          <p:nvSpPr>
            <p:cNvPr id="4" name="Chave Esquerda 3"/>
            <p:cNvSpPr/>
            <p:nvPr/>
          </p:nvSpPr>
          <p:spPr>
            <a:xfrm rot="16200000">
              <a:off x="4783309" y="2399419"/>
              <a:ext cx="457200" cy="721027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904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4.2 – BOTÃO VENDA RÁPIDA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4253"/>
            <a:ext cx="8274148" cy="39756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871" y="1890868"/>
            <a:ext cx="1314450" cy="3429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 flipV="1">
            <a:off x="2057400" y="1714500"/>
            <a:ext cx="304800" cy="3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65664"/>
              </p:ext>
            </p:extLst>
          </p:nvPr>
        </p:nvGraphicFramePr>
        <p:xfrm>
          <a:off x="136574" y="2514601"/>
          <a:ext cx="86106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botão VENDA RÁPIDA foi criado para REALIZAR pagamentos de forma direta, tipo o cliente faz o pedido, recebe e paga no caixa, ou paga antes de receber.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/>
              <a:t>4.2.1 – BOTÃO VENDA RÁPIDA: TELA DE PAGAMENTO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7084"/>
              </p:ext>
            </p:extLst>
          </p:nvPr>
        </p:nvGraphicFramePr>
        <p:xfrm>
          <a:off x="228600" y="5141122"/>
          <a:ext cx="8610600" cy="147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1474619">
                <a:tc>
                  <a:txBody>
                    <a:bodyPr/>
                    <a:lstStyle/>
                    <a:p>
                      <a:r>
                        <a:rPr lang="pt-BR" baseline="0" dirty="0"/>
                        <a:t>Para realizar a operação, tem que seguir os seguintes procedimentos: (1) escolher o produto; (2) informar a quantidade; (3)  Clicar no botão INCLUIR; (4) informar a forma de pagamento, (5) se for em dinheiro, informar quanto o cliente pagou para o sistema calcular o troco e (6) confirmar pagamento 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grpSp>
        <p:nvGrpSpPr>
          <p:cNvPr id="5" name="Agrupar 4"/>
          <p:cNvGrpSpPr/>
          <p:nvPr/>
        </p:nvGrpSpPr>
        <p:grpSpPr>
          <a:xfrm>
            <a:off x="580878" y="1346323"/>
            <a:ext cx="6658122" cy="3759077"/>
            <a:chOff x="580878" y="1346323"/>
            <a:chExt cx="7086600" cy="4185653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878" y="1346323"/>
              <a:ext cx="7086600" cy="4185653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1143000" y="21764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1</a:t>
              </a:r>
            </a:p>
          </p:txBody>
        </p:sp>
        <p:sp>
          <p:nvSpPr>
            <p:cNvPr id="4" name="Retângulo 3"/>
            <p:cNvSpPr/>
            <p:nvPr/>
          </p:nvSpPr>
          <p:spPr>
            <a:xfrm>
              <a:off x="3048000" y="2407260"/>
              <a:ext cx="377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2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888188" y="2057400"/>
              <a:ext cx="377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3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715000" y="1583938"/>
              <a:ext cx="3850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4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10554" y="3810000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97151" y="4495800"/>
              <a:ext cx="3834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>
                  <a:highlight>
                    <a:srgbClr val="FFFF00"/>
                  </a:highligh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3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7237"/>
              </p:ext>
            </p:extLst>
          </p:nvPr>
        </p:nvGraphicFramePr>
        <p:xfrm>
          <a:off x="152400" y="4038600"/>
          <a:ext cx="8610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(1) Par</a:t>
                      </a:r>
                      <a:r>
                        <a:rPr lang="pt-BR" baseline="0" dirty="0"/>
                        <a:t>a registro dos produtos é muito simples, o operador deve digitar as inicias do produto ou selecionar o produto na lista suspensa que é ativada quando seleciona a Caixa de Combinação.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pt-BR" dirty="0"/>
                        <a:t>(2) Informar a quantidade de produtos consumidos</a:t>
                      </a:r>
                      <a:r>
                        <a:rPr lang="pt-BR" baseline="0" dirty="0"/>
                        <a:t> pelo cliente, na caixa de texto Quantidade. </a:t>
                      </a:r>
                    </a:p>
                    <a:p>
                      <a:r>
                        <a:rPr lang="pt-BR" baseline="0" dirty="0"/>
                        <a:t>Obs.: Pode-se DEFINIR a quantidade com as setas do teclado &lt;- ou -&gt; ou deslocando com o ponteiro do mouse o seletor abaixo da caixa de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6631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4391025" cy="24765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199355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581400" y="19767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9" name="Shape 1"/>
          <p:cNvSpPr txBox="1">
            <a:spLocks/>
          </p:cNvSpPr>
          <p:nvPr/>
        </p:nvSpPr>
        <p:spPr>
          <a:xfrm>
            <a:off x="304800" y="567035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>
            <a:lvl1pPr algn="l" rtl="0" latinLnBrk="0">
              <a:spcBef>
                <a:spcPct val="0"/>
              </a:spcBef>
              <a:buNone/>
              <a:defRPr lang="pt-BR" sz="4000" kern="12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4.2.1.1 – BOTÃO VENDA RÁPIDA: REGISTRO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350539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378" y="45720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/>
              <a:t>4.3 – BOTÃO VENDA RÁPIDA: BOTÃO INCLUIR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81"/>
              </p:ext>
            </p:extLst>
          </p:nvPr>
        </p:nvGraphicFramePr>
        <p:xfrm>
          <a:off x="313007" y="3704408"/>
          <a:ext cx="8610600" cy="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64637406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r>
                        <a:rPr lang="pt-BR" dirty="0"/>
                        <a:t>(3)Depois que cadastrar o produto e informar</a:t>
                      </a:r>
                      <a:r>
                        <a:rPr lang="pt-BR" baseline="0" dirty="0"/>
                        <a:t> a quantidade</a:t>
                      </a:r>
                      <a:r>
                        <a:rPr lang="pt-BR" dirty="0"/>
                        <a:t>, clicar no botão incluir</a:t>
                      </a:r>
                      <a:r>
                        <a:rPr lang="pt-BR" baseline="0" dirty="0"/>
                        <a:t>, situado ao lado.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293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5" y="1371600"/>
            <a:ext cx="4980066" cy="1981200"/>
          </a:xfrm>
          <a:prstGeom prst="rect">
            <a:avLst/>
          </a:prstGeom>
        </p:spPr>
      </p:pic>
      <p:sp>
        <p:nvSpPr>
          <p:cNvPr id="9" name="Seta: para Baixo 8"/>
          <p:cNvSpPr/>
          <p:nvPr/>
        </p:nvSpPr>
        <p:spPr>
          <a:xfrm rot="3368871">
            <a:off x="5012891" y="1943099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457700" y="2131366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78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uia Rápido para uso do Aplicativo" id="{03287FAC-439C-47F2-9C86-84708C392852}" vid="{B144772F-C35D-4D2B-B026-0CE1673ADF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9DEBED-7A22-46EB-AB5D-B41E9662B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Guia Rápido para uso do Aplicativo</Template>
  <TotalTime>0</TotalTime>
  <Words>1151</Words>
  <Application>Microsoft Office PowerPoint</Application>
  <PresentationFormat>Apresentação na tela (4:3)</PresentationFormat>
  <Paragraphs>130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Georgia</vt:lpstr>
      <vt:lpstr>Trebuchet MS</vt:lpstr>
      <vt:lpstr>Wingdings 2</vt:lpstr>
      <vt:lpstr>Urbano</vt:lpstr>
      <vt:lpstr>SISTEMA DE FLUXO DE CAIXA</vt:lpstr>
      <vt:lpstr>1- COPIANDO O ÍCONE DO PROGRAMA</vt:lpstr>
      <vt:lpstr>2- HABILITAR A MACRO DE CONTEÚDO</vt:lpstr>
      <vt:lpstr>3 – APRESENTAÇÃO DA TELA INICIAL</vt:lpstr>
      <vt:lpstr>4.1- ABRIR CAIXA </vt:lpstr>
      <vt:lpstr>4.2 – BOTÃO VENDA RÁPIDA</vt:lpstr>
      <vt:lpstr>4.2.1 – BOTÃO VENDA RÁPIDA: TELA DE PAGAMENTO</vt:lpstr>
      <vt:lpstr>Apresentação do PowerPoint</vt:lpstr>
      <vt:lpstr>4.3 – BOTÃO VENDA RÁPIDA: BOTÃO INCLUIR</vt:lpstr>
      <vt:lpstr>4.4 – BOTÃO VENDA RÁPIDA</vt:lpstr>
      <vt:lpstr>4.5 – BOTÃO VENDA RÁPIDA</vt:lpstr>
      <vt:lpstr>4.6 – BOTÃO VENDA RÁPIDA</vt:lpstr>
      <vt:lpstr>4.7 – BOTÃO VENDA RÁPIDA</vt:lpstr>
      <vt:lpstr>4.8 – BOTÃO VENDA RÁPIDA</vt:lpstr>
      <vt:lpstr>4.9 – BOTÃO VENDA RÁPIDA</vt:lpstr>
      <vt:lpstr>4.10 – BOTÃO VENDA RÁPIDA</vt:lpstr>
      <vt:lpstr>5. – BOTÃO PEDITO BALCÃO</vt:lpstr>
      <vt:lpstr>5.1 – TELA PEDIDO BALCÃO</vt:lpstr>
      <vt:lpstr>5.2 – PROCESSO PEDIDO BALCÃO</vt:lpstr>
      <vt:lpstr>5.3 – TELA PEDIDO BALCÃO</vt:lpstr>
      <vt:lpstr>5.4 – TELA PEDIDO BALCÃO</vt:lpstr>
      <vt:lpstr>5.5 – TELA PEDIDO BALCÃO</vt:lpstr>
      <vt:lpstr>5.6 – TELA PEDIDO BALCÃO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2016-12-25T14:18:26Z</dcterms:created>
  <dcterms:modified xsi:type="dcterms:W3CDTF">2016-12-25T14:23:51Z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