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6" r:id="rId7"/>
    <p:sldId id="267" r:id="rId8"/>
    <p:sldId id="268" r:id="rId9"/>
    <p:sldId id="269" r:id="rId10"/>
    <p:sldId id="270" r:id="rId11"/>
    <p:sldId id="271" r:id="rId12"/>
    <p:sldId id="274" r:id="rId13"/>
    <p:sldId id="275" r:id="rId14"/>
    <p:sldId id="276" r:id="rId15"/>
    <p:sldId id="277" r:id="rId16"/>
    <p:sldId id="287" r:id="rId17"/>
    <p:sldId id="278" r:id="rId18"/>
    <p:sldId id="279" r:id="rId19"/>
    <p:sldId id="272" r:id="rId20"/>
    <p:sldId id="273" r:id="rId21"/>
    <p:sldId id="280" r:id="rId22"/>
    <p:sldId id="281" r:id="rId23"/>
    <p:sldId id="283" r:id="rId24"/>
    <p:sldId id="284" r:id="rId25"/>
    <p:sldId id="285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</a:lstStyle>
          <a:p>
            <a:fld id="{2A76C59E-5FF9-416F-8DDB-A1B6DB7B2B57}" type="datetimeFigureOut">
              <a:pPr/>
              <a:t>27/12/2016</a:t>
            </a:fld>
            <a:endParaRPr lang="pt-BR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</a:lstStyle>
          <a:p>
            <a:fld id="{5BCCF0E1-31B6-485F-B4B0-11E7271AE8C4}" type="slidenum"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48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476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57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986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488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892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251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060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679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821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2294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4507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8366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0106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815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815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039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383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381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74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0" name="Rounded Rectangle 29"/>
          <p:cNvSpPr/>
          <p:nvPr/>
        </p:nvSpPr>
        <p:spPr>
          <a:xfrm>
            <a:off x="5407339" y="3961546"/>
            <a:ext cx="3063240" cy="2743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1" name="Rounded Rectangle 30"/>
          <p:cNvSpPr/>
          <p:nvPr/>
        </p:nvSpPr>
        <p:spPr>
          <a:xfrm>
            <a:off x="7373646" y="4060129"/>
            <a:ext cx="1600200" cy="3657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 latinLnBrk="0">
              <a:defRPr lang="pt-BR" sz="44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457200" y="3864768"/>
            <a:ext cx="4953000" cy="1752600"/>
          </a:xfrm>
        </p:spPr>
        <p:txBody>
          <a:bodyPr/>
          <a:lstStyle>
            <a:lvl1pPr marL="64008" indent="0" algn="l" latinLnBrk="0">
              <a:buNone/>
              <a:defRPr lang="pt-BR"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6583680" y="4206240"/>
            <a:ext cx="960120" cy="457200"/>
          </a:xfrm>
        </p:spPr>
        <p:txBody>
          <a:bodyPr/>
          <a:lstStyle/>
          <a:p>
            <a:fld id="{8A99DE35-1251-472E-8ECA-761D19E5D7AB}" type="datetime4">
              <a:pPr/>
              <a:t>27 de dezembro de 2016</a:t>
            </a:fld>
            <a:endParaRPr lang="pt-BR"/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5257800" y="4205288"/>
            <a:ext cx="1321592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 latinLnBrk="0">
              <a:defRPr lang="pt-BR" sz="1800">
                <a:solidFill>
                  <a:schemeClr val="bg1"/>
                </a:solidFill>
              </a:defRPr>
            </a:lvl1pPr>
          </a:lstStyle>
          <a:p>
            <a:pPr algn="r"/>
            <a:fld id="{A8CE10D6-5CB1-41CD-B815-79BC778FC61A}" type="slidenum">
              <a:rPr lang="pt-BR" sz="1800">
                <a:solidFill>
                  <a:schemeClr val="bg1"/>
                </a:solidFill>
              </a:rPr>
              <a:pPr algn="r"/>
              <a:t>‹nº›</a:t>
            </a:fld>
            <a:endParaRPr lang="pt-BR" sz="18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8CA02-DFFD-4316-8A42-6A1844E9CDC6}" type="datetime4">
              <a:pPr/>
              <a:t>27 de dezembro de 2016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 latinLnBrk="0">
              <a:buNone/>
              <a:defRPr lang="pt-BR"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3295648"/>
            <a:ext cx="7772400" cy="1509712"/>
          </a:xfrm>
        </p:spPr>
        <p:txBody>
          <a:bodyPr anchor="t"/>
          <a:lstStyle>
            <a:lvl1pPr marL="320040" latinLnBrk="0">
              <a:buNone/>
              <a:defRPr lang="pt-BR" sz="2100" b="0">
                <a:solidFill>
                  <a:schemeClr val="tx2"/>
                </a:solidFill>
              </a:defRPr>
            </a:lvl1pPr>
            <a:lvl2pPr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6BB2-78A9-4DD4-AD22-7BA0D5D1C995}" type="datetime4">
              <a:pPr/>
              <a:t>27 de dezembro de 2016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o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 latinLnBrk="0">
              <a:defRPr lang="pt-BR" sz="2000"/>
            </a:lvl1pPr>
            <a:lvl2pPr>
              <a:defRPr lang="pt-BR" sz="1900"/>
            </a:lvl2pPr>
            <a:lvl3pPr>
              <a:defRPr lang="pt-BR" sz="1800"/>
            </a:lvl3pPr>
            <a:lvl4pPr>
              <a:defRPr lang="pt-BR" sz="1800"/>
            </a:lvl4pPr>
            <a:lvl5pPr>
              <a:defRPr lang="pt-BR" sz="18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 latinLnBrk="0">
              <a:defRPr lang="pt-BR" sz="2000"/>
            </a:lvl1pPr>
            <a:lvl2pPr>
              <a:defRPr lang="pt-BR" sz="1900"/>
            </a:lvl2pPr>
            <a:lvl3pPr>
              <a:defRPr lang="pt-BR" sz="1800"/>
            </a:lvl3pPr>
            <a:lvl4pPr>
              <a:defRPr lang="pt-BR" sz="1800"/>
            </a:lvl4pPr>
            <a:lvl5pPr>
              <a:defRPr lang="pt-BR" sz="18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7889-6B99-459D-BBB0-3D1C26BA8FF4}" type="datetime4">
              <a:pPr/>
              <a:t>27 de dezembro de 2016</a:t>
            </a:fld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3" name="Rectangle 12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4" name="Rectangle 13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8" name="Rounded Rectangle 17"/>
          <p:cNvSpPr/>
          <p:nvPr/>
        </p:nvSpPr>
        <p:spPr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9" name="Rounded Rectangle 18"/>
          <p:cNvSpPr/>
          <p:nvPr/>
        </p:nvSpPr>
        <p:spPr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0" name="Rectangle 19"/>
          <p:cNvSpPr/>
          <p:nvPr/>
        </p:nvSpPr>
        <p:spPr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2" name="Rectangle 21"/>
          <p:cNvSpPr/>
          <p:nvPr/>
        </p:nvSpPr>
        <p:spPr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3" name="Rectangle 22"/>
          <p:cNvSpPr/>
          <p:nvPr/>
        </p:nvSpPr>
        <p:spPr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4" name="Rectangle 23"/>
          <p:cNvSpPr/>
          <p:nvPr/>
        </p:nvSpPr>
        <p:spPr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5" name="Rectangle 24"/>
          <p:cNvSpPr/>
          <p:nvPr/>
        </p:nvSpPr>
        <p:spPr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 latinLnBrk="0">
              <a:defRPr lang="pt-BR" sz="4000" b="0" i="0" cap="none" baseline="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381000" y="220980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 latinLnBrk="0">
              <a:buNone/>
              <a:defRPr lang="pt-BR"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lang="pt-BR" sz="2000" b="1"/>
            </a:lvl2pPr>
            <a:lvl3pPr>
              <a:buNone/>
              <a:defRPr lang="pt-BR" sz="1800" b="1"/>
            </a:lvl3pPr>
            <a:lvl4pPr>
              <a:buNone/>
              <a:defRPr lang="pt-BR" sz="1600" b="1"/>
            </a:lvl4pPr>
            <a:lvl5pPr>
              <a:buNone/>
              <a:defRPr lang="pt-BR" sz="1600" b="1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721225" y="220980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 latinLnBrk="0">
              <a:buNone/>
              <a:defRPr lang="pt-BR"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lang="pt-BR" sz="2000" b="1"/>
            </a:lvl2pPr>
            <a:lvl3pPr>
              <a:buNone/>
              <a:defRPr lang="pt-BR" sz="1800" b="1"/>
            </a:lvl3pPr>
            <a:lvl4pPr>
              <a:buNone/>
              <a:defRPr lang="pt-BR" sz="1600" b="1"/>
            </a:lvl4pPr>
            <a:lvl5pPr>
              <a:buNone/>
              <a:defRPr lang="pt-BR" sz="1600" b="1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Shape 4"/>
          <p:cNvSpPr>
            <a:spLocks noGrp="1"/>
          </p:cNvSpPr>
          <p:nvPr>
            <p:ph sz="quarter" idx="3"/>
          </p:nvPr>
        </p:nvSpPr>
        <p:spPr>
          <a:xfrm>
            <a:off x="381000" y="2673349"/>
            <a:ext cx="4041648" cy="3886200"/>
          </a:xfrm>
        </p:spPr>
        <p:txBody>
          <a:bodyPr/>
          <a:lstStyle>
            <a:lvl1pPr latinLnBrk="0">
              <a:defRPr lang="pt-BR" sz="2000"/>
            </a:lvl1pPr>
            <a:lvl2pPr>
              <a:defRPr lang="pt-BR" sz="2000"/>
            </a:lvl2pPr>
            <a:lvl3pPr>
              <a:defRPr lang="pt-BR" sz="1800"/>
            </a:lvl3pPr>
            <a:lvl4pPr>
              <a:defRPr lang="pt-BR" sz="1600"/>
            </a:lvl4pPr>
            <a:lvl5pPr>
              <a:defRPr lang="pt-BR" sz="16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718304" y="2673349"/>
            <a:ext cx="4041775" cy="3886200"/>
          </a:xfrm>
        </p:spPr>
        <p:txBody>
          <a:bodyPr/>
          <a:lstStyle>
            <a:lvl1pPr latinLnBrk="0">
              <a:defRPr lang="pt-BR" sz="2000"/>
            </a:lvl1pPr>
            <a:lvl2pPr>
              <a:defRPr lang="pt-BR" sz="2000"/>
            </a:lvl2pPr>
            <a:lvl3pPr>
              <a:defRPr lang="pt-BR" sz="1800"/>
            </a:lvl3pPr>
            <a:lvl4pPr>
              <a:defRPr lang="pt-BR" sz="1600"/>
            </a:lvl4pPr>
            <a:lvl5pPr>
              <a:defRPr lang="pt-BR" sz="16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26" name="Shap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/>
            <a:fld id="{8A48973C-8E17-4C1E-9ACB-41481CA779D2}" type="datetime4">
              <a:pPr algn="l"/>
              <a:t>27 de dezembro de 2016</a:t>
            </a:fld>
            <a:endParaRPr lang="pt-BR"/>
          </a:p>
        </p:txBody>
      </p:sp>
      <p:sp>
        <p:nvSpPr>
          <p:cNvPr id="27" name="Shap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/>
            <a:fld id="{A8CE10D6-5CB1-41CD-B815-79BC778FC61A}" type="slidenum">
              <a:rPr lang="pt-BR" sz="1800">
                <a:solidFill>
                  <a:schemeClr val="bg1"/>
                </a:solidFill>
              </a:rPr>
              <a:pPr algn="r"/>
              <a:t>‹nº›</a:t>
            </a:fld>
            <a:endParaRPr lang="pt-BR"/>
          </a:p>
        </p:txBody>
      </p:sp>
      <p:sp>
        <p:nvSpPr>
          <p:cNvPr id="28" name="Shap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 latinLnBrk="0">
              <a:defRPr lang="pt-BR" sz="400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102404D-1906-4D90-89D2-619172A47E03}" type="datetime4">
              <a:pPr/>
              <a:t>27 de dezembro de 2016</a:t>
            </a:fld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1C44E05-631C-4892-B577-17C57620ECE9}" type="slidenum"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F8A1-4BB8-4644-9539-21E648FCEC6B}" type="datetime4">
              <a:pPr/>
              <a:t>27 de dezembro de 2016</a:t>
            </a:fld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53496" y="1066800"/>
            <a:ext cx="3383280" cy="877824"/>
          </a:xfrm>
        </p:spPr>
        <p:txBody>
          <a:bodyPr anchor="b"/>
          <a:lstStyle>
            <a:lvl1pPr algn="l" latinLnBrk="0">
              <a:buNone/>
              <a:defRPr lang="pt-BR" sz="18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5353496" y="1938337"/>
            <a:ext cx="3383280" cy="4690872"/>
          </a:xfrm>
        </p:spPr>
        <p:txBody>
          <a:bodyPr/>
          <a:lstStyle>
            <a:lvl1pPr marL="9144" indent="0" latinLnBrk="0">
              <a:buNone/>
              <a:defRPr lang="pt-BR" sz="1400"/>
            </a:lvl1pPr>
            <a:lvl2pPr>
              <a:buNone/>
              <a:defRPr lang="pt-BR" sz="1200"/>
            </a:lvl2pPr>
            <a:lvl3pPr>
              <a:buNone/>
              <a:defRPr lang="pt-BR" sz="1000"/>
            </a:lvl3pPr>
            <a:lvl4pPr>
              <a:buNone/>
              <a:defRPr lang="pt-BR" sz="900"/>
            </a:lvl4pPr>
            <a:lvl5pPr>
              <a:buNone/>
              <a:defRPr lang="pt-BR" sz="9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152400" y="776287"/>
            <a:ext cx="5111750" cy="5852160"/>
          </a:xfrm>
        </p:spPr>
        <p:txBody>
          <a:bodyPr/>
          <a:lstStyle>
            <a:lvl1pPr latinLnBrk="0">
              <a:defRPr lang="pt-BR" sz="3200"/>
            </a:lvl1pPr>
            <a:lvl2pPr>
              <a:defRPr lang="pt-BR" sz="2800"/>
            </a:lvl2pPr>
            <a:lvl3pPr>
              <a:defRPr lang="pt-BR" sz="2400"/>
            </a:lvl3pPr>
            <a:lvl4pPr>
              <a:defRPr lang="pt-BR" sz="2000"/>
            </a:lvl4pPr>
            <a:lvl5pPr>
              <a:defRPr lang="pt-BR" sz="20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17FE-4A70-4092-B057-A6106AAD8C22}" type="datetime4">
              <a:pPr/>
              <a:t>27 de dezembro de 2016</a:t>
            </a:fld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28352" y="769088"/>
            <a:ext cx="594360" cy="4628704"/>
          </a:xfrm>
        </p:spPr>
        <p:txBody>
          <a:bodyPr vert="vert270" anchor="b"/>
          <a:lstStyle>
            <a:lvl1pPr algn="l" latinLnBrk="0">
              <a:buNone/>
              <a:defRPr lang="pt-BR"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574160" y="769088"/>
            <a:ext cx="4572000" cy="4572000"/>
          </a:xfrm>
        </p:spPr>
        <p:txBody>
          <a:bodyPr/>
          <a:lstStyle>
            <a:lvl1pPr latinLnBrk="0">
              <a:buNone/>
              <a:defRPr lang="pt-BR" sz="3200"/>
            </a:lvl1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5337120" y="1254640"/>
            <a:ext cx="3200400" cy="4087368"/>
          </a:xfr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  <a:defRPr lang="pt-BR" sz="1300"/>
            </a:lvl1pPr>
            <a:lvl2pPr>
              <a:buFontTx/>
              <a:buNone/>
              <a:defRPr lang="pt-BR" sz="1200"/>
            </a:lvl2pPr>
            <a:lvl3pPr>
              <a:buFontTx/>
              <a:buNone/>
              <a:defRPr lang="pt-BR" sz="1000"/>
            </a:lvl3pPr>
            <a:lvl4pPr>
              <a:buFontTx/>
              <a:buNone/>
              <a:defRPr lang="pt-BR" sz="900"/>
            </a:lvl4pPr>
            <a:lvl5pPr>
              <a:buFontTx/>
              <a:buNone/>
              <a:defRPr lang="pt-BR" sz="9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F9C0-7F8F-4E44-9EDA-3FAB98C32DC6}" type="datetime4">
              <a:pPr/>
              <a:t>27 de dezembro de 2016</a:t>
            </a:fld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3" name="Rounded Rectangle 32"/>
          <p:cNvSpPr/>
          <p:nvPr/>
        </p:nvSpPr>
        <p:spPr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4" name="Rounded Rectangle 33"/>
          <p:cNvSpPr/>
          <p:nvPr/>
        </p:nvSpPr>
        <p:spPr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5" name="Rectangle 34"/>
          <p:cNvSpPr/>
          <p:nvPr/>
        </p:nvSpPr>
        <p:spPr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6" name="Rectangle 35"/>
          <p:cNvSpPr/>
          <p:nvPr/>
        </p:nvSpPr>
        <p:spPr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7" name="Rectangle 36"/>
          <p:cNvSpPr/>
          <p:nvPr/>
        </p:nvSpPr>
        <p:spPr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8" name="Rectangle 37"/>
          <p:cNvSpPr/>
          <p:nvPr/>
        </p:nvSpPr>
        <p:spPr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9" name="Rectangle 38"/>
          <p:cNvSpPr/>
          <p:nvPr/>
        </p:nvSpPr>
        <p:spPr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40" name="Rectangle 39"/>
          <p:cNvSpPr/>
          <p:nvPr/>
        </p:nvSpPr>
        <p:spPr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2" name="Rectangl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threePt" dir="t"/>
            </a:scene3d>
            <a:sp3d/>
          </a:bodyPr>
          <a:lstStyle/>
          <a:p>
            <a:r>
              <a:rPr lang="pt-BR"/>
              <a:t>Clique para editar estilo de títulos Mestre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/>
              <a:t>Clique para 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  <a:p>
            <a:pPr lvl="5"/>
            <a:r>
              <a:rPr lang="pt-BR"/>
              <a:t>Sexto nível</a:t>
            </a:r>
          </a:p>
          <a:p>
            <a:pPr lvl="6"/>
            <a:r>
              <a:rPr lang="pt-BR"/>
              <a:t>Sétimo nível</a:t>
            </a:r>
          </a:p>
          <a:p>
            <a:pPr lvl="7"/>
            <a:r>
              <a:rPr lang="pt-BR"/>
              <a:t>Oitavo nível</a:t>
            </a:r>
          </a:p>
          <a:p>
            <a:pPr lvl="8"/>
            <a:r>
              <a:rPr lang="pt-BR"/>
              <a:t>Nono nível</a:t>
            </a:r>
          </a:p>
        </p:txBody>
      </p:sp>
      <p:sp>
        <p:nvSpPr>
          <p:cNvPr id="14" name="Rectangl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latinLnBrk="0">
              <a:defRPr lang="pt-BR" sz="800">
                <a:solidFill>
                  <a:schemeClr val="accent2"/>
                </a:solidFill>
              </a:defRPr>
            </a:lvl1pPr>
          </a:lstStyle>
          <a:p>
            <a:pPr algn="l"/>
            <a:fld id="{8A48973C-8E17-4C1E-9ACB-41481CA779D2}" type="datetime4">
              <a:pPr algn="l"/>
              <a:t>27 de dezembro de 2016</a:t>
            </a:fld>
            <a:endParaRPr lang="pt-BR" sz="80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latinLnBrk="0">
              <a:defRPr lang="pt-BR" sz="800">
                <a:solidFill>
                  <a:schemeClr val="accent2"/>
                </a:solidFill>
              </a:defRPr>
            </a:lvl1pPr>
          </a:lstStyle>
          <a:p>
            <a:pPr algn="r"/>
            <a:endParaRPr lang="pt-BR" sz="80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pt-BR" sz="1800">
                <a:solidFill>
                  <a:srgbClr val="FFFFFF"/>
                </a:solidFill>
              </a:defRPr>
            </a:lvl1pPr>
          </a:lstStyle>
          <a:p>
            <a:pPr algn="r"/>
            <a:fld id="{A8CE10D6-5CB1-41CD-B815-79BC778FC61A}" type="slidenum">
              <a:rPr lang="pt-BR" sz="1800">
                <a:solidFill>
                  <a:schemeClr val="bg1"/>
                </a:solidFill>
              </a:rPr>
              <a:pPr algn="r"/>
              <a:t>‹nº›</a:t>
            </a:fld>
            <a:endParaRPr lang="pt-BR" sz="18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lang="pt-BR" sz="4000" kern="1200"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lang="pt-BR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lang="pt-BR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lang="pt-BR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lang="pt-BR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lang="pt-BR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lang="pt-BR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lang="pt-BR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lang="pt-BR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 DE FLUXO DE CAIXA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QUIOSQUE PESCADOR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914400" y="5617368"/>
            <a:ext cx="434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RESUMO DE OPERAÇÃO DO SISTEMA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378" y="457200"/>
            <a:ext cx="8229600" cy="1066800"/>
          </a:xfrm>
        </p:spPr>
        <p:txBody>
          <a:bodyPr>
            <a:normAutofit/>
          </a:bodyPr>
          <a:lstStyle/>
          <a:p>
            <a:r>
              <a:rPr lang="pt-BR" sz="2800" dirty="0"/>
              <a:t>4.4 – BOTÃO VENDA RÁPIDA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255472"/>
              </p:ext>
            </p:extLst>
          </p:nvPr>
        </p:nvGraphicFramePr>
        <p:xfrm>
          <a:off x="304800" y="5638800"/>
          <a:ext cx="8610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>
                  <a:extLst>
                    <a:ext uri="{9D8B030D-6E8A-4147-A177-3AD203B41FA5}">
                      <a16:colId xmlns:a16="http://schemas.microsoft.com/office/drawing/2014/main" val="26463740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r>
                        <a:rPr lang="pt-BR" dirty="0"/>
                        <a:t>Observe que após clicar no botão INCLUIR, o produto e a quantidade serão inseridas</a:t>
                      </a:r>
                      <a:r>
                        <a:rPr lang="pt-BR" baseline="0" dirty="0"/>
                        <a:t> na caixa de listagem logo abaixo. Os preços são calculados automaticamente.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252935"/>
                  </a:ext>
                </a:extLst>
              </a:tr>
            </a:tbl>
          </a:graphicData>
        </a:graphic>
      </p:graphicFrame>
      <p:grpSp>
        <p:nvGrpSpPr>
          <p:cNvPr id="9" name="Agrupar 8"/>
          <p:cNvGrpSpPr/>
          <p:nvPr/>
        </p:nvGrpSpPr>
        <p:grpSpPr>
          <a:xfrm>
            <a:off x="971600" y="1191574"/>
            <a:ext cx="4671716" cy="4447226"/>
            <a:chOff x="764380" y="990600"/>
            <a:chExt cx="4671716" cy="4447226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1640" y="990600"/>
              <a:ext cx="4104456" cy="4447226"/>
            </a:xfrm>
            <a:prstGeom prst="rect">
              <a:avLst/>
            </a:prstGeom>
          </p:spPr>
        </p:pic>
        <p:sp>
          <p:nvSpPr>
            <p:cNvPr id="5" name="Seta: Curva para Cima 4"/>
            <p:cNvSpPr/>
            <p:nvPr/>
          </p:nvSpPr>
          <p:spPr>
            <a:xfrm rot="4865263">
              <a:off x="566375" y="2524285"/>
              <a:ext cx="1097943" cy="701934"/>
            </a:xfrm>
            <a:prstGeom prst="curvedUpArrow">
              <a:avLst>
                <a:gd name="adj1" fmla="val 25000"/>
                <a:gd name="adj2" fmla="val 50000"/>
                <a:gd name="adj3" fmla="val 3456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963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378" y="457200"/>
            <a:ext cx="8229600" cy="1066800"/>
          </a:xfrm>
        </p:spPr>
        <p:txBody>
          <a:bodyPr>
            <a:normAutofit/>
          </a:bodyPr>
          <a:lstStyle/>
          <a:p>
            <a:r>
              <a:rPr lang="pt-BR" sz="2800" dirty="0"/>
              <a:t>4.5 – BOTÃO VENDA RÁPIDA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744510"/>
              </p:ext>
            </p:extLst>
          </p:nvPr>
        </p:nvGraphicFramePr>
        <p:xfrm>
          <a:off x="304800" y="5638800"/>
          <a:ext cx="8610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>
                  <a:extLst>
                    <a:ext uri="{9D8B030D-6E8A-4147-A177-3AD203B41FA5}">
                      <a16:colId xmlns:a16="http://schemas.microsoft.com/office/drawing/2014/main" val="26463740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r>
                        <a:rPr lang="pt-BR" dirty="0"/>
                        <a:t>Pode-se inserir</a:t>
                      </a:r>
                      <a:r>
                        <a:rPr lang="pt-BR" baseline="0" dirty="0"/>
                        <a:t> na caixa de listagem todos os produtos consumidos pelo cliente (repetir as operações anteriores quantas vezes for necessário). Os preços serão calculados automaticamente.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252935"/>
                  </a:ext>
                </a:extLst>
              </a:tr>
            </a:tbl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03" y="1186815"/>
            <a:ext cx="7915275" cy="4467225"/>
          </a:xfrm>
          <a:prstGeom prst="rect">
            <a:avLst/>
          </a:prstGeom>
        </p:spPr>
      </p:pic>
      <p:sp>
        <p:nvSpPr>
          <p:cNvPr id="4" name="Sinal de Adição 3"/>
          <p:cNvSpPr/>
          <p:nvPr/>
        </p:nvSpPr>
        <p:spPr>
          <a:xfrm>
            <a:off x="1828800" y="4038600"/>
            <a:ext cx="1371600" cy="1082040"/>
          </a:xfrm>
          <a:prstGeom prst="mathPl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20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378" y="457200"/>
            <a:ext cx="8229600" cy="1066800"/>
          </a:xfrm>
        </p:spPr>
        <p:txBody>
          <a:bodyPr>
            <a:normAutofit/>
          </a:bodyPr>
          <a:lstStyle/>
          <a:p>
            <a:r>
              <a:rPr lang="pt-BR" sz="2800" dirty="0"/>
              <a:t>4.6 – BOTÃO VENDA RÁPIDA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774387"/>
              </p:ext>
            </p:extLst>
          </p:nvPr>
        </p:nvGraphicFramePr>
        <p:xfrm>
          <a:off x="304800" y="5638800"/>
          <a:ext cx="8610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>
                  <a:extLst>
                    <a:ext uri="{9D8B030D-6E8A-4147-A177-3AD203B41FA5}">
                      <a16:colId xmlns:a16="http://schemas.microsoft.com/office/drawing/2014/main" val="26463740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r>
                        <a:rPr lang="pt-BR" dirty="0"/>
                        <a:t>(4) Escolher a forma de pagamento,</a:t>
                      </a:r>
                      <a:r>
                        <a:rPr lang="pt-BR" baseline="0" dirty="0"/>
                        <a:t> que poderá ser realizada em dinheiro; Cartão de Crédito ou Débito Automático.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252935"/>
                  </a:ext>
                </a:extLst>
              </a:tr>
            </a:tbl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03" y="1186815"/>
            <a:ext cx="7915275" cy="446722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495800" y="1186815"/>
            <a:ext cx="3628878" cy="1456739"/>
          </a:xfrm>
          <a:prstGeom prst="rect">
            <a:avLst/>
          </a:prstGeom>
          <a:solidFill>
            <a:srgbClr val="FFCC00">
              <a:alpha val="25882"/>
            </a:srgb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6858000" y="1210261"/>
            <a:ext cx="385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89173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378" y="457200"/>
            <a:ext cx="8229600" cy="1066800"/>
          </a:xfrm>
        </p:spPr>
        <p:txBody>
          <a:bodyPr>
            <a:normAutofit/>
          </a:bodyPr>
          <a:lstStyle/>
          <a:p>
            <a:r>
              <a:rPr lang="pt-BR" sz="2800" dirty="0"/>
              <a:t>4.7 – BOTÃO VENDA RÁPIDA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022323"/>
              </p:ext>
            </p:extLst>
          </p:nvPr>
        </p:nvGraphicFramePr>
        <p:xfrm>
          <a:off x="4334698" y="1439520"/>
          <a:ext cx="38862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64637406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r>
                        <a:rPr lang="pt-BR" dirty="0"/>
                        <a:t>(5) O sistema inicia sempre como</a:t>
                      </a:r>
                      <a:r>
                        <a:rPr lang="pt-BR" baseline="0" dirty="0"/>
                        <a:t> escolha padrão a forma de pagamento em DINHEIRO e a porcentagem como NÃO.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252935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pt-BR" dirty="0"/>
                        <a:t>Observar</a:t>
                      </a:r>
                      <a:r>
                        <a:rPr lang="pt-BR" baseline="0" dirty="0"/>
                        <a:t> que a Caixa de Texto VALOR EM DINHEIRO só ficará disponível quando a forma de pagamento for em dinheiro.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011318"/>
                  </a:ext>
                </a:extLst>
              </a:tr>
              <a:tr h="201168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*****</a:t>
                      </a:r>
                      <a:r>
                        <a:rPr lang="pt-BR" b="1" baseline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 O valor em Dinheiro nunca pode ser inferior ao Subtotal, pois  se inserir um valor menor no campo VALOR EM DINHEIRO que o subtotal o sistema não vai realizar o cálculo.</a:t>
                      </a:r>
                      <a:endParaRPr lang="pt-BR" b="1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594685"/>
                  </a:ext>
                </a:extLst>
              </a:tr>
            </a:tbl>
          </a:graphicData>
        </a:graphic>
      </p:graphicFrame>
      <p:grpSp>
        <p:nvGrpSpPr>
          <p:cNvPr id="8" name="Agrupar 7"/>
          <p:cNvGrpSpPr/>
          <p:nvPr/>
        </p:nvGrpSpPr>
        <p:grpSpPr>
          <a:xfrm>
            <a:off x="178851" y="1735015"/>
            <a:ext cx="3678627" cy="4362450"/>
            <a:chOff x="212335" y="1115304"/>
            <a:chExt cx="3678627" cy="4362450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335" y="1115304"/>
              <a:ext cx="3552825" cy="4362450"/>
            </a:xfrm>
            <a:prstGeom prst="rect">
              <a:avLst/>
            </a:prstGeom>
          </p:spPr>
        </p:pic>
        <p:sp>
          <p:nvSpPr>
            <p:cNvPr id="5" name="Retângulo 4"/>
            <p:cNvSpPr/>
            <p:nvPr/>
          </p:nvSpPr>
          <p:spPr>
            <a:xfrm>
              <a:off x="262084" y="2286000"/>
              <a:ext cx="3628878" cy="1456739"/>
            </a:xfrm>
            <a:prstGeom prst="rect">
              <a:avLst/>
            </a:prstGeom>
            <a:solidFill>
              <a:srgbClr val="FFCC00">
                <a:alpha val="25882"/>
              </a:srgb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476104" y="3657815"/>
              <a:ext cx="3690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400" b="1" dirty="0">
                  <a:highlight>
                    <a:srgbClr val="FFFF00"/>
                  </a:highlight>
                </a:rPr>
                <a:t>5</a:t>
              </a:r>
            </a:p>
          </p:txBody>
        </p:sp>
      </p:grpSp>
      <p:sp>
        <p:nvSpPr>
          <p:cNvPr id="9" name="Coração 8"/>
          <p:cNvSpPr/>
          <p:nvPr/>
        </p:nvSpPr>
        <p:spPr>
          <a:xfrm>
            <a:off x="299452" y="2010507"/>
            <a:ext cx="381000" cy="381000"/>
          </a:xfrm>
          <a:prstGeom prst="heart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oração 9"/>
          <p:cNvSpPr/>
          <p:nvPr/>
        </p:nvSpPr>
        <p:spPr>
          <a:xfrm>
            <a:off x="2743200" y="3725740"/>
            <a:ext cx="381000" cy="381000"/>
          </a:xfrm>
          <a:prstGeom prst="heart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oração 10"/>
          <p:cNvSpPr/>
          <p:nvPr/>
        </p:nvSpPr>
        <p:spPr>
          <a:xfrm>
            <a:off x="1033316" y="4532210"/>
            <a:ext cx="381000" cy="381000"/>
          </a:xfrm>
          <a:prstGeom prst="heart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/>
          <p:cNvCxnSpPr/>
          <p:nvPr/>
        </p:nvCxnSpPr>
        <p:spPr>
          <a:xfrm flipH="1" flipV="1">
            <a:off x="2043040" y="3505200"/>
            <a:ext cx="2271712" cy="857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>
            <a:off x="1795316" y="4362450"/>
            <a:ext cx="2519436" cy="426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740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76" y="1524000"/>
            <a:ext cx="3667125" cy="4391025"/>
          </a:xfrm>
          <a:prstGeom prst="rect">
            <a:avLst/>
          </a:prstGeom>
        </p:spPr>
      </p:pic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378" y="457200"/>
            <a:ext cx="8229600" cy="1066800"/>
          </a:xfrm>
        </p:spPr>
        <p:txBody>
          <a:bodyPr>
            <a:normAutofit/>
          </a:bodyPr>
          <a:lstStyle/>
          <a:p>
            <a:r>
              <a:rPr lang="pt-BR" sz="2800" dirty="0"/>
              <a:t>4.8 – BOTÃO VENDA RÁPIDA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321948"/>
              </p:ext>
            </p:extLst>
          </p:nvPr>
        </p:nvGraphicFramePr>
        <p:xfrm>
          <a:off x="4352778" y="2232220"/>
          <a:ext cx="38862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64637406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r>
                        <a:rPr lang="pt-BR" dirty="0"/>
                        <a:t>(5) Digite</a:t>
                      </a:r>
                      <a:r>
                        <a:rPr lang="pt-BR" baseline="0" dirty="0"/>
                        <a:t> o valor em dinheiro recebido pelo cliente.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252935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pt-BR" dirty="0"/>
                        <a:t>Aperte</a:t>
                      </a:r>
                      <a:r>
                        <a:rPr lang="pt-BR" baseline="0" dirty="0"/>
                        <a:t> a tecla ENTER; ou a tecla TAB               para que o sistema efetue os cálculos.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011318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</a:rPr>
                        <a:t>*****</a:t>
                      </a:r>
                      <a:r>
                        <a:rPr lang="pt-BR" b="1" baseline="0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</a:rPr>
                        <a:t> O valor em dinheiro deve ser igual ou superior ao valor do subtotal. </a:t>
                      </a:r>
                      <a:endParaRPr lang="pt-BR" b="1" dirty="0">
                        <a:solidFill>
                          <a:schemeClr val="bg1"/>
                        </a:solidFill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594685"/>
                  </a:ext>
                </a:extLst>
              </a:tr>
            </a:tbl>
          </a:graphicData>
        </a:graphic>
      </p:graphicFrame>
      <p:cxnSp>
        <p:nvCxnSpPr>
          <p:cNvPr id="13" name="Conector de Seta Reta 12"/>
          <p:cNvCxnSpPr/>
          <p:nvPr/>
        </p:nvCxnSpPr>
        <p:spPr>
          <a:xfrm flipH="1" flipV="1">
            <a:off x="2029302" y="3284064"/>
            <a:ext cx="2309739" cy="1828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 flipV="1">
            <a:off x="1819605" y="4545028"/>
            <a:ext cx="2519436" cy="5350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1284772" y="3967631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5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4243" y="3745316"/>
            <a:ext cx="437016" cy="279127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195739" y="4103092"/>
            <a:ext cx="1993053" cy="773708"/>
          </a:xfrm>
          <a:prstGeom prst="rect">
            <a:avLst/>
          </a:prstGeom>
          <a:solidFill>
            <a:srgbClr val="FFCC00">
              <a:alpha val="25882"/>
            </a:srgb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14645" y="2862522"/>
            <a:ext cx="1591005" cy="766071"/>
          </a:xfrm>
          <a:prstGeom prst="rect">
            <a:avLst/>
          </a:prstGeom>
          <a:solidFill>
            <a:srgbClr val="FFCC00">
              <a:alpha val="25882"/>
            </a:srgb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354638" y="1824297"/>
            <a:ext cx="1016962" cy="834986"/>
          </a:xfrm>
          <a:prstGeom prst="rect">
            <a:avLst/>
          </a:prstGeom>
          <a:solidFill>
            <a:srgbClr val="FFCC00">
              <a:alpha val="25882"/>
            </a:srgb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967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876148"/>
            <a:ext cx="8143875" cy="4829175"/>
          </a:xfrm>
          <a:prstGeom prst="rect">
            <a:avLst/>
          </a:prstGeom>
        </p:spPr>
      </p:pic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378" y="457200"/>
            <a:ext cx="8229600" cy="400310"/>
          </a:xfrm>
        </p:spPr>
        <p:txBody>
          <a:bodyPr>
            <a:normAutofit fontScale="90000"/>
          </a:bodyPr>
          <a:lstStyle/>
          <a:p>
            <a:r>
              <a:rPr lang="pt-BR" sz="2800" dirty="0"/>
              <a:t>4.8 – BOTÃO VENDA RÁPIDA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711229"/>
              </p:ext>
            </p:extLst>
          </p:nvPr>
        </p:nvGraphicFramePr>
        <p:xfrm>
          <a:off x="354638" y="5647796"/>
          <a:ext cx="737106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1060">
                  <a:extLst>
                    <a:ext uri="{9D8B030D-6E8A-4147-A177-3AD203B41FA5}">
                      <a16:colId xmlns:a16="http://schemas.microsoft.com/office/drawing/2014/main" val="264637406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r>
                        <a:rPr lang="pt-BR" dirty="0"/>
                        <a:t>Caso</a:t>
                      </a:r>
                      <a:r>
                        <a:rPr lang="pt-BR" baseline="0" dirty="0"/>
                        <a:t> o Cliente tenha pago o valor EXATO, não precisa digitar o valor que o sistema vai entender que o valor pago está correto e não precisa de troco. Bastar CONFIRMAR o PAGAMENTO. Deixe o campo VALOR EM DINHEIRO vazio.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252935"/>
                  </a:ext>
                </a:extLst>
              </a:tr>
            </a:tbl>
          </a:graphicData>
        </a:graphic>
      </p:graphicFrame>
      <p:cxnSp>
        <p:nvCxnSpPr>
          <p:cNvPr id="13" name="Conector de Seta Reta 12"/>
          <p:cNvCxnSpPr>
            <a:stCxn id="7" idx="0"/>
          </p:cNvCxnSpPr>
          <p:nvPr/>
        </p:nvCxnSpPr>
        <p:spPr>
          <a:xfrm flipV="1">
            <a:off x="4040168" y="5080039"/>
            <a:ext cx="1249110" cy="5677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7" idx="0"/>
          </p:cNvCxnSpPr>
          <p:nvPr/>
        </p:nvCxnSpPr>
        <p:spPr>
          <a:xfrm flipV="1">
            <a:off x="4040168" y="4256330"/>
            <a:ext cx="1323920" cy="1391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5933566" y="3941281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4714558" y="3861048"/>
            <a:ext cx="1873666" cy="698328"/>
          </a:xfrm>
          <a:prstGeom prst="rect">
            <a:avLst/>
          </a:prstGeom>
          <a:solidFill>
            <a:srgbClr val="FFCC00">
              <a:alpha val="25882"/>
            </a:srgb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2915815" y="3407162"/>
            <a:ext cx="920297" cy="560469"/>
          </a:xfrm>
          <a:prstGeom prst="rect">
            <a:avLst/>
          </a:prstGeom>
          <a:solidFill>
            <a:srgbClr val="FFCC00">
              <a:alpha val="25882"/>
            </a:srgb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6299070" y="4812533"/>
            <a:ext cx="377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2</a:t>
            </a:r>
          </a:p>
        </p:txBody>
      </p:sp>
      <p:cxnSp>
        <p:nvCxnSpPr>
          <p:cNvPr id="21" name="Conector de Seta Reta 20"/>
          <p:cNvCxnSpPr>
            <a:stCxn id="7" idx="0"/>
            <a:endCxn id="18" idx="2"/>
          </p:cNvCxnSpPr>
          <p:nvPr/>
        </p:nvCxnSpPr>
        <p:spPr>
          <a:xfrm flipH="1" flipV="1">
            <a:off x="3375964" y="3967631"/>
            <a:ext cx="664204" cy="16801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3402318" y="3176329"/>
            <a:ext cx="377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90163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96" y="1852744"/>
            <a:ext cx="3638550" cy="4343400"/>
          </a:xfrm>
          <a:prstGeom prst="rect">
            <a:avLst/>
          </a:prstGeom>
        </p:spPr>
      </p:pic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378" y="457200"/>
            <a:ext cx="8229600" cy="1066800"/>
          </a:xfrm>
        </p:spPr>
        <p:txBody>
          <a:bodyPr>
            <a:normAutofit/>
          </a:bodyPr>
          <a:lstStyle/>
          <a:p>
            <a:r>
              <a:rPr lang="pt-BR" sz="2800" dirty="0"/>
              <a:t>4.9 – BOTÃO VENDA RÁPIDA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127587"/>
              </p:ext>
            </p:extLst>
          </p:nvPr>
        </p:nvGraphicFramePr>
        <p:xfrm>
          <a:off x="4352778" y="2232220"/>
          <a:ext cx="38862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64637406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r>
                        <a:rPr lang="pt-BR" dirty="0"/>
                        <a:t>(5) Após digitar o valor</a:t>
                      </a:r>
                      <a:r>
                        <a:rPr lang="pt-BR" baseline="0" dirty="0"/>
                        <a:t> recebido e apertar as teclas ENTER ou TAB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252935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pt-BR" dirty="0"/>
                        <a:t>O sistema</a:t>
                      </a:r>
                      <a:r>
                        <a:rPr lang="pt-BR" baseline="0" dirty="0"/>
                        <a:t> irá calcular o troco. Se desejar incluir a porcentagem, deve-se escolher a opção sim do campo de porcentagem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011318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</a:rPr>
                        <a:t>*****</a:t>
                      </a:r>
                      <a:r>
                        <a:rPr lang="pt-BR" b="1" baseline="0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</a:rPr>
                        <a:t> O sistema realiza os cálculos e todos os campos serão CALCULADOS automaticamente.</a:t>
                      </a:r>
                      <a:endParaRPr lang="pt-BR" b="1" dirty="0">
                        <a:solidFill>
                          <a:schemeClr val="bg1"/>
                        </a:solidFill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594685"/>
                  </a:ext>
                </a:extLst>
              </a:tr>
            </a:tbl>
          </a:graphicData>
        </a:graphic>
      </p:graphicFrame>
      <p:cxnSp>
        <p:nvCxnSpPr>
          <p:cNvPr id="13" name="Conector de Seta Reta 12"/>
          <p:cNvCxnSpPr>
            <a:stCxn id="7" idx="1"/>
          </p:cNvCxnSpPr>
          <p:nvPr/>
        </p:nvCxnSpPr>
        <p:spPr>
          <a:xfrm flipH="1" flipV="1">
            <a:off x="2101522" y="4106740"/>
            <a:ext cx="2251256" cy="457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962447" y="3793611"/>
            <a:ext cx="482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**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878" y="2849151"/>
            <a:ext cx="552147" cy="352662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1445270" y="3962400"/>
            <a:ext cx="656251" cy="292876"/>
          </a:xfrm>
          <a:prstGeom prst="rect">
            <a:avLst/>
          </a:prstGeom>
          <a:solidFill>
            <a:srgbClr val="FFCC00">
              <a:alpha val="25882"/>
            </a:srgb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2150321" y="4424698"/>
            <a:ext cx="1794425" cy="687881"/>
          </a:xfrm>
          <a:prstGeom prst="rect">
            <a:avLst/>
          </a:prstGeom>
          <a:solidFill>
            <a:srgbClr val="FFCC00">
              <a:alpha val="25882"/>
            </a:srgb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>
            <a:stCxn id="7" idx="1"/>
          </p:cNvCxnSpPr>
          <p:nvPr/>
        </p:nvCxnSpPr>
        <p:spPr>
          <a:xfrm flipH="1">
            <a:off x="3733800" y="4152460"/>
            <a:ext cx="618978" cy="495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659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857505"/>
            <a:ext cx="3600450" cy="4333875"/>
          </a:xfrm>
          <a:prstGeom prst="rect">
            <a:avLst/>
          </a:prstGeom>
        </p:spPr>
      </p:pic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378" y="457200"/>
            <a:ext cx="8229600" cy="1066800"/>
          </a:xfrm>
        </p:spPr>
        <p:txBody>
          <a:bodyPr>
            <a:normAutofit/>
          </a:bodyPr>
          <a:lstStyle/>
          <a:p>
            <a:r>
              <a:rPr lang="pt-BR" sz="2800" dirty="0"/>
              <a:t>4.10 – BOTÃO VENDA RÁPIDA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939752"/>
              </p:ext>
            </p:extLst>
          </p:nvPr>
        </p:nvGraphicFramePr>
        <p:xfrm>
          <a:off x="4352778" y="2232220"/>
          <a:ext cx="38862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64637406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r>
                        <a:rPr lang="pt-BR" dirty="0"/>
                        <a:t>(5) Em qualquer momento pode-se alterar a forma de pagamento.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252935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r>
                        <a:rPr lang="pt-BR" dirty="0"/>
                        <a:t>Se alterar a forma de pagamento para CARTÃO</a:t>
                      </a:r>
                      <a:r>
                        <a:rPr lang="pt-BR" baseline="0" dirty="0"/>
                        <a:t> DE CRÉDITO ou DÉBITO, as caixas VALOR EM DINHEIRO  e TROCO serão limpas automaticamente.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011318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</a:rPr>
                        <a:t>*****</a:t>
                      </a:r>
                      <a:r>
                        <a:rPr lang="pt-BR" b="1" baseline="0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</a:rPr>
                        <a:t> Se escolher a forma de pagamento como CARTÃO DE CRÉDITO ou DÉBITO,  SÓ PRECISA confirmar o pagamento</a:t>
                      </a:r>
                      <a:endParaRPr lang="pt-BR" b="1" dirty="0">
                        <a:solidFill>
                          <a:schemeClr val="bg1"/>
                        </a:solidFill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594685"/>
                  </a:ext>
                </a:extLst>
              </a:tr>
            </a:tbl>
          </a:graphicData>
        </a:graphic>
      </p:graphicFrame>
      <p:cxnSp>
        <p:nvCxnSpPr>
          <p:cNvPr id="13" name="Conector de Seta Reta 12"/>
          <p:cNvCxnSpPr>
            <a:stCxn id="7" idx="1"/>
          </p:cNvCxnSpPr>
          <p:nvPr/>
        </p:nvCxnSpPr>
        <p:spPr>
          <a:xfrm flipH="1">
            <a:off x="1828800" y="4289620"/>
            <a:ext cx="2523978" cy="4347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1219200" y="2001387"/>
            <a:ext cx="482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**</a:t>
            </a:r>
          </a:p>
        </p:txBody>
      </p:sp>
      <p:cxnSp>
        <p:nvCxnSpPr>
          <p:cNvPr id="10" name="Conector de Seta Reta 9"/>
          <p:cNvCxnSpPr/>
          <p:nvPr/>
        </p:nvCxnSpPr>
        <p:spPr>
          <a:xfrm flipH="1" flipV="1">
            <a:off x="1811508" y="5675280"/>
            <a:ext cx="2455692" cy="397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1219200" y="1970907"/>
            <a:ext cx="1295400" cy="1000893"/>
          </a:xfrm>
          <a:prstGeom prst="rect">
            <a:avLst/>
          </a:prstGeom>
          <a:solidFill>
            <a:srgbClr val="FFCC00">
              <a:alpha val="25882"/>
            </a:srgb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52400" y="4300830"/>
            <a:ext cx="3733800" cy="757075"/>
          </a:xfrm>
          <a:prstGeom prst="rect">
            <a:avLst/>
          </a:prstGeom>
          <a:solidFill>
            <a:srgbClr val="FFCC00">
              <a:alpha val="25882"/>
            </a:srgb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50399" y="5105439"/>
            <a:ext cx="1811801" cy="1097151"/>
          </a:xfrm>
          <a:prstGeom prst="rect">
            <a:avLst/>
          </a:prstGeom>
          <a:solidFill>
            <a:srgbClr val="FFCC00">
              <a:alpha val="25882"/>
            </a:srgb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>
            <a:stCxn id="7" idx="1"/>
          </p:cNvCxnSpPr>
          <p:nvPr/>
        </p:nvCxnSpPr>
        <p:spPr>
          <a:xfrm flipH="1" flipV="1">
            <a:off x="1600200" y="2643184"/>
            <a:ext cx="2752578" cy="16464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922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378" y="457200"/>
            <a:ext cx="8229600" cy="1066800"/>
          </a:xfrm>
        </p:spPr>
        <p:txBody>
          <a:bodyPr/>
          <a:lstStyle/>
          <a:p>
            <a:r>
              <a:rPr lang="pt-BR" dirty="0"/>
              <a:t>5. – BOTÃO PEDITO BALCÃO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474253"/>
            <a:ext cx="8274148" cy="397565"/>
          </a:xfrm>
          <a:prstGeom prst="rect">
            <a:avLst/>
          </a:prstGeom>
        </p:spPr>
      </p:pic>
      <p:cxnSp>
        <p:nvCxnSpPr>
          <p:cNvPr id="5" name="Conector de Seta Reta 4"/>
          <p:cNvCxnSpPr/>
          <p:nvPr/>
        </p:nvCxnSpPr>
        <p:spPr>
          <a:xfrm flipH="1" flipV="1">
            <a:off x="3457575" y="1695934"/>
            <a:ext cx="304800" cy="3250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544212"/>
              </p:ext>
            </p:extLst>
          </p:nvPr>
        </p:nvGraphicFramePr>
        <p:xfrm>
          <a:off x="304800" y="2517912"/>
          <a:ext cx="8610600" cy="3190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>
                  <a:extLst>
                    <a:ext uri="{9D8B030D-6E8A-4147-A177-3AD203B41FA5}">
                      <a16:colId xmlns:a16="http://schemas.microsoft.com/office/drawing/2014/main" val="264637406"/>
                    </a:ext>
                  </a:extLst>
                </a:gridCol>
              </a:tblGrid>
              <a:tr h="758688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  <a:r>
                        <a:rPr lang="pt-BR" baseline="0" dirty="0"/>
                        <a:t> botão PEDIDO BALCÃO tem muitas aplicações na prática e vai depender da criatividade do GERENTE e do OPERADOR DE CAIXA.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252935"/>
                  </a:ext>
                </a:extLst>
              </a:tr>
              <a:tr h="758688">
                <a:tc>
                  <a:txBody>
                    <a:bodyPr/>
                    <a:lstStyle/>
                    <a:p>
                      <a:r>
                        <a:rPr lang="pt-BR" dirty="0"/>
                        <a:t>Pode ser utilizado</a:t>
                      </a:r>
                      <a:r>
                        <a:rPr lang="pt-BR" baseline="0" dirty="0"/>
                        <a:t> para controlar os pedidos dos clientes na praia (realizados pelos garçons de areia ou pelos barraqueiros)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879030"/>
                  </a:ext>
                </a:extLst>
              </a:tr>
              <a:tr h="758688">
                <a:tc>
                  <a:txBody>
                    <a:bodyPr/>
                    <a:lstStyle/>
                    <a:p>
                      <a:r>
                        <a:rPr lang="pt-BR" dirty="0"/>
                        <a:t>Pode ser utilizado para controlar os pedidos dos clientes que estão</a:t>
                      </a:r>
                      <a:r>
                        <a:rPr lang="pt-BR" baseline="0" dirty="0"/>
                        <a:t> consumindo no balcão.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51813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pt-BR" dirty="0"/>
                        <a:t>*****Caso o cliente do balcão deseje</a:t>
                      </a:r>
                      <a:r>
                        <a:rPr lang="pt-BR" baseline="0" dirty="0"/>
                        <a:t> uma mesa, pode-se em qualquer momento, pelo sistema, direcionar o cliente do balcão para qualquer mesa que esteja disponível.</a:t>
                      </a:r>
                      <a:endParaRPr lang="pt-BR" dirty="0"/>
                    </a:p>
                  </a:txBody>
                  <a:tcP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590644"/>
                  </a:ext>
                </a:extLst>
              </a:tr>
            </a:tbl>
          </a:graphicData>
        </a:graphic>
      </p:graphicFrame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575" y="1982958"/>
            <a:ext cx="1314450" cy="33337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90732" y="5920506"/>
            <a:ext cx="571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** Cada detalhe será apresentado nas telas seguintes...</a:t>
            </a:r>
          </a:p>
        </p:txBody>
      </p:sp>
    </p:spTree>
    <p:extLst>
      <p:ext uri="{BB962C8B-B14F-4D97-AF65-F5344CB8AC3E}">
        <p14:creationId xmlns:p14="http://schemas.microsoft.com/office/powerpoint/2010/main" val="1823704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378" y="457200"/>
            <a:ext cx="8229600" cy="1066800"/>
          </a:xfrm>
        </p:spPr>
        <p:txBody>
          <a:bodyPr/>
          <a:lstStyle/>
          <a:p>
            <a:r>
              <a:rPr lang="pt-BR" dirty="0"/>
              <a:t>5.1 – TELA PEDIDO BALCÃO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163015"/>
              </p:ext>
            </p:extLst>
          </p:nvPr>
        </p:nvGraphicFramePr>
        <p:xfrm>
          <a:off x="228600" y="5722034"/>
          <a:ext cx="8610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>
                  <a:extLst>
                    <a:ext uri="{9D8B030D-6E8A-4147-A177-3AD203B41FA5}">
                      <a16:colId xmlns:a16="http://schemas.microsoft.com/office/drawing/2014/main" val="26463740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r>
                        <a:rPr lang="pt-BR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 tela pedido balcão terá 6 operações básicas para cadastro dos pedidos do balcão.  Essas informações serão prestadas somente 1 vez e depois, basta incluir os pedidos e realizar o pagamento.</a:t>
                      </a:r>
                      <a:endParaRPr lang="pt-BR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52935"/>
                  </a:ext>
                </a:extLst>
              </a:tr>
            </a:tbl>
          </a:graphicData>
        </a:graphic>
      </p:graphicFrame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348007"/>
            <a:ext cx="5822267" cy="4352925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2590800" y="5049242"/>
            <a:ext cx="383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6</a:t>
            </a:r>
          </a:p>
        </p:txBody>
      </p:sp>
      <p:sp>
        <p:nvSpPr>
          <p:cNvPr id="9" name="Retângulo 8"/>
          <p:cNvSpPr/>
          <p:nvPr/>
        </p:nvSpPr>
        <p:spPr>
          <a:xfrm>
            <a:off x="6377530" y="2693037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810598" y="2628381"/>
            <a:ext cx="293989" cy="474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4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4714482" y="2615452"/>
            <a:ext cx="377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292846" y="2376447"/>
            <a:ext cx="377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3276600" y="1524000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9392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42187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pt-BR" dirty="0"/>
              <a:t>1- COPIANDO O ÍCONE DO PROGRAMA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72257"/>
              </p:ext>
            </p:extLst>
          </p:nvPr>
        </p:nvGraphicFramePr>
        <p:xfrm>
          <a:off x="5105400" y="1403248"/>
          <a:ext cx="381000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1044394324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pPr algn="l"/>
                      <a:r>
                        <a:rPr lang="pt-BR" baseline="0" dirty="0"/>
                        <a:t>COPIAR A PASTA DO EXCEL PARA A ÁREA DE TRABALHO DO COMPUTADOR.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378595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r>
                        <a:rPr lang="pt-BR" dirty="0"/>
                        <a:t>NOME DO ARQUIVO: FLUXO</a:t>
                      </a:r>
                      <a:r>
                        <a:rPr lang="pt-BR" baseline="0" dirty="0"/>
                        <a:t>DECAIXAQUIOSQUE_v6_baselimpateste-TESTE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35734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r>
                        <a:rPr lang="pt-BR" dirty="0"/>
                        <a:t>Dê</a:t>
                      </a:r>
                      <a:r>
                        <a:rPr lang="pt-BR" baseline="0" dirty="0"/>
                        <a:t> um duplo clique para abrir o arquivo.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7209"/>
                  </a:ext>
                </a:extLst>
              </a:tr>
            </a:tbl>
          </a:graphicData>
        </a:graphic>
      </p:graphicFrame>
      <p:grpSp>
        <p:nvGrpSpPr>
          <p:cNvPr id="11" name="Agrupar 10"/>
          <p:cNvGrpSpPr/>
          <p:nvPr/>
        </p:nvGrpSpPr>
        <p:grpSpPr>
          <a:xfrm>
            <a:off x="279009" y="2334538"/>
            <a:ext cx="6959991" cy="4404222"/>
            <a:chOff x="279009" y="2334538"/>
            <a:chExt cx="6959991" cy="4404222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009" y="2334538"/>
              <a:ext cx="4473671" cy="4404222"/>
            </a:xfrm>
            <a:prstGeom prst="rect">
              <a:avLst/>
            </a:prstGeom>
          </p:spPr>
        </p:pic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62600" y="4822874"/>
              <a:ext cx="1676400" cy="1915886"/>
            </a:xfrm>
            <a:prstGeom prst="rect">
              <a:avLst/>
            </a:prstGeom>
          </p:spPr>
        </p:pic>
        <p:sp>
          <p:nvSpPr>
            <p:cNvPr id="10" name="Seta: para a Direita Listrada 9"/>
            <p:cNvSpPr/>
            <p:nvPr/>
          </p:nvSpPr>
          <p:spPr>
            <a:xfrm rot="967719">
              <a:off x="3314700" y="4415155"/>
              <a:ext cx="2209800" cy="862329"/>
            </a:xfrm>
            <a:prstGeom prst="striped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378" y="457200"/>
            <a:ext cx="8229600" cy="1066800"/>
          </a:xfrm>
        </p:spPr>
        <p:txBody>
          <a:bodyPr/>
          <a:lstStyle/>
          <a:p>
            <a:r>
              <a:rPr lang="pt-BR" dirty="0"/>
              <a:t>5.2 – TELA PEDIDO BALCÃO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056735"/>
              </p:ext>
            </p:extLst>
          </p:nvPr>
        </p:nvGraphicFramePr>
        <p:xfrm>
          <a:off x="278569" y="1287776"/>
          <a:ext cx="86106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>
                  <a:extLst>
                    <a:ext uri="{9D8B030D-6E8A-4147-A177-3AD203B41FA5}">
                      <a16:colId xmlns:a16="http://schemas.microsoft.com/office/drawing/2014/main" val="264637406"/>
                    </a:ext>
                  </a:extLst>
                </a:gridCol>
              </a:tblGrid>
              <a:tr h="1737360">
                <a:tc>
                  <a:txBody>
                    <a:bodyPr/>
                    <a:lstStyle/>
                    <a:p>
                      <a:pPr algn="just"/>
                      <a:r>
                        <a:rPr lang="pt-BR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Sempre que o cliente desejar ficar</a:t>
                      </a:r>
                      <a:r>
                        <a:rPr lang="pt-BR" sz="16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no balcão é importante que o Operador de Caixa e o Gerente estejam atentos para os itens que serão consumidos. O Sistema possibilita acompanhar todas as saídas de produtos para evitar erros na cobrança. Essa atividade de registro requer muita atenção por parte do Operador de Caixa e comunicação do balconista com o Operador de Caixa.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52935"/>
                  </a:ext>
                </a:extLst>
              </a:tr>
            </a:tbl>
          </a:graphicData>
        </a:graphic>
      </p:graphicFrame>
      <p:sp>
        <p:nvSpPr>
          <p:cNvPr id="3" name="Elipse 2"/>
          <p:cNvSpPr/>
          <p:nvPr/>
        </p:nvSpPr>
        <p:spPr>
          <a:xfrm>
            <a:off x="402102" y="3493475"/>
            <a:ext cx="1752600" cy="90268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no balcão</a:t>
            </a:r>
          </a:p>
        </p:txBody>
      </p:sp>
      <p:cxnSp>
        <p:nvCxnSpPr>
          <p:cNvPr id="5" name="Conector de Seta Reta 4"/>
          <p:cNvCxnSpPr>
            <a:stCxn id="3" idx="6"/>
          </p:cNvCxnSpPr>
          <p:nvPr/>
        </p:nvCxnSpPr>
        <p:spPr>
          <a:xfrm>
            <a:off x="2154702" y="3944815"/>
            <a:ext cx="381000" cy="5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: Cantos Arredondados 13"/>
          <p:cNvSpPr/>
          <p:nvPr/>
        </p:nvSpPr>
        <p:spPr>
          <a:xfrm>
            <a:off x="2514600" y="3628295"/>
            <a:ext cx="1371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Faz o pedido</a:t>
            </a:r>
          </a:p>
        </p:txBody>
      </p:sp>
      <p:cxnSp>
        <p:nvCxnSpPr>
          <p:cNvPr id="17" name="Conector de Seta Reta 16"/>
          <p:cNvCxnSpPr/>
          <p:nvPr/>
        </p:nvCxnSpPr>
        <p:spPr>
          <a:xfrm>
            <a:off x="3916680" y="3977633"/>
            <a:ext cx="381000" cy="5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: Cantos Arredondados 17"/>
          <p:cNvSpPr/>
          <p:nvPr/>
        </p:nvSpPr>
        <p:spPr>
          <a:xfrm>
            <a:off x="2514600" y="4554415"/>
            <a:ext cx="1371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Fornece o produto</a:t>
            </a:r>
          </a:p>
        </p:txBody>
      </p:sp>
      <p:sp>
        <p:nvSpPr>
          <p:cNvPr id="19" name="Elipse 18"/>
          <p:cNvSpPr/>
          <p:nvPr/>
        </p:nvSpPr>
        <p:spPr>
          <a:xfrm>
            <a:off x="4328159" y="3628295"/>
            <a:ext cx="1906757" cy="7948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Balconista</a:t>
            </a:r>
          </a:p>
        </p:txBody>
      </p:sp>
      <p:cxnSp>
        <p:nvCxnSpPr>
          <p:cNvPr id="24" name="Conector: Angulado 23"/>
          <p:cNvCxnSpPr>
            <a:stCxn id="19" idx="4"/>
            <a:endCxn id="18" idx="3"/>
          </p:cNvCxnSpPr>
          <p:nvPr/>
        </p:nvCxnSpPr>
        <p:spPr>
          <a:xfrm rot="5400000">
            <a:off x="4365818" y="3943495"/>
            <a:ext cx="436102" cy="13953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do 25"/>
          <p:cNvCxnSpPr>
            <a:stCxn id="18" idx="1"/>
            <a:endCxn id="3" idx="4"/>
          </p:cNvCxnSpPr>
          <p:nvPr/>
        </p:nvCxnSpPr>
        <p:spPr>
          <a:xfrm rot="10800000">
            <a:off x="1278402" y="4396155"/>
            <a:ext cx="1236198" cy="463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: Cantos Arredondados 26"/>
          <p:cNvSpPr/>
          <p:nvPr/>
        </p:nvSpPr>
        <p:spPr>
          <a:xfrm>
            <a:off x="6676875" y="3672833"/>
            <a:ext cx="1371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Informa ao Caixa</a:t>
            </a:r>
          </a:p>
        </p:txBody>
      </p:sp>
      <p:cxnSp>
        <p:nvCxnSpPr>
          <p:cNvPr id="28" name="Conector de Seta Reta 27"/>
          <p:cNvCxnSpPr/>
          <p:nvPr/>
        </p:nvCxnSpPr>
        <p:spPr>
          <a:xfrm>
            <a:off x="6263634" y="4018776"/>
            <a:ext cx="381000" cy="5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/>
          <p:cNvSpPr/>
          <p:nvPr/>
        </p:nvSpPr>
        <p:spPr>
          <a:xfrm>
            <a:off x="6644634" y="4678154"/>
            <a:ext cx="1444872" cy="685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Caixa</a:t>
            </a:r>
          </a:p>
        </p:txBody>
      </p:sp>
      <p:cxnSp>
        <p:nvCxnSpPr>
          <p:cNvPr id="33" name="Conector de Seta Reta 32"/>
          <p:cNvCxnSpPr>
            <a:stCxn id="27" idx="2"/>
            <a:endCxn id="29" idx="0"/>
          </p:cNvCxnSpPr>
          <p:nvPr/>
        </p:nvCxnSpPr>
        <p:spPr>
          <a:xfrm>
            <a:off x="7362675" y="4282433"/>
            <a:ext cx="4395" cy="395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: Cantos Arredondados 37"/>
          <p:cNvSpPr/>
          <p:nvPr/>
        </p:nvSpPr>
        <p:spPr>
          <a:xfrm>
            <a:off x="6676875" y="5640316"/>
            <a:ext cx="1371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Identifica o Cliente</a:t>
            </a:r>
          </a:p>
        </p:txBody>
      </p:sp>
      <p:cxnSp>
        <p:nvCxnSpPr>
          <p:cNvPr id="40" name="Conector de Seta Reta 39"/>
          <p:cNvCxnSpPr>
            <a:stCxn id="29" idx="4"/>
            <a:endCxn id="38" idx="0"/>
          </p:cNvCxnSpPr>
          <p:nvPr/>
        </p:nvCxnSpPr>
        <p:spPr>
          <a:xfrm flipH="1">
            <a:off x="7362675" y="5363954"/>
            <a:ext cx="4395" cy="276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: Cantos Arredondados 42"/>
          <p:cNvSpPr/>
          <p:nvPr/>
        </p:nvSpPr>
        <p:spPr>
          <a:xfrm>
            <a:off x="3212269" y="5652845"/>
            <a:ext cx="1371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Cadastra no sistema</a:t>
            </a:r>
          </a:p>
        </p:txBody>
      </p:sp>
      <p:cxnSp>
        <p:nvCxnSpPr>
          <p:cNvPr id="45" name="Conector de Seta Reta 44"/>
          <p:cNvCxnSpPr>
            <a:stCxn id="38" idx="1"/>
            <a:endCxn id="67" idx="3"/>
          </p:cNvCxnSpPr>
          <p:nvPr/>
        </p:nvCxnSpPr>
        <p:spPr>
          <a:xfrm flipH="1">
            <a:off x="6142940" y="5945116"/>
            <a:ext cx="533935" cy="1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m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02" y="5210596"/>
            <a:ext cx="1998364" cy="1494046"/>
          </a:xfrm>
          <a:prstGeom prst="rect">
            <a:avLst/>
          </a:prstGeom>
        </p:spPr>
      </p:pic>
      <p:cxnSp>
        <p:nvCxnSpPr>
          <p:cNvPr id="51" name="Conector de Seta Reta 50"/>
          <p:cNvCxnSpPr>
            <a:stCxn id="43" idx="1"/>
            <a:endCxn id="47" idx="3"/>
          </p:cNvCxnSpPr>
          <p:nvPr/>
        </p:nvCxnSpPr>
        <p:spPr>
          <a:xfrm flipH="1" flipV="1">
            <a:off x="2400466" y="5957619"/>
            <a:ext cx="811803" cy="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3581331" y="3464970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7880801" y="3348335"/>
            <a:ext cx="377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3660201" y="4346446"/>
            <a:ext cx="377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61" name="Retângulo 60"/>
          <p:cNvSpPr/>
          <p:nvPr/>
        </p:nvSpPr>
        <p:spPr>
          <a:xfrm>
            <a:off x="7858619" y="5423702"/>
            <a:ext cx="385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4</a:t>
            </a:r>
          </a:p>
        </p:txBody>
      </p:sp>
      <p:sp>
        <p:nvSpPr>
          <p:cNvPr id="62" name="Retângulo 61"/>
          <p:cNvSpPr/>
          <p:nvPr/>
        </p:nvSpPr>
        <p:spPr>
          <a:xfrm>
            <a:off x="4320141" y="5422013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5</a:t>
            </a:r>
          </a:p>
        </p:txBody>
      </p:sp>
      <p:graphicFrame>
        <p:nvGraphicFramePr>
          <p:cNvPr id="63" name="Tabela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449999"/>
              </p:ext>
            </p:extLst>
          </p:nvPr>
        </p:nvGraphicFramePr>
        <p:xfrm>
          <a:off x="278569" y="2802213"/>
          <a:ext cx="841526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5265">
                  <a:extLst>
                    <a:ext uri="{9D8B030D-6E8A-4147-A177-3AD203B41FA5}">
                      <a16:colId xmlns:a16="http://schemas.microsoft.com/office/drawing/2014/main" val="2904926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aseline="0" dirty="0">
                          <a:solidFill>
                            <a:schemeClr val="bg1"/>
                          </a:solidFill>
                        </a:rPr>
                        <a:t>O processo de atendimento no balcão deve obedecer as seguintes etapas: 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  <a:p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372582"/>
                  </a:ext>
                </a:extLst>
              </a:tr>
            </a:tbl>
          </a:graphicData>
        </a:graphic>
      </p:graphicFrame>
      <p:pic>
        <p:nvPicPr>
          <p:cNvPr id="67" name="Imagem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194" y="5349307"/>
            <a:ext cx="735746" cy="1216625"/>
          </a:xfrm>
          <a:prstGeom prst="rect">
            <a:avLst/>
          </a:prstGeom>
        </p:spPr>
      </p:pic>
      <p:cxnSp>
        <p:nvCxnSpPr>
          <p:cNvPr id="71" name="Conector de Seta Reta 70"/>
          <p:cNvCxnSpPr>
            <a:stCxn id="67" idx="1"/>
            <a:endCxn id="43" idx="3"/>
          </p:cNvCxnSpPr>
          <p:nvPr/>
        </p:nvCxnSpPr>
        <p:spPr>
          <a:xfrm flipH="1">
            <a:off x="4583869" y="5957620"/>
            <a:ext cx="823325" cy="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/>
          <p:cNvSpPr txBox="1"/>
          <p:nvPr/>
        </p:nvSpPr>
        <p:spPr>
          <a:xfrm>
            <a:off x="4828333" y="6476406"/>
            <a:ext cx="1893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Nome e característica</a:t>
            </a:r>
          </a:p>
        </p:txBody>
      </p:sp>
    </p:spTree>
    <p:extLst>
      <p:ext uri="{BB962C8B-B14F-4D97-AF65-F5344CB8AC3E}">
        <p14:creationId xmlns:p14="http://schemas.microsoft.com/office/powerpoint/2010/main" val="3469173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378" y="457200"/>
            <a:ext cx="8229600" cy="1066800"/>
          </a:xfrm>
        </p:spPr>
        <p:txBody>
          <a:bodyPr/>
          <a:lstStyle/>
          <a:p>
            <a:r>
              <a:rPr lang="pt-BR" dirty="0"/>
              <a:t>5.3 – TELA PEDIDO BALCÃO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927764"/>
              </p:ext>
            </p:extLst>
          </p:nvPr>
        </p:nvGraphicFramePr>
        <p:xfrm>
          <a:off x="567154" y="3645024"/>
          <a:ext cx="767182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1824">
                  <a:extLst>
                    <a:ext uri="{9D8B030D-6E8A-4147-A177-3AD203B41FA5}">
                      <a16:colId xmlns:a16="http://schemas.microsoft.com/office/drawing/2014/main" val="264637406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algn="just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1- De</a:t>
                      </a:r>
                      <a:r>
                        <a:rPr lang="pt-BR" baseline="0" dirty="0">
                          <a:solidFill>
                            <a:schemeClr val="tx1"/>
                          </a:solidFill>
                        </a:rPr>
                        <a:t> forma cordial, o Operador de Caixa ou o balconista podem perguntar o nome do cliente e identificar alguma característica que o possa identificar e lembrar. </a:t>
                      </a:r>
                    </a:p>
                    <a:p>
                      <a:pPr algn="just"/>
                      <a:r>
                        <a:rPr lang="pt-BR" baseline="0" dirty="0">
                          <a:solidFill>
                            <a:schemeClr val="tx1"/>
                          </a:solidFill>
                        </a:rPr>
                        <a:t>2- Inserir o Nome e a descrição na caixa de texto NOME OU APELIDO.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52935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algn="just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Essa funcionalidade facilitará lembrar qual cliente está sendo feito o</a:t>
                      </a:r>
                      <a:r>
                        <a:rPr lang="pt-BR" baseline="0" dirty="0">
                          <a:solidFill>
                            <a:schemeClr val="tx1"/>
                          </a:solidFill>
                        </a:rPr>
                        <a:t> controle. Todos os pedidos realizados por esse cliente poderão ser adicionados até que ele feche a conta.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319262"/>
                  </a:ext>
                </a:extLst>
              </a:tr>
            </a:tbl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55" y="1371600"/>
            <a:ext cx="7050741" cy="1981200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4092526" y="1481434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2176044" y="1481435"/>
            <a:ext cx="3767556" cy="652166"/>
          </a:xfrm>
          <a:prstGeom prst="rect">
            <a:avLst/>
          </a:prstGeom>
          <a:solidFill>
            <a:srgbClr val="FFCC00">
              <a:alpha val="25882"/>
            </a:srgb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717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000" y="1295400"/>
            <a:ext cx="5791200" cy="2324100"/>
          </a:xfrm>
          <a:prstGeom prst="rect">
            <a:avLst/>
          </a:prstGeom>
        </p:spPr>
      </p:pic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378" y="457200"/>
            <a:ext cx="8229600" cy="1066800"/>
          </a:xfrm>
        </p:spPr>
        <p:txBody>
          <a:bodyPr/>
          <a:lstStyle/>
          <a:p>
            <a:r>
              <a:rPr lang="pt-BR" dirty="0"/>
              <a:t>5.4 – TELA PEDIDO BALCÃO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01691"/>
              </p:ext>
            </p:extLst>
          </p:nvPr>
        </p:nvGraphicFramePr>
        <p:xfrm>
          <a:off x="567154" y="3810000"/>
          <a:ext cx="767182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1824">
                  <a:extLst>
                    <a:ext uri="{9D8B030D-6E8A-4147-A177-3AD203B41FA5}">
                      <a16:colId xmlns:a16="http://schemas.microsoft.com/office/drawing/2014/main" val="264637406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pPr algn="just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1- Digitar o Nome de Cliente</a:t>
                      </a:r>
                      <a:r>
                        <a:rPr lang="pt-BR" baseline="0" dirty="0">
                          <a:solidFill>
                            <a:schemeClr val="tx1"/>
                          </a:solidFill>
                        </a:rPr>
                        <a:t> e/ou alguma característica;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2- Cadastrar o produto</a:t>
                      </a:r>
                      <a:r>
                        <a:rPr lang="pt-BR" baseline="0" dirty="0">
                          <a:solidFill>
                            <a:schemeClr val="tx1"/>
                          </a:solidFill>
                        </a:rPr>
                        <a:t> consumido pelo Cliente;</a:t>
                      </a:r>
                    </a:p>
                    <a:p>
                      <a:pPr algn="just"/>
                      <a:r>
                        <a:rPr lang="pt-BR" baseline="0" dirty="0">
                          <a:solidFill>
                            <a:schemeClr val="tx1"/>
                          </a:solidFill>
                        </a:rPr>
                        <a:t>3- Cadastrar a quantidade consumida e;</a:t>
                      </a:r>
                    </a:p>
                    <a:p>
                      <a:pPr algn="just"/>
                      <a:r>
                        <a:rPr lang="pt-BR" baseline="0" dirty="0">
                          <a:solidFill>
                            <a:schemeClr val="tx1"/>
                          </a:solidFill>
                        </a:rPr>
                        <a:t>4- Clicar no botão inserir.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52935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just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Essa operação pode ser realizada</a:t>
                      </a:r>
                      <a:r>
                        <a:rPr lang="pt-BR" baseline="0" dirty="0">
                          <a:solidFill>
                            <a:schemeClr val="tx1"/>
                          </a:solidFill>
                        </a:rPr>
                        <a:t> para cadastrar todos os produtos consumidos no primeiro momento. Assim que finalizar o primeiro cadastro, o sistema possibilitará que outros produtos sejam adicionados para esse mesmo Cliente.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28987"/>
                  </a:ext>
                </a:extLst>
              </a:tr>
            </a:tbl>
          </a:graphicData>
        </a:graphic>
      </p:graphicFrame>
      <p:sp>
        <p:nvSpPr>
          <p:cNvPr id="13" name="Retângulo 12"/>
          <p:cNvSpPr/>
          <p:nvPr/>
        </p:nvSpPr>
        <p:spPr>
          <a:xfrm>
            <a:off x="1524000" y="2110084"/>
            <a:ext cx="377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685800" y="2063865"/>
            <a:ext cx="4045325" cy="745183"/>
          </a:xfrm>
          <a:prstGeom prst="rect">
            <a:avLst/>
          </a:prstGeom>
          <a:solidFill>
            <a:srgbClr val="FFCC00">
              <a:alpha val="25882"/>
            </a:srgb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731125" y="1944271"/>
            <a:ext cx="831475" cy="745183"/>
          </a:xfrm>
          <a:prstGeom prst="rect">
            <a:avLst/>
          </a:prstGeom>
          <a:solidFill>
            <a:srgbClr val="FFCC00">
              <a:alpha val="25882"/>
            </a:srgb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121525" y="2061816"/>
            <a:ext cx="377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201529" y="1974792"/>
            <a:ext cx="385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4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276600" y="1427185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85380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8669" y="1351042"/>
            <a:ext cx="5729763" cy="4324350"/>
          </a:xfrm>
          <a:prstGeom prst="rect">
            <a:avLst/>
          </a:prstGeom>
        </p:spPr>
      </p:pic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378" y="457200"/>
            <a:ext cx="8229600" cy="1066800"/>
          </a:xfrm>
        </p:spPr>
        <p:txBody>
          <a:bodyPr/>
          <a:lstStyle/>
          <a:p>
            <a:r>
              <a:rPr lang="pt-BR" dirty="0"/>
              <a:t>5.5 – TELA PEDIDO BALCÃO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457761"/>
              </p:ext>
            </p:extLst>
          </p:nvPr>
        </p:nvGraphicFramePr>
        <p:xfrm>
          <a:off x="278669" y="5753538"/>
          <a:ext cx="823897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8978">
                  <a:extLst>
                    <a:ext uri="{9D8B030D-6E8A-4147-A177-3AD203B41FA5}">
                      <a16:colId xmlns:a16="http://schemas.microsoft.com/office/drawing/2014/main" val="26463740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just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5- Para finalizar o cadastro do cliente no balcão, clicar</a:t>
                      </a:r>
                      <a:r>
                        <a:rPr lang="pt-BR" baseline="0" dirty="0">
                          <a:solidFill>
                            <a:schemeClr val="tx1"/>
                          </a:solidFill>
                        </a:rPr>
                        <a:t> no botão CONFIRMAR VENDA. O objetivo desta funcionalidade é guardar os produtos que são consumidos pelos clientes no balcão.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28987"/>
                  </a:ext>
                </a:extLst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538710" y="4797216"/>
            <a:ext cx="1442490" cy="745183"/>
          </a:xfrm>
          <a:prstGeom prst="rect">
            <a:avLst/>
          </a:prstGeom>
          <a:solidFill>
            <a:srgbClr val="FFCC00">
              <a:alpha val="25882"/>
            </a:srgb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1585719" y="4847498"/>
            <a:ext cx="265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5</a:t>
            </a:r>
          </a:p>
        </p:txBody>
      </p:sp>
      <p:cxnSp>
        <p:nvCxnSpPr>
          <p:cNvPr id="5" name="Conector de Seta Reta 4"/>
          <p:cNvCxnSpPr/>
          <p:nvPr/>
        </p:nvCxnSpPr>
        <p:spPr>
          <a:xfrm flipH="1">
            <a:off x="1295400" y="4267200"/>
            <a:ext cx="9144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850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378" y="457200"/>
            <a:ext cx="8229600" cy="1066800"/>
          </a:xfrm>
        </p:spPr>
        <p:txBody>
          <a:bodyPr/>
          <a:lstStyle/>
          <a:p>
            <a:r>
              <a:rPr lang="pt-BR" dirty="0"/>
              <a:t>5.6 – TELA PEDIDO BALCÃO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47236"/>
              </p:ext>
            </p:extLst>
          </p:nvPr>
        </p:nvGraphicFramePr>
        <p:xfrm>
          <a:off x="251520" y="5535340"/>
          <a:ext cx="823897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8978">
                  <a:extLst>
                    <a:ext uri="{9D8B030D-6E8A-4147-A177-3AD203B41FA5}">
                      <a16:colId xmlns:a16="http://schemas.microsoft.com/office/drawing/2014/main" val="264637406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pPr algn="just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O cadastro do Cliente vai</a:t>
                      </a:r>
                      <a:r>
                        <a:rPr lang="pt-BR" baseline="0" dirty="0">
                          <a:solidFill>
                            <a:schemeClr val="tx1"/>
                          </a:solidFill>
                        </a:rPr>
                        <a:t> automaticamente para a TELA INICIAL do programa e estará disponível para acrescentar novos produtos, bastando dar um clique duplo no nome do cliente.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28987"/>
                  </a:ext>
                </a:extLst>
              </a:tr>
            </a:tbl>
          </a:graphicData>
        </a:graphic>
      </p:graphicFrame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7916221" cy="41148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27" y="2609260"/>
            <a:ext cx="8305800" cy="877480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2819400" y="2682942"/>
            <a:ext cx="2057400" cy="565673"/>
          </a:xfrm>
          <a:prstGeom prst="rect">
            <a:avLst/>
          </a:prstGeom>
          <a:solidFill>
            <a:srgbClr val="FFCC00">
              <a:alpha val="25882"/>
            </a:srgb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/>
          <p:cNvSpPr/>
          <p:nvPr/>
        </p:nvSpPr>
        <p:spPr>
          <a:xfrm rot="13432201">
            <a:off x="4128971" y="3034229"/>
            <a:ext cx="1209822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654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229600" cy="1066800"/>
          </a:xfrm>
        </p:spPr>
        <p:txBody>
          <a:bodyPr>
            <a:normAutofit/>
          </a:bodyPr>
          <a:lstStyle/>
          <a:p>
            <a:r>
              <a:rPr lang="pt-BR" sz="2800" dirty="0"/>
              <a:t>ADICIONAR PRODUTOS CONSUMIDOS NO BALCÃO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7299"/>
            <a:ext cx="9144000" cy="5174945"/>
          </a:xfrm>
          <a:prstGeom prst="rect">
            <a:avLst/>
          </a:prstGeom>
        </p:spPr>
      </p:pic>
      <p:grpSp>
        <p:nvGrpSpPr>
          <p:cNvPr id="8" name="Agrupar 7"/>
          <p:cNvGrpSpPr/>
          <p:nvPr/>
        </p:nvGrpSpPr>
        <p:grpSpPr>
          <a:xfrm>
            <a:off x="1259632" y="2773071"/>
            <a:ext cx="3672408" cy="1930369"/>
            <a:chOff x="1259632" y="2773071"/>
            <a:chExt cx="3672408" cy="1930369"/>
          </a:xfrm>
        </p:grpSpPr>
        <p:sp>
          <p:nvSpPr>
            <p:cNvPr id="5" name="Seta: para a Direita 4"/>
            <p:cNvSpPr/>
            <p:nvPr/>
          </p:nvSpPr>
          <p:spPr>
            <a:xfrm rot="15647777">
              <a:off x="1584504" y="2963688"/>
              <a:ext cx="1101313" cy="7200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: Cantos Arredondados 3"/>
            <p:cNvSpPr/>
            <p:nvPr/>
          </p:nvSpPr>
          <p:spPr>
            <a:xfrm>
              <a:off x="1259632" y="3789040"/>
              <a:ext cx="3672408" cy="9144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Basta dar duplo clique no nome do cliente na lateral esquerda da Tela Principal do programa.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8742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pt-BR" dirty="0"/>
              <a:t>2- HABILITAR A MACRO DE CONTEÚDO</a:t>
            </a:r>
          </a:p>
        </p:txBody>
      </p:sp>
      <p:grpSp>
        <p:nvGrpSpPr>
          <p:cNvPr id="8" name="Agrupar 7"/>
          <p:cNvGrpSpPr/>
          <p:nvPr/>
        </p:nvGrpSpPr>
        <p:grpSpPr>
          <a:xfrm>
            <a:off x="411731" y="1636542"/>
            <a:ext cx="8213361" cy="4118149"/>
            <a:chOff x="411731" y="1636542"/>
            <a:chExt cx="8213361" cy="4118149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731" y="1636542"/>
              <a:ext cx="7710937" cy="4118149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38400" y="2705016"/>
              <a:ext cx="6186692" cy="1981200"/>
            </a:xfrm>
            <a:prstGeom prst="rect">
              <a:avLst/>
            </a:prstGeom>
          </p:spPr>
        </p:pic>
      </p:grpSp>
      <p:sp>
        <p:nvSpPr>
          <p:cNvPr id="7" name="Seta: para a Direita 6"/>
          <p:cNvSpPr/>
          <p:nvPr/>
        </p:nvSpPr>
        <p:spPr>
          <a:xfrm rot="4359169">
            <a:off x="6731319" y="3422179"/>
            <a:ext cx="1104756" cy="546872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378" y="457200"/>
            <a:ext cx="8229600" cy="1066800"/>
          </a:xfrm>
        </p:spPr>
        <p:txBody>
          <a:bodyPr/>
          <a:lstStyle/>
          <a:p>
            <a:r>
              <a:rPr lang="pt-BR" dirty="0"/>
              <a:t>3 – APRESENTAÇÃO DA TELA INICIAL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21655"/>
            <a:ext cx="8696178" cy="51054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792070"/>
            <a:ext cx="1323975" cy="352425"/>
          </a:xfrm>
          <a:prstGeom prst="rect">
            <a:avLst/>
          </a:prstGeom>
        </p:spPr>
      </p:pic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378" y="457200"/>
            <a:ext cx="8229600" cy="1066800"/>
          </a:xfrm>
        </p:spPr>
        <p:txBody>
          <a:bodyPr/>
          <a:lstStyle/>
          <a:p>
            <a:r>
              <a:rPr lang="pt-BR" dirty="0"/>
              <a:t>4.1- ABRIR CAIXA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498209"/>
            <a:ext cx="8610600" cy="1277284"/>
          </a:xfrm>
          <a:prstGeom prst="rect">
            <a:avLst/>
          </a:prstGeom>
        </p:spPr>
      </p:pic>
      <p:cxnSp>
        <p:nvCxnSpPr>
          <p:cNvPr id="5" name="Conector de Seta Reta 4"/>
          <p:cNvCxnSpPr/>
          <p:nvPr/>
        </p:nvCxnSpPr>
        <p:spPr>
          <a:xfrm flipH="1" flipV="1">
            <a:off x="1066800" y="2434883"/>
            <a:ext cx="304800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65877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975132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126608"/>
              </p:ext>
            </p:extLst>
          </p:nvPr>
        </p:nvGraphicFramePr>
        <p:xfrm>
          <a:off x="152400" y="3315606"/>
          <a:ext cx="8610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>
                  <a:extLst>
                    <a:ext uri="{9D8B030D-6E8A-4147-A177-3AD203B41FA5}">
                      <a16:colId xmlns:a16="http://schemas.microsoft.com/office/drawing/2014/main" val="26463740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pt-BR" baseline="0" dirty="0"/>
                        <a:t>Para iniciar o cadastro das vendas é necessário que o operador clique no botão ABRIR CAIXA.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25293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pt-BR" dirty="0"/>
                        <a:t>É importante ressaltar que o</a:t>
                      </a:r>
                      <a:r>
                        <a:rPr lang="pt-BR" baseline="0" dirty="0"/>
                        <a:t> sistema encontra-se em fase de construção! Outras funções serão implementadas no botão ABRIR CAIXA.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52709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270683"/>
                  </a:ext>
                </a:extLst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486176" y="5502894"/>
            <a:ext cx="776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Depois de clicar no botão “ABRIR CAIXA”, todos os botões são habilitados.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309489" y="4846912"/>
            <a:ext cx="8296422" cy="655982"/>
            <a:chOff x="320626" y="5577176"/>
            <a:chExt cx="8296422" cy="655982"/>
          </a:xfrm>
        </p:grpSpPr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0626" y="5577176"/>
              <a:ext cx="8274148" cy="397565"/>
            </a:xfrm>
            <a:prstGeom prst="rect">
              <a:avLst/>
            </a:prstGeom>
          </p:spPr>
        </p:pic>
        <p:sp>
          <p:nvSpPr>
            <p:cNvPr id="4" name="Chave Esquerda 3"/>
            <p:cNvSpPr/>
            <p:nvPr/>
          </p:nvSpPr>
          <p:spPr>
            <a:xfrm rot="16200000">
              <a:off x="4783309" y="2399419"/>
              <a:ext cx="457200" cy="7210278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6904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378" y="457200"/>
            <a:ext cx="8229600" cy="1066800"/>
          </a:xfrm>
        </p:spPr>
        <p:txBody>
          <a:bodyPr>
            <a:normAutofit/>
          </a:bodyPr>
          <a:lstStyle/>
          <a:p>
            <a:r>
              <a:rPr lang="pt-BR" sz="2800" dirty="0"/>
              <a:t>4.2 – BOTÃO VENDA RÁPIDA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474253"/>
            <a:ext cx="8274148" cy="39756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871" y="1890868"/>
            <a:ext cx="1314450" cy="342900"/>
          </a:xfrm>
          <a:prstGeom prst="rect">
            <a:avLst/>
          </a:prstGeom>
        </p:spPr>
      </p:pic>
      <p:cxnSp>
        <p:nvCxnSpPr>
          <p:cNvPr id="5" name="Conector de Seta Reta 4"/>
          <p:cNvCxnSpPr/>
          <p:nvPr/>
        </p:nvCxnSpPr>
        <p:spPr>
          <a:xfrm flipH="1" flipV="1">
            <a:off x="2057400" y="1714500"/>
            <a:ext cx="304800" cy="3250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765664"/>
              </p:ext>
            </p:extLst>
          </p:nvPr>
        </p:nvGraphicFramePr>
        <p:xfrm>
          <a:off x="136574" y="2514601"/>
          <a:ext cx="8610600" cy="106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>
                  <a:extLst>
                    <a:ext uri="{9D8B030D-6E8A-4147-A177-3AD203B41FA5}">
                      <a16:colId xmlns:a16="http://schemas.microsoft.com/office/drawing/2014/main" val="264637406"/>
                    </a:ext>
                  </a:extLst>
                </a:gridCol>
              </a:tblGrid>
              <a:tr h="1066799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  <a:r>
                        <a:rPr lang="pt-BR" baseline="0" dirty="0"/>
                        <a:t> botão VENDA RÁPIDA foi criado para REALIZAR pagamentos de forma direta, tipo o cliente faz o pedido, recebe e paga no caixa, ou paga antes de receber.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252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61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378" y="457200"/>
            <a:ext cx="8229600" cy="451520"/>
          </a:xfrm>
        </p:spPr>
        <p:txBody>
          <a:bodyPr>
            <a:normAutofit fontScale="90000"/>
          </a:bodyPr>
          <a:lstStyle/>
          <a:p>
            <a:r>
              <a:rPr lang="pt-BR" sz="2400" dirty="0"/>
              <a:t>4.2.1 – BOTÃO VENDA RÁPIDA: TELA DE PAGAMENTO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317084"/>
              </p:ext>
            </p:extLst>
          </p:nvPr>
        </p:nvGraphicFramePr>
        <p:xfrm>
          <a:off x="228600" y="5141122"/>
          <a:ext cx="8610600" cy="1474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>
                  <a:extLst>
                    <a:ext uri="{9D8B030D-6E8A-4147-A177-3AD203B41FA5}">
                      <a16:colId xmlns:a16="http://schemas.microsoft.com/office/drawing/2014/main" val="264637406"/>
                    </a:ext>
                  </a:extLst>
                </a:gridCol>
              </a:tblGrid>
              <a:tr h="1474619">
                <a:tc>
                  <a:txBody>
                    <a:bodyPr/>
                    <a:lstStyle/>
                    <a:p>
                      <a:r>
                        <a:rPr lang="pt-BR" baseline="0" dirty="0"/>
                        <a:t>Para realizar a operação, tem que seguir os seguintes procedimentos: (1) escolher o produto; (2) informar a quantidade; (3)  Clicar no botão INCLUIR; (4) informar a forma de pagamento, (5) se for em dinheiro, informar quanto o cliente pagou para o sistema calcular o troco e (6) confirmar pagamento 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252935"/>
                  </a:ext>
                </a:extLst>
              </a:tr>
            </a:tbl>
          </a:graphicData>
        </a:graphic>
      </p:graphicFrame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820964"/>
            <a:ext cx="7266159" cy="4335844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043608" y="1844824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082084" y="190615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600924" y="1901215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5496820" y="1901214"/>
            <a:ext cx="38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4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6156176" y="2988886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5076056" y="3501290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6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5100101" y="446158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7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236296" y="4497575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2537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405602"/>
              </p:ext>
            </p:extLst>
          </p:nvPr>
        </p:nvGraphicFramePr>
        <p:xfrm>
          <a:off x="304800" y="4000499"/>
          <a:ext cx="8610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>
                  <a:extLst>
                    <a:ext uri="{9D8B030D-6E8A-4147-A177-3AD203B41FA5}">
                      <a16:colId xmlns:a16="http://schemas.microsoft.com/office/drawing/2014/main" val="264637406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r>
                        <a:rPr lang="pt-BR" dirty="0"/>
                        <a:t>(1) Par</a:t>
                      </a:r>
                      <a:r>
                        <a:rPr lang="pt-BR" baseline="0" dirty="0"/>
                        <a:t>a registro dos produtos é muito simples, o operador pode digitar o código do produto na caixa de texto “COD. PROD.” ; (2) digitar as inicias do nome do produto na caixa de listagem ao lado ou selecionar o produto na lista suspensa que é ativada quando seleciona a Caixa de Combinação. (Escolher qual das opções anteriores)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252935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pt-BR" dirty="0"/>
                        <a:t>(3) Informar a quantidade de produtos consumidos</a:t>
                      </a:r>
                      <a:r>
                        <a:rPr lang="pt-BR" baseline="0" dirty="0"/>
                        <a:t> pelo cliente, na caixa de texto Quantidade. </a:t>
                      </a:r>
                    </a:p>
                    <a:p>
                      <a:r>
                        <a:rPr lang="pt-BR" baseline="0" dirty="0"/>
                        <a:t>Obs.: Pode-se DEFINIR a quantidade com as setas do teclado &lt;- ou -&gt; ou deslocando o seletor abaixo da caixa de texto.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96631"/>
                  </a:ext>
                </a:extLst>
              </a:tr>
            </a:tbl>
          </a:graphicData>
        </a:graphic>
      </p:graphicFrame>
      <p:sp>
        <p:nvSpPr>
          <p:cNvPr id="9" name="Shape 1"/>
          <p:cNvSpPr txBox="1">
            <a:spLocks/>
          </p:cNvSpPr>
          <p:nvPr/>
        </p:nvSpPr>
        <p:spPr>
          <a:xfrm>
            <a:off x="304800" y="567035"/>
            <a:ext cx="8229600" cy="10668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threePt" dir="t"/>
            </a:scene3d>
            <a:sp3d/>
          </a:bodyPr>
          <a:lstStyle>
            <a:lvl1pPr algn="l" rtl="0" latinLnBrk="0">
              <a:spcBef>
                <a:spcPct val="0"/>
              </a:spcBef>
              <a:buNone/>
              <a:defRPr lang="pt-BR" sz="4000" kern="12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4.2.1.1 – BOTÃO VENDA RÁPIDA: REGISTRO DE PRODUTOS</a:t>
            </a:r>
          </a:p>
        </p:txBody>
      </p:sp>
      <p:grpSp>
        <p:nvGrpSpPr>
          <p:cNvPr id="3" name="Agrupar 2"/>
          <p:cNvGrpSpPr/>
          <p:nvPr/>
        </p:nvGrpSpPr>
        <p:grpSpPr>
          <a:xfrm>
            <a:off x="332589" y="1412776"/>
            <a:ext cx="4371975" cy="1485900"/>
            <a:chOff x="467544" y="1511631"/>
            <a:chExt cx="4371975" cy="1485900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544" y="1511631"/>
              <a:ext cx="4371975" cy="1485900"/>
            </a:xfrm>
            <a:prstGeom prst="rect">
              <a:avLst/>
            </a:prstGeom>
          </p:spPr>
        </p:pic>
        <p:sp>
          <p:nvSpPr>
            <p:cNvPr id="5" name="CaixaDeTexto 4"/>
            <p:cNvSpPr txBox="1"/>
            <p:nvPr/>
          </p:nvSpPr>
          <p:spPr>
            <a:xfrm>
              <a:off x="827584" y="2143720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highlight>
                    <a:srgbClr val="FFFF00"/>
                  </a:highlight>
                </a:rPr>
                <a:t>1</a:t>
              </a: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1951441" y="2143720"/>
              <a:ext cx="377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highlight>
                    <a:srgbClr val="FFFF00"/>
                  </a:highlight>
                </a:rPr>
                <a:t>2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514542" y="2099443"/>
              <a:ext cx="377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highlight>
                    <a:srgbClr val="FFFF00"/>
                  </a:highlight>
                </a:rPr>
                <a:t>3</a:t>
              </a:r>
            </a:p>
          </p:txBody>
        </p:sp>
      </p:grp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445" y="2058991"/>
            <a:ext cx="44100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99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581149"/>
            <a:ext cx="4352925" cy="1695450"/>
          </a:xfrm>
          <a:prstGeom prst="rect">
            <a:avLst/>
          </a:prstGeom>
        </p:spPr>
      </p:pic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378" y="457200"/>
            <a:ext cx="8229600" cy="1066800"/>
          </a:xfrm>
        </p:spPr>
        <p:txBody>
          <a:bodyPr>
            <a:normAutofit/>
          </a:bodyPr>
          <a:lstStyle/>
          <a:p>
            <a:r>
              <a:rPr lang="pt-BR" sz="2400" dirty="0"/>
              <a:t>4.3 – BOTÃO VENDA RÁPIDA: BOTÃO INCLUIR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4381"/>
              </p:ext>
            </p:extLst>
          </p:nvPr>
        </p:nvGraphicFramePr>
        <p:xfrm>
          <a:off x="313007" y="3704408"/>
          <a:ext cx="8610600" cy="828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>
                  <a:extLst>
                    <a:ext uri="{9D8B030D-6E8A-4147-A177-3AD203B41FA5}">
                      <a16:colId xmlns:a16="http://schemas.microsoft.com/office/drawing/2014/main" val="264637406"/>
                    </a:ext>
                  </a:extLst>
                </a:gridCol>
              </a:tblGrid>
              <a:tr h="828675">
                <a:tc>
                  <a:txBody>
                    <a:bodyPr/>
                    <a:lstStyle/>
                    <a:p>
                      <a:r>
                        <a:rPr lang="pt-BR" dirty="0"/>
                        <a:t>(3)Depois que cadastrar o produto e informar</a:t>
                      </a:r>
                      <a:r>
                        <a:rPr lang="pt-BR" baseline="0" dirty="0"/>
                        <a:t> a quantidade</a:t>
                      </a:r>
                      <a:r>
                        <a:rPr lang="pt-BR" dirty="0"/>
                        <a:t>, clicar no botão incluir</a:t>
                      </a:r>
                      <a:r>
                        <a:rPr lang="pt-BR" baseline="0" dirty="0"/>
                        <a:t>, situado ao lado.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252935"/>
                  </a:ext>
                </a:extLst>
              </a:tr>
            </a:tbl>
          </a:graphicData>
        </a:graphic>
      </p:graphicFrame>
      <p:sp>
        <p:nvSpPr>
          <p:cNvPr id="9" name="Seta: para Baixo 8"/>
          <p:cNvSpPr/>
          <p:nvPr/>
        </p:nvSpPr>
        <p:spPr>
          <a:xfrm rot="3368871">
            <a:off x="5012891" y="1943099"/>
            <a:ext cx="6096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457700" y="2131366"/>
            <a:ext cx="377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04783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B547B8"/>
      </a:hlink>
      <a:folHlink>
        <a:srgbClr val="438255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100000" r="280000" b="28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r="280000" b="280000"/>
          </a:path>
        </a:gradFill>
      </a:fillStyleLst>
      <a:lnStyleLst>
        <a:ln w="4444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  <a:satMod val="200000"/>
              </a:schemeClr>
            </a:gs>
            <a:gs pos="80000">
              <a:schemeClr val="phClr">
                <a:shade val="55000"/>
                <a:satMod val="175000"/>
              </a:schemeClr>
            </a:gs>
            <a:gs pos="100000">
              <a:schemeClr val="phClr">
                <a:shade val="37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</a:schemeClr>
              <a:schemeClr val="phClr">
                <a:tint val="80000"/>
                <a:satMod val="120000"/>
              </a:schemeClr>
            </a:duotone>
          </a:blip>
          <a:tile tx="0" ty="0" sx="85000" sy="85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uia Rápido para uso do Aplicativo" id="{03287FAC-439C-47F2-9C86-84708C392852}" vid="{B144772F-C35D-4D2B-B026-0CE1673ADF4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9DEBED-7A22-46EB-AB5D-B41E9662BE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Guia Rápido para uso do Aplicativo</Template>
  <TotalTime>0</TotalTime>
  <Words>1326</Words>
  <Application>Microsoft Office PowerPoint</Application>
  <PresentationFormat>Apresentação na tela (4:3)</PresentationFormat>
  <Paragraphs>144</Paragraphs>
  <Slides>25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Calibri</vt:lpstr>
      <vt:lpstr>Georgia</vt:lpstr>
      <vt:lpstr>Trebuchet MS</vt:lpstr>
      <vt:lpstr>Wingdings 2</vt:lpstr>
      <vt:lpstr>Urbano</vt:lpstr>
      <vt:lpstr>SISTEMA DE FLUXO DE CAIXA</vt:lpstr>
      <vt:lpstr>1- COPIANDO O ÍCONE DO PROGRAMA</vt:lpstr>
      <vt:lpstr>2- HABILITAR A MACRO DE CONTEÚDO</vt:lpstr>
      <vt:lpstr>3 – APRESENTAÇÃO DA TELA INICIAL</vt:lpstr>
      <vt:lpstr>4.1- ABRIR CAIXA </vt:lpstr>
      <vt:lpstr>4.2 – BOTÃO VENDA RÁPIDA</vt:lpstr>
      <vt:lpstr>4.2.1 – BOTÃO VENDA RÁPIDA: TELA DE PAGAMENTO</vt:lpstr>
      <vt:lpstr>Apresentação do PowerPoint</vt:lpstr>
      <vt:lpstr>4.3 – BOTÃO VENDA RÁPIDA: BOTÃO INCLUIR</vt:lpstr>
      <vt:lpstr>4.4 – BOTÃO VENDA RÁPIDA</vt:lpstr>
      <vt:lpstr>4.5 – BOTÃO VENDA RÁPIDA</vt:lpstr>
      <vt:lpstr>4.6 – BOTÃO VENDA RÁPIDA</vt:lpstr>
      <vt:lpstr>4.7 – BOTÃO VENDA RÁPIDA</vt:lpstr>
      <vt:lpstr>4.8 – BOTÃO VENDA RÁPIDA</vt:lpstr>
      <vt:lpstr>4.8 – BOTÃO VENDA RÁPIDA</vt:lpstr>
      <vt:lpstr>4.9 – BOTÃO VENDA RÁPIDA</vt:lpstr>
      <vt:lpstr>4.10 – BOTÃO VENDA RÁPIDA</vt:lpstr>
      <vt:lpstr>5. – BOTÃO PEDITO BALCÃO</vt:lpstr>
      <vt:lpstr>5.1 – TELA PEDIDO BALCÃO</vt:lpstr>
      <vt:lpstr>5.2 – TELA PEDIDO BALCÃO</vt:lpstr>
      <vt:lpstr>5.3 – TELA PEDIDO BALCÃO</vt:lpstr>
      <vt:lpstr>5.4 – TELA PEDIDO BALCÃO</vt:lpstr>
      <vt:lpstr>5.5 – TELA PEDIDO BALCÃO</vt:lpstr>
      <vt:lpstr>5.6 – TELA PEDIDO BALCÃO</vt:lpstr>
      <vt:lpstr>ADICIONAR PRODUTOS CONSUMIDOS NO BALCÃO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2016-12-27T07:15:37Z</dcterms:created>
  <dcterms:modified xsi:type="dcterms:W3CDTF">2016-12-27T08:39:56Z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TC101671249990</vt:lpwstr>
  </property>
</Properties>
</file>