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8" r:id="rId10"/>
    <p:sldId id="274" r:id="rId11"/>
    <p:sldId id="272" r:id="rId12"/>
    <p:sldId id="273" r:id="rId13"/>
    <p:sldId id="267" r:id="rId14"/>
    <p:sldId id="266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Módulo</a:t>
            </a:r>
            <a:r>
              <a:rPr lang="en-US" baseline="0" dirty="0" smtClean="0"/>
              <a:t> </a:t>
            </a:r>
            <a:r>
              <a:rPr lang="en-US" baseline="0" dirty="0" smtClean="0"/>
              <a:t>1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28</c:v>
                </c:pt>
                <c:pt idx="1">
                  <c:v>18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Módulo</a:t>
            </a:r>
            <a:r>
              <a:rPr lang="en-US" baseline="0" dirty="0" smtClean="0"/>
              <a:t> </a:t>
            </a:r>
            <a:r>
              <a:rPr lang="en-US" baseline="0" dirty="0" smtClean="0"/>
              <a:t>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13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Módulo</a:t>
            </a:r>
            <a:r>
              <a:rPr lang="en-US" baseline="0" dirty="0" smtClean="0"/>
              <a:t> 3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Módulo</a:t>
            </a:r>
            <a:r>
              <a:rPr lang="en-US" baseline="0" dirty="0" smtClean="0"/>
              <a:t> </a:t>
            </a:r>
            <a:r>
              <a:rPr lang="en-US" baseline="0" dirty="0" smtClean="0"/>
              <a:t>4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Avaliação dos Testes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Aprovados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Plan1!$B$2:$B$5</c:f>
              <c:numCache>
                <c:formatCode>General</c:formatCode>
                <c:ptCount val="4"/>
                <c:pt idx="0">
                  <c:v>28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Plan1!$A$2:$A$5</c15:sqref>
                        </c15:formulaRef>
                      </c:ext>
                    </c:extLst>
                    <c:strCache>
                      <c:ptCount val="4"/>
                      <c:pt idx="0">
                        <c:v>Módulo 1</c:v>
                      </c:pt>
                      <c:pt idx="1">
                        <c:v>Módulo 2</c:v>
                      </c:pt>
                      <c:pt idx="2">
                        <c:v>Módulo 3</c:v>
                      </c:pt>
                      <c:pt idx="3">
                        <c:v>Módulo 4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Reprovados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Plan1!$C$2:$C$5</c:f>
              <c:numCache>
                <c:formatCode>General</c:formatCode>
                <c:ptCount val="4"/>
                <c:pt idx="0">
                  <c:v>18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Plan1!$A$2:$A$5</c15:sqref>
                        </c15:formulaRef>
                      </c:ext>
                    </c:extLst>
                    <c:strCache>
                      <c:ptCount val="4"/>
                      <c:pt idx="0">
                        <c:v>Módulo 1</c:v>
                      </c:pt>
                      <c:pt idx="1">
                        <c:v>Módulo 2</c:v>
                      </c:pt>
                      <c:pt idx="2">
                        <c:v>Módulo 3</c:v>
                      </c:pt>
                      <c:pt idx="3">
                        <c:v>Módulo 4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Melhorias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Plan1!$D$2:$D$5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Plan1!$A$2:$A$5</c15:sqref>
                        </c15:formulaRef>
                      </c:ext>
                    </c:extLst>
                    <c:strCache>
                      <c:ptCount val="4"/>
                      <c:pt idx="0">
                        <c:v>Módulo 1</c:v>
                      </c:pt>
                      <c:pt idx="1">
                        <c:v>Módulo 2</c:v>
                      </c:pt>
                      <c:pt idx="2">
                        <c:v>Módulo 3</c:v>
                      </c:pt>
                      <c:pt idx="3">
                        <c:v>Módulo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7632312"/>
        <c:axId val="242599736"/>
      </c:barChart>
      <c:catAx>
        <c:axId val="29763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2599736"/>
        <c:crosses val="autoZero"/>
        <c:auto val="1"/>
        <c:lblAlgn val="ctr"/>
        <c:lblOffset val="100"/>
        <c:tickMarkSkip val="1"/>
        <c:noMultiLvlLbl val="0"/>
      </c:catAx>
      <c:valAx>
        <c:axId val="24259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763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Módulo x Quantidade</a:t>
            </a:r>
            <a:r>
              <a:rPr lang="pt-BR" baseline="0" dirty="0" smtClean="0"/>
              <a:t> de defeitos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Plan1!$C$1</c:f>
              <c:strCache>
                <c:ptCount val="1"/>
                <c:pt idx="0">
                  <c:v>Defeitos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Plan1!$A$2:$A$5</c:f>
              <c:strCache>
                <c:ptCount val="4"/>
                <c:pt idx="0">
                  <c:v>Módulo 1</c:v>
                </c:pt>
                <c:pt idx="1">
                  <c:v>Módulo 2</c:v>
                </c:pt>
                <c:pt idx="2">
                  <c:v>Módulo 3</c:v>
                </c:pt>
                <c:pt idx="3">
                  <c:v>Módulo 4</c:v>
                </c:pt>
              </c:strCache>
            </c:strRef>
          </c:xVal>
          <c:yVal>
            <c:numRef>
              <c:f>Plan1!$C$2:$C$5</c:f>
              <c:numCache>
                <c:formatCode>0%</c:formatCode>
                <c:ptCount val="4"/>
                <c:pt idx="0">
                  <c:v>0.36</c:v>
                </c:pt>
                <c:pt idx="1">
                  <c:v>0.35</c:v>
                </c:pt>
                <c:pt idx="2" formatCode="0.0%">
                  <c:v>0.112</c:v>
                </c:pt>
                <c:pt idx="3">
                  <c:v>0.4</c:v>
                </c:pt>
              </c:numCache>
            </c:numRef>
          </c:yVal>
          <c:smooth val="1"/>
          <c:extLst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03529480"/>
        <c:axId val="432372928"/>
      </c:scatterChart>
      <c:valAx>
        <c:axId val="30352948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2372928"/>
        <c:crosses val="autoZero"/>
        <c:crossBetween val="midCat"/>
        <c:minorUnit val="1"/>
      </c:valAx>
      <c:valAx>
        <c:axId val="432372928"/>
        <c:scaling>
          <c:orientation val="minMax"/>
          <c:max val="0.5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529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Severidade x Prioridade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Alta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Plan1!$A$2:$A$4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9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Plan1!$A$2:$A$4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Baixa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Plan1!$A$2:$A$4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1598736"/>
        <c:axId val="301590112"/>
        <c:axId val="0"/>
      </c:bar3DChart>
      <c:catAx>
        <c:axId val="30159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Severidade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1590112"/>
        <c:crosses val="autoZero"/>
        <c:auto val="1"/>
        <c:lblAlgn val="ctr"/>
        <c:lblOffset val="100"/>
        <c:noMultiLvlLbl val="0"/>
      </c:catAx>
      <c:valAx>
        <c:axId val="30159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Prioridade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159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Severidade x Classificação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Critical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Plan1!$A$2:$A$4</c:f>
              <c:strCache>
                <c:ptCount val="3"/>
                <c:pt idx="0">
                  <c:v>Adição de funcionalidade</c:v>
                </c:pt>
                <c:pt idx="1">
                  <c:v>Melhoria de funcionalidde</c:v>
                </c:pt>
                <c:pt idx="2">
                  <c:v>Correção de defeito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Major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Plan1!$A$2:$A$4</c:f>
              <c:strCache>
                <c:ptCount val="3"/>
                <c:pt idx="0">
                  <c:v>Adição de funcionalidade</c:v>
                </c:pt>
                <c:pt idx="1">
                  <c:v>Melhoria de funcionalidde</c:v>
                </c:pt>
                <c:pt idx="2">
                  <c:v>Correção de defeito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Minor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Plan1!$A$2:$A$4</c:f>
              <c:strCache>
                <c:ptCount val="3"/>
                <c:pt idx="0">
                  <c:v>Adição de funcionalidade</c:v>
                </c:pt>
                <c:pt idx="1">
                  <c:v>Melhoria de funcionalidde</c:v>
                </c:pt>
                <c:pt idx="2">
                  <c:v>Correção de defeito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8857464"/>
        <c:axId val="298854720"/>
        <c:axId val="0"/>
      </c:bar3DChart>
      <c:catAx>
        <c:axId val="298857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8854720"/>
        <c:crosses val="autoZero"/>
        <c:auto val="1"/>
        <c:lblAlgn val="ctr"/>
        <c:lblOffset val="100"/>
        <c:noMultiLvlLbl val="0"/>
      </c:catAx>
      <c:valAx>
        <c:axId val="29885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8857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FINDERRORS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Bruna Gabriela, Diógenes Melo, Washington Ferreira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Tendência dos defeitos</a:t>
            </a:r>
            <a:endParaRPr lang="pt-BR" sz="2300" dirty="0">
              <a:solidFill>
                <a:schemeClr val="bg1"/>
              </a:solidFill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125679176"/>
              </p:ext>
            </p:extLst>
          </p:nvPr>
        </p:nvGraphicFramePr>
        <p:xfrm>
          <a:off x="1547664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3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Solicitações de Mudanças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Solicitações registradas: </a:t>
            </a:r>
            <a:r>
              <a:rPr lang="pt-BR" dirty="0" smtClean="0"/>
              <a:t>17</a:t>
            </a:r>
            <a:endParaRPr lang="pt-BR" dirty="0" smtClean="0"/>
          </a:p>
          <a:p>
            <a:r>
              <a:rPr lang="pt-BR" b="1" dirty="0" smtClean="0"/>
              <a:t>Solicitações corrigidas: </a:t>
            </a:r>
            <a:r>
              <a:rPr lang="pt-BR" dirty="0" smtClean="0"/>
              <a:t>Não se aplica</a:t>
            </a:r>
            <a:endParaRPr lang="pt-BR" dirty="0" smtClean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202992671"/>
              </p:ext>
            </p:extLst>
          </p:nvPr>
        </p:nvGraphicFramePr>
        <p:xfrm>
          <a:off x="1403648" y="2708920"/>
          <a:ext cx="619268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07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Solicitações de Mudanças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relação a classificação das solicitações de mudanças, obtive-se os seguintes resultados:</a:t>
            </a:r>
            <a:endParaRPr lang="pt-BR" dirty="0" smtClean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838814077"/>
              </p:ext>
            </p:extLst>
          </p:nvPr>
        </p:nvGraphicFramePr>
        <p:xfrm>
          <a:off x="1403648" y="2708920"/>
          <a:ext cx="619268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5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instalado;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Computador com Windows 7 instalado;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ferramentas atenderam as expectativas para as atividades que foram solicitadas.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Cobertura de Testes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casos de testes criados refletiam o que havia sido definido no plano de testes.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34736"/>
              </p:ext>
            </p:extLst>
          </p:nvPr>
        </p:nvGraphicFramePr>
        <p:xfrm>
          <a:off x="539551" y="2708920"/>
          <a:ext cx="8085583" cy="93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7"/>
                <a:gridCol w="1800199"/>
                <a:gridCol w="1730821"/>
                <a:gridCol w="1725564"/>
                <a:gridCol w="2324942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CT001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o software é compatível com o SO Windows 7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SO Windows 7 instalado e executável (.</a:t>
                      </a:r>
                      <a:r>
                        <a:rPr lang="pt-BR" sz="1100" u="none" strike="noStrike" dirty="0" err="1">
                          <a:effectLst/>
                        </a:rPr>
                        <a:t>jar</a:t>
                      </a:r>
                      <a:r>
                        <a:rPr lang="pt-BR" sz="1100" u="none" strike="noStrike" dirty="0">
                          <a:effectLst/>
                        </a:rPr>
                        <a:t>) do software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Executar o arquivo .</a:t>
                      </a:r>
                      <a:r>
                        <a:rPr lang="pt-BR" sz="1100" u="none" strike="noStrike" dirty="0" err="1">
                          <a:effectLst/>
                        </a:rPr>
                        <a:t>jar</a:t>
                      </a:r>
                      <a:r>
                        <a:rPr lang="pt-BR" sz="1100" u="none" strike="noStrike" dirty="0">
                          <a:effectLst/>
                        </a:rPr>
                        <a:t> do software no SO Windows 7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Execução do software sem apresentar erros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95992"/>
              </p:ext>
            </p:extLst>
          </p:nvPr>
        </p:nvGraphicFramePr>
        <p:xfrm>
          <a:off x="539551" y="3861048"/>
          <a:ext cx="8157592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984"/>
                <a:gridCol w="1826273"/>
                <a:gridCol w="1728192"/>
                <a:gridCol w="1735224"/>
                <a:gridCol w="2389919"/>
              </a:tblGrid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CT022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o software permite alterar a quantidade de casas de um jogo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Existir jogo cadastrado e CT004 realizado com sucesso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Na função "Alterar", tentar alterar a quantidade de casas de um jogo cadastrado.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Exibir mensagem informando que o jogo teve a quantidade de casas alterada com sucesso.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11409"/>
              </p:ext>
            </p:extLst>
          </p:nvPr>
        </p:nvGraphicFramePr>
        <p:xfrm>
          <a:off x="539552" y="4941168"/>
          <a:ext cx="822960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670"/>
                <a:gridCol w="2482639"/>
                <a:gridCol w="1132642"/>
                <a:gridCol w="1922300"/>
                <a:gridCol w="2243349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CT088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a opção ajuda descreve corretamente o passo a passo das funcionalidades.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CT086 realizado com sucesso</a:t>
                      </a:r>
                      <a:endParaRPr lang="pt-B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Verificar se ao clicar no botão ajuda, ele auxiliará o usuário descrevendo o fluxo principal das funcionalidades.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Fluxo principal de cada funcionalidade identificado e exibido na tela.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Riscos e suas mitigações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Atraso na elaboração e execução dos casos de teste: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Cada integrante da equipe ficou responsável por um módulo restante.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80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Integrantes x Papéis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32198"/>
            <a:ext cx="5934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Informações do Sistema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r>
              <a:rPr lang="pt-BR" dirty="0" smtClean="0"/>
              <a:t>Nosce Te Ipsum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é um jogo de tabuleiro, que permite ao usuário criar jogos personalizados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Avaliação dos Testes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Gerenciar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Iniciar Jogo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Jogar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Documentação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Módulo Gerenciar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50</a:t>
            </a:r>
          </a:p>
          <a:p>
            <a:r>
              <a:rPr lang="pt-BR" b="1" dirty="0" smtClean="0"/>
              <a:t>Casos </a:t>
            </a:r>
            <a:r>
              <a:rPr lang="pt-BR" b="1" dirty="0" smtClean="0"/>
              <a:t>de testes executados: </a:t>
            </a:r>
            <a:r>
              <a:rPr lang="pt-BR" dirty="0" smtClean="0"/>
              <a:t>50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28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18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4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38956078"/>
              </p:ext>
            </p:extLst>
          </p:nvPr>
        </p:nvGraphicFramePr>
        <p:xfrm>
          <a:off x="4355976" y="1397000"/>
          <a:ext cx="3193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Módulo Iniciar Jogo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20</a:t>
            </a:r>
          </a:p>
          <a:p>
            <a:r>
              <a:rPr lang="pt-BR" b="1" dirty="0" smtClean="0"/>
              <a:t>Casos </a:t>
            </a:r>
            <a:r>
              <a:rPr lang="pt-BR" b="1" dirty="0" smtClean="0"/>
              <a:t>de testes executados: </a:t>
            </a:r>
            <a:r>
              <a:rPr lang="pt-BR" dirty="0" smtClean="0"/>
              <a:t>20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13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7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752305211"/>
              </p:ext>
            </p:extLst>
          </p:nvPr>
        </p:nvGraphicFramePr>
        <p:xfrm>
          <a:off x="4355976" y="1397000"/>
          <a:ext cx="3193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Módulo Jogar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</a:t>
            </a:r>
            <a:r>
              <a:rPr lang="pt-BR" dirty="0" smtClean="0"/>
              <a:t> 9</a:t>
            </a:r>
          </a:p>
          <a:p>
            <a:r>
              <a:rPr lang="pt-BR" b="1" dirty="0" smtClean="0"/>
              <a:t>Casos </a:t>
            </a:r>
            <a:r>
              <a:rPr lang="pt-BR" b="1" dirty="0" smtClean="0"/>
              <a:t>de testes executados: </a:t>
            </a:r>
            <a:r>
              <a:rPr lang="pt-BR" dirty="0"/>
              <a:t>9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8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1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050817865"/>
              </p:ext>
            </p:extLst>
          </p:nvPr>
        </p:nvGraphicFramePr>
        <p:xfrm>
          <a:off x="4355976" y="1397000"/>
          <a:ext cx="3193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Módulo Interface Gráfica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10</a:t>
            </a:r>
          </a:p>
          <a:p>
            <a:r>
              <a:rPr lang="pt-BR" b="1" dirty="0" smtClean="0"/>
              <a:t>Casos </a:t>
            </a:r>
            <a:r>
              <a:rPr lang="pt-BR" b="1" dirty="0" smtClean="0"/>
              <a:t>de testes executados: </a:t>
            </a:r>
            <a:r>
              <a:rPr lang="pt-BR" dirty="0" smtClean="0"/>
              <a:t>10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5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/>
              <a:t>4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/>
              <a:t>1</a:t>
            </a:r>
            <a:endParaRPr lang="pt-BR" dirty="0" smtClean="0"/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3909711984"/>
              </p:ext>
            </p:extLst>
          </p:nvPr>
        </p:nvGraphicFramePr>
        <p:xfrm>
          <a:off x="4355976" y="1397000"/>
          <a:ext cx="3193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Gráfico de Resultados</a:t>
            </a:r>
            <a:endParaRPr lang="pt-BR" sz="2300" dirty="0">
              <a:solidFill>
                <a:schemeClr val="bg1"/>
              </a:solidFill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187749107"/>
              </p:ext>
            </p:extLst>
          </p:nvPr>
        </p:nvGraphicFramePr>
        <p:xfrm>
          <a:off x="1547664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6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522</Words>
  <Application>Microsoft Office PowerPoint</Application>
  <PresentationFormat>Apresentação na tela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FINDERRORS – Avaliação dos Testes Bruna Gabriela, Diógenes Melo, Washington Ferreira</vt:lpstr>
      <vt:lpstr>Informações do Sistema</vt:lpstr>
      <vt:lpstr>Avaliação dos Testes</vt:lpstr>
      <vt:lpstr>Procedimentos e tipos de teste aplicados</vt:lpstr>
      <vt:lpstr>Módulo Gerenciar</vt:lpstr>
      <vt:lpstr>Módulo Iniciar Jogo</vt:lpstr>
      <vt:lpstr>Módulo Jogar</vt:lpstr>
      <vt:lpstr>Módulo Interface Gráfica</vt:lpstr>
      <vt:lpstr>Gráfico de Resultados</vt:lpstr>
      <vt:lpstr>Tendência dos defeitos</vt:lpstr>
      <vt:lpstr>Solicitações de Mudanças</vt:lpstr>
      <vt:lpstr>Solicitações de Mudanças</vt:lpstr>
      <vt:lpstr>Ambiente de teste</vt:lpstr>
      <vt:lpstr>Cobertura de Testes</vt:lpstr>
      <vt:lpstr>Riscos e suas mitigações</vt:lpstr>
      <vt:lpstr>Integrantes x Papéis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Washington Ferreira</cp:lastModifiedBy>
  <cp:revision>67</cp:revision>
  <dcterms:created xsi:type="dcterms:W3CDTF">2014-07-23T20:53:50Z</dcterms:created>
  <dcterms:modified xsi:type="dcterms:W3CDTF">2014-11-20T05:25:00Z</dcterms:modified>
</cp:coreProperties>
</file>