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2" r:id="rId23"/>
    <p:sldId id="279" r:id="rId24"/>
    <p:sldId id="280" r:id="rId25"/>
    <p:sldId id="281" r:id="rId26"/>
    <p:sldId id="278"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2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234476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729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63702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123167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173726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98034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131134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204942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292175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72614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7A1AFD-75CD-4FBE-B336-147CA4FCF270}" type="datetimeFigureOut">
              <a:rPr kumimoji="1" lang="ja-JP" altLang="en-US" smtClean="0"/>
              <a:t>2016/6/10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122355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A1AFD-75CD-4FBE-B336-147CA4FCF270}" type="datetimeFigureOut">
              <a:rPr kumimoji="1" lang="ja-JP" altLang="en-US" smtClean="0"/>
              <a:t>2016/6/10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699DC-41DA-4C83-9345-B7BADA4FACCB}" type="slidenum">
              <a:rPr kumimoji="1" lang="ja-JP" altLang="en-US" smtClean="0"/>
              <a:t>‹#›</a:t>
            </a:fld>
            <a:endParaRPr kumimoji="1" lang="ja-JP" altLang="en-US"/>
          </a:p>
        </p:txBody>
      </p:sp>
    </p:spTree>
    <p:extLst>
      <p:ext uri="{BB962C8B-B14F-4D97-AF65-F5344CB8AC3E}">
        <p14:creationId xmlns:p14="http://schemas.microsoft.com/office/powerpoint/2010/main" val="393076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06/10  Linux</a:t>
            </a:r>
            <a:r>
              <a:rPr kumimoji="1" lang="ja-JP" altLang="en-US" dirty="0" smtClean="0"/>
              <a:t>インフラ</a:t>
            </a:r>
            <a:r>
              <a:rPr kumimoji="1" lang="ja-JP" altLang="en-US" dirty="0" smtClean="0"/>
              <a:t>輪講</a:t>
            </a:r>
            <a:r>
              <a:rPr kumimoji="1" lang="en-US" altLang="ja-JP" dirty="0" smtClean="0"/>
              <a:t/>
            </a:r>
            <a:br>
              <a:rPr kumimoji="1" lang="en-US" altLang="ja-JP" dirty="0" smtClean="0"/>
            </a:br>
            <a:r>
              <a:rPr lang="en-US" altLang="ja-JP" dirty="0"/>
              <a:t>(</a:t>
            </a:r>
            <a:r>
              <a:rPr kumimoji="1" lang="en-US" altLang="ja-JP" dirty="0" smtClean="0"/>
              <a:t>WWW</a:t>
            </a:r>
            <a:r>
              <a:rPr kumimoji="1" lang="ja-JP" altLang="en-US" dirty="0" smtClean="0"/>
              <a:t>サーバ</a:t>
            </a:r>
            <a:r>
              <a:rPr kumimoji="1"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304779</a:t>
            </a:r>
          </a:p>
          <a:p>
            <a:r>
              <a:rPr lang="ja-JP" altLang="en-US" dirty="0" smtClean="0"/>
              <a:t>鷲野史拓</a:t>
            </a:r>
            <a:endParaRPr kumimoji="1" lang="ja-JP" altLang="en-US" dirty="0"/>
          </a:p>
        </p:txBody>
      </p:sp>
    </p:spTree>
    <p:extLst>
      <p:ext uri="{BB962C8B-B14F-4D97-AF65-F5344CB8AC3E}">
        <p14:creationId xmlns:p14="http://schemas.microsoft.com/office/powerpoint/2010/main" val="103381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動作環境の設定</a:t>
            </a:r>
            <a:r>
              <a:rPr kumimoji="1" lang="ja-JP" altLang="en-US" dirty="0" smtClean="0"/>
              <a:t> </a:t>
            </a:r>
            <a:r>
              <a:rPr kumimoji="1" lang="en-US" altLang="ja-JP" dirty="0" smtClean="0"/>
              <a:t>(p.267)</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fontScale="92500"/>
          </a:bodyPr>
          <a:lstStyle/>
          <a:p>
            <a:r>
              <a:rPr lang="en-US" altLang="ja-JP" sz="2800" dirty="0" err="1" smtClean="0"/>
              <a:t>Httpd.conf</a:t>
            </a:r>
            <a:r>
              <a:rPr lang="ja-JP" altLang="en-US" sz="2800" dirty="0" smtClean="0"/>
              <a:t>内に記述</a:t>
            </a:r>
            <a:endParaRPr lang="en-US" altLang="ja-JP" sz="2800" dirty="0"/>
          </a:p>
          <a:p>
            <a:r>
              <a:rPr lang="ja-JP" altLang="en-US" sz="2800" dirty="0" smtClean="0"/>
              <a:t>基本的にカスタマイズはいらない</a:t>
            </a:r>
            <a:endParaRPr lang="en-US" altLang="ja-JP" sz="2800" dirty="0" smtClean="0"/>
          </a:p>
          <a:p>
            <a:r>
              <a:rPr lang="en-US" altLang="ja-JP" sz="2800" dirty="0" smtClean="0"/>
              <a:t>Apache</a:t>
            </a:r>
            <a:r>
              <a:rPr lang="ja-JP" altLang="en-US" sz="2800" dirty="0" smtClean="0"/>
              <a:t>の中核機能　→</a:t>
            </a:r>
            <a:r>
              <a:rPr lang="ja-JP" altLang="en-US" sz="2800" dirty="0"/>
              <a:t>　</a:t>
            </a:r>
            <a:r>
              <a:rPr lang="ja-JP" altLang="en-US" sz="2800" dirty="0" smtClean="0"/>
              <a:t>モジュールの読み込み不要</a:t>
            </a:r>
            <a:endParaRPr lang="en-US" altLang="ja-JP" sz="2800" dirty="0" smtClean="0"/>
          </a:p>
          <a:p>
            <a:endParaRPr lang="en-US" altLang="ja-JP" sz="2800" dirty="0"/>
          </a:p>
          <a:p>
            <a:pPr marL="0" indent="0">
              <a:buNone/>
            </a:pPr>
            <a:r>
              <a:rPr lang="ja-JP" altLang="en-US" sz="2800" dirty="0" smtClean="0"/>
              <a:t>内容</a:t>
            </a:r>
            <a:endParaRPr lang="en-US" altLang="ja-JP" sz="2800" dirty="0" smtClean="0"/>
          </a:p>
          <a:p>
            <a:r>
              <a:rPr lang="ja-JP" altLang="en-US" sz="2800" dirty="0" smtClean="0"/>
              <a:t>設定ファイルの置き場所指定</a:t>
            </a:r>
            <a:endParaRPr lang="en-US" altLang="ja-JP" sz="2800" dirty="0" smtClean="0"/>
          </a:p>
          <a:p>
            <a:r>
              <a:rPr lang="ja-JP" altLang="en-US" sz="2800" dirty="0" smtClean="0"/>
              <a:t>待機するアドレスとポートの設定</a:t>
            </a:r>
            <a:endParaRPr lang="en-US" altLang="ja-JP" sz="2800" dirty="0" smtClean="0"/>
          </a:p>
          <a:p>
            <a:r>
              <a:rPr lang="ja-JP" altLang="en-US" sz="2800" dirty="0"/>
              <a:t>他</a:t>
            </a:r>
            <a:r>
              <a:rPr lang="ja-JP" altLang="en-US" sz="2800" dirty="0" smtClean="0"/>
              <a:t>の設定ファイルの読み込み</a:t>
            </a:r>
            <a:endParaRPr lang="en-US" altLang="ja-JP" sz="2800" dirty="0" smtClean="0"/>
          </a:p>
          <a:p>
            <a:r>
              <a:rPr lang="ja-JP" altLang="en-US" sz="2800" dirty="0"/>
              <a:t>モジュール</a:t>
            </a:r>
            <a:r>
              <a:rPr lang="ja-JP" altLang="en-US" sz="2800" dirty="0" smtClean="0"/>
              <a:t>の使用</a:t>
            </a:r>
            <a:endParaRPr lang="en-US" altLang="ja-JP" sz="2800" dirty="0" smtClean="0"/>
          </a:p>
          <a:p>
            <a:r>
              <a:rPr lang="ja-JP" altLang="en-US" sz="2800" dirty="0" smtClean="0"/>
              <a:t>プロセス所有者の指定</a:t>
            </a:r>
            <a:endParaRPr lang="en-US" altLang="ja-JP" sz="2800" dirty="0" smtClean="0"/>
          </a:p>
          <a:p>
            <a:pPr marL="0" indent="0">
              <a:buNone/>
            </a:pPr>
            <a:endParaRPr lang="en-US" altLang="ja-JP" sz="2800" dirty="0"/>
          </a:p>
        </p:txBody>
      </p:sp>
    </p:spTree>
    <p:extLst>
      <p:ext uri="{BB962C8B-B14F-4D97-AF65-F5344CB8AC3E}">
        <p14:creationId xmlns:p14="http://schemas.microsoft.com/office/powerpoint/2010/main" val="94035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Main</a:t>
            </a:r>
            <a:r>
              <a:rPr lang="ja-JP" altLang="en-US" dirty="0" smtClean="0"/>
              <a:t>サーバに関する設定</a:t>
            </a:r>
            <a:r>
              <a:rPr kumimoji="1" lang="ja-JP" altLang="en-US" dirty="0" smtClean="0"/>
              <a:t> </a:t>
            </a:r>
            <a:r>
              <a:rPr kumimoji="1" lang="en-US" altLang="ja-JP" dirty="0" smtClean="0"/>
              <a:t>(p.269)</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a:t>Httpd.conf</a:t>
            </a:r>
            <a:r>
              <a:rPr lang="ja-JP" altLang="en-US" sz="2800" dirty="0"/>
              <a:t>内に</a:t>
            </a:r>
            <a:r>
              <a:rPr lang="ja-JP" altLang="en-US" sz="2800" dirty="0" smtClean="0"/>
              <a:t>記述</a:t>
            </a:r>
            <a:endParaRPr lang="en-US" altLang="ja-JP" sz="2800" dirty="0" smtClean="0"/>
          </a:p>
          <a:p>
            <a:r>
              <a:rPr lang="en-US" altLang="ja-JP" sz="2800" dirty="0" smtClean="0"/>
              <a:t>WWW</a:t>
            </a:r>
            <a:r>
              <a:rPr lang="ja-JP" altLang="en-US" sz="2800" dirty="0" smtClean="0"/>
              <a:t>サーバ起動に必要</a:t>
            </a:r>
            <a:endParaRPr lang="en-US" altLang="ja-JP" sz="2800" dirty="0" smtClean="0"/>
          </a:p>
          <a:p>
            <a:endParaRPr lang="en-US" altLang="ja-JP" sz="2800" dirty="0"/>
          </a:p>
          <a:p>
            <a:pPr marL="0" indent="0">
              <a:buNone/>
            </a:pPr>
            <a:r>
              <a:rPr lang="ja-JP" altLang="en-US" sz="2800" dirty="0" smtClean="0"/>
              <a:t>内容</a:t>
            </a:r>
          </a:p>
          <a:p>
            <a:r>
              <a:rPr lang="ja-JP" altLang="en-US" sz="2800" dirty="0" smtClean="0"/>
              <a:t>サーバ管理者の指定</a:t>
            </a:r>
            <a:endParaRPr lang="en-US" altLang="ja-JP" sz="2800" dirty="0" smtClean="0"/>
          </a:p>
          <a:p>
            <a:r>
              <a:rPr lang="ja-JP" altLang="en-US" sz="2800" dirty="0" smtClean="0"/>
              <a:t>サーバ名の指定</a:t>
            </a:r>
            <a:endParaRPr lang="en-US" altLang="ja-JP" sz="2800" dirty="0" smtClean="0"/>
          </a:p>
          <a:p>
            <a:r>
              <a:rPr lang="ja-JP" altLang="en-US" sz="2800" dirty="0" smtClean="0"/>
              <a:t>ドキュメントルートの指定</a:t>
            </a:r>
            <a:endParaRPr lang="en-US" altLang="ja-JP" sz="2800" dirty="0" smtClean="0"/>
          </a:p>
        </p:txBody>
      </p:sp>
    </p:spTree>
    <p:extLst>
      <p:ext uri="{BB962C8B-B14F-4D97-AF65-F5344CB8AC3E}">
        <p14:creationId xmlns:p14="http://schemas.microsoft.com/office/powerpoint/2010/main" val="65311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アクセス制御に関する設定</a:t>
            </a:r>
            <a:r>
              <a:rPr kumimoji="1" lang="en-US" altLang="ja-JP" dirty="0" smtClean="0"/>
              <a:t>(p.270)</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a:t>Httpd.conf</a:t>
            </a:r>
            <a:r>
              <a:rPr lang="ja-JP" altLang="en-US" sz="2800" dirty="0"/>
              <a:t>内に</a:t>
            </a:r>
            <a:r>
              <a:rPr lang="ja-JP" altLang="en-US" sz="2800" dirty="0" smtClean="0"/>
              <a:t>記述</a:t>
            </a:r>
            <a:endParaRPr lang="en-US" altLang="ja-JP" sz="2800" dirty="0" smtClean="0"/>
          </a:p>
          <a:p>
            <a:r>
              <a:rPr lang="ja-JP" altLang="en-US" sz="2800" dirty="0" smtClean="0"/>
              <a:t>ディレクトリやファイルに対するアクセス制御</a:t>
            </a:r>
            <a:endParaRPr lang="en-US" altLang="ja-JP" sz="2800" dirty="0" smtClean="0"/>
          </a:p>
          <a:p>
            <a:endParaRPr lang="en-US" altLang="ja-JP" sz="2800" dirty="0"/>
          </a:p>
          <a:p>
            <a:pPr marL="0" indent="0">
              <a:buNone/>
            </a:pPr>
            <a:r>
              <a:rPr lang="ja-JP" altLang="en-US" sz="2800" dirty="0" smtClean="0"/>
              <a:t>内容</a:t>
            </a:r>
          </a:p>
          <a:p>
            <a:r>
              <a:rPr lang="ja-JP" altLang="en-US" sz="2800" dirty="0" smtClean="0"/>
              <a:t>ディレクトリ単位のアクセス制御</a:t>
            </a:r>
            <a:endParaRPr lang="en-US" altLang="ja-JP" sz="2800" dirty="0" smtClean="0"/>
          </a:p>
          <a:p>
            <a:r>
              <a:rPr lang="ja-JP" altLang="en-US" sz="2800" dirty="0" smtClean="0"/>
              <a:t>アクセス制御ファイルによるオーバライドの許可</a:t>
            </a:r>
            <a:endParaRPr lang="en-US" altLang="ja-JP" sz="2800" dirty="0" smtClean="0"/>
          </a:p>
          <a:p>
            <a:r>
              <a:rPr lang="ja-JP" altLang="en-US" sz="2800" dirty="0" smtClean="0"/>
              <a:t>アクセス制御の指定</a:t>
            </a:r>
            <a:endParaRPr lang="en-US" altLang="ja-JP" sz="2800" dirty="0" smtClean="0"/>
          </a:p>
          <a:p>
            <a:r>
              <a:rPr lang="ja-JP" altLang="en-US" sz="2800" dirty="0" smtClean="0"/>
              <a:t>制御オプションの追加、変更、削除</a:t>
            </a:r>
            <a:endParaRPr lang="en-US" altLang="ja-JP" sz="2800" dirty="0" smtClean="0"/>
          </a:p>
          <a:p>
            <a:r>
              <a:rPr lang="ja-JP" altLang="en-US" sz="2800" dirty="0" smtClean="0"/>
              <a:t>ファイル単位のアクセス制御</a:t>
            </a:r>
            <a:endParaRPr lang="en-US" altLang="ja-JP" sz="2800" dirty="0"/>
          </a:p>
          <a:p>
            <a:endParaRPr lang="en-US" altLang="ja-JP" sz="2800" dirty="0" smtClean="0"/>
          </a:p>
        </p:txBody>
      </p:sp>
    </p:spTree>
    <p:extLst>
      <p:ext uri="{BB962C8B-B14F-4D97-AF65-F5344CB8AC3E}">
        <p14:creationId xmlns:p14="http://schemas.microsoft.com/office/powerpoint/2010/main" val="40160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4638"/>
            <a:ext cx="9108504" cy="1143000"/>
          </a:xfrm>
        </p:spPr>
        <p:txBody>
          <a:bodyPr>
            <a:normAutofit fontScale="90000"/>
          </a:bodyPr>
          <a:lstStyle/>
          <a:p>
            <a:r>
              <a:rPr lang="ja-JP" altLang="en-US" dirty="0" smtClean="0"/>
              <a:t>ディレクトリアクセスに関する設定</a:t>
            </a:r>
            <a:r>
              <a:rPr kumimoji="1" lang="en-US" altLang="ja-JP" dirty="0" smtClean="0"/>
              <a:t>(p.274)</a:t>
            </a:r>
            <a:endParaRPr kumimoji="1" lang="ja-JP" altLang="en-US" dirty="0"/>
          </a:p>
        </p:txBody>
      </p:sp>
      <p:sp>
        <p:nvSpPr>
          <p:cNvPr id="3" name="コンテンツ プレースホルダー 2"/>
          <p:cNvSpPr>
            <a:spLocks noGrp="1"/>
          </p:cNvSpPr>
          <p:nvPr>
            <p:ph idx="1"/>
          </p:nvPr>
        </p:nvSpPr>
        <p:spPr>
          <a:xfrm>
            <a:off x="457200" y="1600200"/>
            <a:ext cx="8507288" cy="4997152"/>
          </a:xfrm>
        </p:spPr>
        <p:txBody>
          <a:bodyPr>
            <a:normAutofit/>
          </a:bodyPr>
          <a:lstStyle/>
          <a:p>
            <a:r>
              <a:rPr lang="en-US" altLang="ja-JP" sz="2800" dirty="0" err="1"/>
              <a:t>Httpd.</a:t>
            </a:r>
            <a:r>
              <a:rPr lang="en-US" altLang="ja-JP" sz="2800" dirty="0" err="1" smtClean="0"/>
              <a:t>conf</a:t>
            </a:r>
            <a:r>
              <a:rPr lang="ja-JP" altLang="en-US" sz="2800" dirty="0" smtClean="0"/>
              <a:t>内と</a:t>
            </a:r>
            <a:r>
              <a:rPr lang="en-US" altLang="ja-JP" sz="2800" dirty="0" err="1" smtClean="0"/>
              <a:t>userdir.conf</a:t>
            </a:r>
            <a:r>
              <a:rPr lang="ja-JP" altLang="en-US" sz="2800" dirty="0" smtClean="0"/>
              <a:t>に記述</a:t>
            </a:r>
            <a:endParaRPr lang="en-US" altLang="ja-JP" sz="2800" dirty="0" smtClean="0"/>
          </a:p>
          <a:p>
            <a:r>
              <a:rPr lang="en-US" altLang="ja-JP" sz="2800" dirty="0" smtClean="0"/>
              <a:t>Main</a:t>
            </a:r>
            <a:r>
              <a:rPr lang="ja-JP" altLang="en-US" sz="2800" dirty="0" smtClean="0"/>
              <a:t>サーバが管理するディレクトリへのアクセス制御</a:t>
            </a:r>
            <a:endParaRPr lang="en-US" altLang="ja-JP" sz="2800" dirty="0" smtClean="0"/>
          </a:p>
          <a:p>
            <a:endParaRPr lang="en-US" altLang="ja-JP" sz="2800" dirty="0"/>
          </a:p>
          <a:p>
            <a:pPr marL="0" indent="0">
              <a:buNone/>
            </a:pPr>
            <a:r>
              <a:rPr lang="ja-JP" altLang="en-US" sz="2800" dirty="0" smtClean="0"/>
              <a:t>内容</a:t>
            </a:r>
            <a:endParaRPr lang="en-US" altLang="ja-JP" sz="2800" dirty="0" smtClean="0"/>
          </a:p>
          <a:p>
            <a:pPr marL="0" indent="0">
              <a:buNone/>
            </a:pPr>
            <a:r>
              <a:rPr lang="ja-JP" altLang="en-US" sz="2800" dirty="0" smtClean="0"/>
              <a:t>①</a:t>
            </a:r>
            <a:r>
              <a:rPr lang="en-US" altLang="ja-JP" sz="2800" dirty="0" err="1" smtClean="0"/>
              <a:t>Httpd.conf</a:t>
            </a:r>
            <a:endParaRPr lang="ja-JP" altLang="en-US" sz="2800" dirty="0" smtClean="0"/>
          </a:p>
          <a:p>
            <a:r>
              <a:rPr lang="ja-JP" altLang="en-US" sz="2800" dirty="0" smtClean="0"/>
              <a:t>インデックスファイルの指定</a:t>
            </a:r>
            <a:endParaRPr lang="en-US" altLang="ja-JP" sz="2800" dirty="0" smtClean="0"/>
          </a:p>
          <a:p>
            <a:endParaRPr lang="en-US" altLang="ja-JP" sz="2800" dirty="0" smtClean="0"/>
          </a:p>
          <a:p>
            <a:pPr marL="0" indent="0">
              <a:buNone/>
            </a:pPr>
            <a:r>
              <a:rPr lang="ja-JP" altLang="en-US" sz="2800" dirty="0" smtClean="0"/>
              <a:t>②</a:t>
            </a:r>
            <a:r>
              <a:rPr lang="en-US" altLang="ja-JP" sz="2800" dirty="0"/>
              <a:t> </a:t>
            </a:r>
            <a:r>
              <a:rPr lang="en-US" altLang="ja-JP" sz="2800" dirty="0" err="1"/>
              <a:t>userdir.conf</a:t>
            </a:r>
            <a:endParaRPr lang="en-US" altLang="ja-JP" sz="2800" dirty="0" smtClean="0"/>
          </a:p>
          <a:p>
            <a:r>
              <a:rPr lang="ja-JP" altLang="en-US" sz="2800" dirty="0" smtClean="0"/>
              <a:t>ユーザが公開するディレクトリの指定</a:t>
            </a:r>
            <a:endParaRPr lang="en-US" altLang="ja-JP" sz="2800" dirty="0"/>
          </a:p>
          <a:p>
            <a:endParaRPr lang="en-US" altLang="ja-JP" sz="2800" dirty="0" smtClean="0"/>
          </a:p>
        </p:txBody>
      </p:sp>
    </p:spTree>
    <p:extLst>
      <p:ext uri="{BB962C8B-B14F-4D97-AF65-F5344CB8AC3E}">
        <p14:creationId xmlns:p14="http://schemas.microsoft.com/office/powerpoint/2010/main" val="209902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ログの設定</a:t>
            </a:r>
            <a:r>
              <a:rPr kumimoji="1" lang="en-US" altLang="ja-JP" dirty="0" smtClean="0"/>
              <a:t>(p.275)</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a:t>Httpd.conf</a:t>
            </a:r>
            <a:r>
              <a:rPr lang="ja-JP" altLang="en-US" sz="2800" dirty="0"/>
              <a:t>内に</a:t>
            </a:r>
            <a:r>
              <a:rPr lang="ja-JP" altLang="en-US" sz="2800" dirty="0" smtClean="0"/>
              <a:t>記述</a:t>
            </a:r>
            <a:endParaRPr lang="en-US" altLang="ja-JP" sz="2800" dirty="0" smtClean="0"/>
          </a:p>
          <a:p>
            <a:r>
              <a:rPr lang="en-US" altLang="ja-JP" sz="2800" dirty="0" smtClean="0"/>
              <a:t>Main</a:t>
            </a:r>
            <a:r>
              <a:rPr lang="ja-JP" altLang="en-US" sz="2800" dirty="0" smtClean="0"/>
              <a:t>サーバのログ</a:t>
            </a:r>
            <a:r>
              <a:rPr lang="en-US" altLang="ja-JP" sz="2800" dirty="0" smtClean="0"/>
              <a:t>(</a:t>
            </a:r>
            <a:r>
              <a:rPr lang="ja-JP" altLang="en-US" sz="2800" dirty="0" smtClean="0"/>
              <a:t>エラーログやアクセスログ</a:t>
            </a:r>
            <a:r>
              <a:rPr lang="en-US" altLang="ja-JP" sz="2800" dirty="0" smtClean="0"/>
              <a:t>)</a:t>
            </a:r>
          </a:p>
          <a:p>
            <a:endParaRPr lang="en-US" altLang="ja-JP" sz="2800" dirty="0"/>
          </a:p>
          <a:p>
            <a:pPr marL="0" indent="0">
              <a:buNone/>
            </a:pPr>
            <a:r>
              <a:rPr lang="ja-JP" altLang="en-US" sz="2800" dirty="0" smtClean="0"/>
              <a:t>内容</a:t>
            </a:r>
          </a:p>
          <a:p>
            <a:r>
              <a:rPr lang="ja-JP" altLang="en-US" sz="2800" dirty="0" smtClean="0"/>
              <a:t>エラーログの設定</a:t>
            </a:r>
            <a:endParaRPr lang="en-US" altLang="ja-JP" sz="2800" dirty="0"/>
          </a:p>
          <a:p>
            <a:r>
              <a:rPr lang="ja-JP" altLang="en-US" sz="2800" dirty="0" smtClean="0"/>
              <a:t>アクセスログのフォーマット設定</a:t>
            </a:r>
            <a:endParaRPr lang="en-US" altLang="ja-JP" sz="2800" dirty="0" smtClean="0"/>
          </a:p>
          <a:p>
            <a:r>
              <a:rPr lang="ja-JP" altLang="en-US" sz="2800" dirty="0" smtClean="0"/>
              <a:t>アクセスログの出力先の設定</a:t>
            </a:r>
            <a:endParaRPr lang="en-US" altLang="ja-JP" sz="2800" dirty="0" smtClean="0"/>
          </a:p>
          <a:p>
            <a:pPr marL="0" indent="0">
              <a:buNone/>
            </a:pPr>
            <a:endParaRPr lang="en-US" altLang="ja-JP" sz="2800" dirty="0"/>
          </a:p>
          <a:p>
            <a:endParaRPr lang="en-US" altLang="ja-JP" sz="2800" dirty="0" smtClean="0"/>
          </a:p>
        </p:txBody>
      </p:sp>
    </p:spTree>
    <p:extLst>
      <p:ext uri="{BB962C8B-B14F-4D97-AF65-F5344CB8AC3E}">
        <p14:creationId xmlns:p14="http://schemas.microsoft.com/office/powerpoint/2010/main" val="235830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エイリアスの設定</a:t>
            </a:r>
            <a:r>
              <a:rPr kumimoji="1" lang="en-US" altLang="ja-JP" dirty="0" smtClean="0"/>
              <a:t>(p.277)</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a:t>Httpd.</a:t>
            </a:r>
            <a:r>
              <a:rPr lang="en-US" altLang="ja-JP" sz="2800" dirty="0" err="1" smtClean="0"/>
              <a:t>conf</a:t>
            </a:r>
            <a:r>
              <a:rPr lang="ja-JP" altLang="en-US" sz="2800" dirty="0" smtClean="0"/>
              <a:t>内と</a:t>
            </a:r>
            <a:r>
              <a:rPr lang="en-US" altLang="ja-JP" sz="2800" dirty="0" err="1" smtClean="0"/>
              <a:t>autoindex.conf</a:t>
            </a:r>
            <a:r>
              <a:rPr lang="ja-JP" altLang="en-US" sz="2800" dirty="0" smtClean="0"/>
              <a:t>に記述</a:t>
            </a:r>
            <a:endParaRPr lang="en-US" altLang="ja-JP" sz="2800" dirty="0" smtClean="0"/>
          </a:p>
          <a:p>
            <a:r>
              <a:rPr lang="en-US" altLang="ja-JP" sz="2800" dirty="0" smtClean="0"/>
              <a:t>Main</a:t>
            </a:r>
            <a:r>
              <a:rPr lang="ja-JP" altLang="en-US" sz="2800" dirty="0" smtClean="0"/>
              <a:t>サーバのディレクトリおよびファイルのエイリアスの設定</a:t>
            </a:r>
            <a:endParaRPr lang="en-US" altLang="ja-JP" sz="2800" dirty="0" smtClean="0"/>
          </a:p>
          <a:p>
            <a:pPr marL="0" indent="0">
              <a:buNone/>
            </a:pPr>
            <a:endParaRPr lang="en-US" altLang="ja-JP" sz="2800" dirty="0"/>
          </a:p>
          <a:p>
            <a:pPr marL="0" indent="0">
              <a:buNone/>
            </a:pPr>
            <a:r>
              <a:rPr lang="ja-JP" altLang="en-US" sz="2800" dirty="0" smtClean="0"/>
              <a:t>内容</a:t>
            </a:r>
          </a:p>
          <a:p>
            <a:r>
              <a:rPr lang="ja-JP" altLang="en-US" sz="2800" dirty="0" smtClean="0"/>
              <a:t>エイリアスの設定</a:t>
            </a:r>
            <a:endParaRPr lang="en-US" altLang="ja-JP" sz="2800" dirty="0"/>
          </a:p>
          <a:p>
            <a:r>
              <a:rPr lang="ja-JP" altLang="en-US" sz="2800" dirty="0" smtClean="0"/>
              <a:t>スクリプトエイリアスの設定</a:t>
            </a:r>
            <a:endParaRPr lang="en-US" altLang="ja-JP" sz="2800" dirty="0" smtClean="0"/>
          </a:p>
          <a:p>
            <a:pPr marL="0" indent="0">
              <a:buNone/>
            </a:pPr>
            <a:endParaRPr lang="en-US" altLang="ja-JP" sz="2800" dirty="0"/>
          </a:p>
          <a:p>
            <a:endParaRPr lang="en-US" altLang="ja-JP" sz="2800" dirty="0" smtClean="0"/>
          </a:p>
        </p:txBody>
      </p:sp>
    </p:spTree>
    <p:extLst>
      <p:ext uri="{BB962C8B-B14F-4D97-AF65-F5344CB8AC3E}">
        <p14:creationId xmlns:p14="http://schemas.microsoft.com/office/powerpoint/2010/main" val="149244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ファイルタイプに応じた設定</a:t>
            </a:r>
            <a:r>
              <a:rPr kumimoji="1" lang="en-US" altLang="ja-JP" dirty="0" smtClean="0"/>
              <a:t>(p.279)</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normAutofit/>
          </a:bodyPr>
          <a:lstStyle/>
          <a:p>
            <a:r>
              <a:rPr lang="en-US" altLang="ja-JP" sz="2800" dirty="0" err="1"/>
              <a:t>Httpd.</a:t>
            </a:r>
            <a:r>
              <a:rPr lang="en-US" altLang="ja-JP" sz="2800" dirty="0" err="1" smtClean="0"/>
              <a:t>conf</a:t>
            </a:r>
            <a:r>
              <a:rPr lang="ja-JP" altLang="en-US" sz="2800" dirty="0" smtClean="0"/>
              <a:t>内に記述</a:t>
            </a:r>
            <a:endParaRPr lang="en-US" altLang="ja-JP" sz="2800" dirty="0" smtClean="0"/>
          </a:p>
          <a:p>
            <a:r>
              <a:rPr lang="ja-JP" altLang="en-US" sz="2800" dirty="0" smtClean="0"/>
              <a:t>クライアントに送信するファイルのタイプ</a:t>
            </a:r>
            <a:r>
              <a:rPr lang="en-US" altLang="ja-JP" sz="2800" dirty="0" smtClean="0"/>
              <a:t>(MIME</a:t>
            </a:r>
            <a:r>
              <a:rPr lang="ja-JP" altLang="en-US" sz="2800" dirty="0" smtClean="0"/>
              <a:t>や</a:t>
            </a:r>
            <a:r>
              <a:rPr lang="en-US" altLang="ja-JP" sz="2800" dirty="0" smtClean="0"/>
              <a:t>MIM</a:t>
            </a:r>
            <a:r>
              <a:rPr lang="ja-JP" altLang="en-US" sz="2800" dirty="0" smtClean="0"/>
              <a:t>エンコーディング</a:t>
            </a:r>
            <a:r>
              <a:rPr lang="en-US" altLang="ja-JP" sz="2800" dirty="0" smtClean="0"/>
              <a:t>)</a:t>
            </a:r>
            <a:r>
              <a:rPr lang="ja-JP" altLang="en-US" sz="2800" dirty="0" smtClean="0"/>
              <a:t>の決定</a:t>
            </a:r>
            <a:endParaRPr lang="en-US" altLang="ja-JP" sz="2800" dirty="0"/>
          </a:p>
          <a:p>
            <a:endParaRPr lang="en-US" altLang="ja-JP" sz="1000" dirty="0"/>
          </a:p>
          <a:p>
            <a:pPr marL="0" indent="0">
              <a:buNone/>
            </a:pPr>
            <a:r>
              <a:rPr lang="ja-JP" altLang="en-US" sz="2800" dirty="0" smtClean="0"/>
              <a:t>内容</a:t>
            </a:r>
          </a:p>
          <a:p>
            <a:r>
              <a:rPr lang="en-US" altLang="ja-JP" sz="2800" dirty="0" smtClean="0"/>
              <a:t>MIME</a:t>
            </a:r>
            <a:r>
              <a:rPr lang="ja-JP" altLang="en-US" sz="2800" dirty="0" smtClean="0"/>
              <a:t>タイプ設定ファイルの設定</a:t>
            </a:r>
            <a:endParaRPr lang="en-US" altLang="ja-JP" sz="2800" dirty="0"/>
          </a:p>
          <a:p>
            <a:r>
              <a:rPr lang="en-US" altLang="ja-JP" sz="2800" dirty="0" smtClean="0"/>
              <a:t>MIME</a:t>
            </a:r>
            <a:r>
              <a:rPr lang="ja-JP" altLang="en-US" sz="2800" dirty="0" smtClean="0"/>
              <a:t>タイプと拡張子の対応付け</a:t>
            </a:r>
            <a:endParaRPr lang="en-US" altLang="ja-JP" sz="2800" dirty="0" smtClean="0"/>
          </a:p>
          <a:p>
            <a:r>
              <a:rPr lang="ja-JP" altLang="en-US" sz="2800" dirty="0"/>
              <a:t>ハンドら</a:t>
            </a:r>
            <a:r>
              <a:rPr lang="ja-JP" altLang="en-US" sz="2800" dirty="0" smtClean="0"/>
              <a:t>と拡張子の対応付け</a:t>
            </a:r>
            <a:endParaRPr lang="en-US" altLang="ja-JP" sz="2800" dirty="0" smtClean="0"/>
          </a:p>
          <a:p>
            <a:r>
              <a:rPr lang="ja-JP" altLang="en-US" sz="2800" dirty="0" smtClean="0"/>
              <a:t>サーバの応答フィルタの対応付け</a:t>
            </a:r>
            <a:endParaRPr lang="en-US" altLang="ja-JP" sz="2800" dirty="0" smtClean="0"/>
          </a:p>
          <a:p>
            <a:r>
              <a:rPr lang="ja-JP" altLang="en-US" sz="2800" dirty="0" smtClean="0"/>
              <a:t>文字エンコーディングの指定</a:t>
            </a:r>
            <a:endParaRPr lang="en-US" altLang="ja-JP" sz="2800" dirty="0" smtClean="0"/>
          </a:p>
          <a:p>
            <a:r>
              <a:rPr lang="en-US" altLang="ja-JP" sz="2800" dirty="0" smtClean="0"/>
              <a:t>MIME Magic</a:t>
            </a:r>
            <a:r>
              <a:rPr lang="ja-JP" altLang="en-US" sz="2800" dirty="0" smtClean="0"/>
              <a:t>ファイルの設定</a:t>
            </a:r>
            <a:endParaRPr lang="en-US" altLang="ja-JP" sz="2800" dirty="0" smtClean="0"/>
          </a:p>
        </p:txBody>
      </p:sp>
    </p:spTree>
    <p:extLst>
      <p:ext uri="{BB962C8B-B14F-4D97-AF65-F5344CB8AC3E}">
        <p14:creationId xmlns:p14="http://schemas.microsoft.com/office/powerpoint/2010/main" val="197682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インデックス</a:t>
            </a:r>
            <a:r>
              <a:rPr lang="ja-JP" altLang="en-US" dirty="0" smtClean="0"/>
              <a:t>表示に関する設定</a:t>
            </a:r>
            <a:r>
              <a:rPr kumimoji="1" lang="en-US" altLang="ja-JP" dirty="0" smtClean="0"/>
              <a:t>(p.281)</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normAutofit/>
          </a:bodyPr>
          <a:lstStyle/>
          <a:p>
            <a:r>
              <a:rPr lang="en-US" altLang="ja-JP" sz="2800" dirty="0" err="1" smtClean="0"/>
              <a:t>Autoindex.conf</a:t>
            </a:r>
            <a:r>
              <a:rPr lang="ja-JP" altLang="en-US" sz="2800" dirty="0" smtClean="0"/>
              <a:t>内に記述</a:t>
            </a:r>
            <a:endParaRPr lang="en-US" altLang="ja-JP" sz="2800" dirty="0" smtClean="0"/>
          </a:p>
          <a:p>
            <a:r>
              <a:rPr lang="en-US" altLang="ja-JP" sz="2800" dirty="0" smtClean="0"/>
              <a:t>Main</a:t>
            </a:r>
            <a:r>
              <a:rPr lang="ja-JP" altLang="en-US" sz="2800" dirty="0" smtClean="0"/>
              <a:t>サーバにおける</a:t>
            </a:r>
            <a:r>
              <a:rPr lang="ja-JP" altLang="en-US" sz="2800" u="sng" dirty="0" smtClean="0"/>
              <a:t>インデックス表示</a:t>
            </a:r>
            <a:r>
              <a:rPr lang="ja-JP" altLang="en-US" sz="2800" dirty="0" smtClean="0"/>
              <a:t>の設定</a:t>
            </a:r>
            <a:endParaRPr lang="en-US" altLang="ja-JP" sz="2800" dirty="0" smtClean="0"/>
          </a:p>
          <a:p>
            <a:pPr marL="0" indent="0">
              <a:buNone/>
            </a:pPr>
            <a:endParaRPr lang="en-US" altLang="ja-JP" sz="2800" dirty="0" smtClean="0"/>
          </a:p>
          <a:p>
            <a:pPr marL="0" indent="0">
              <a:buNone/>
            </a:pPr>
            <a:endParaRPr lang="en-US" altLang="ja-JP" sz="2800" dirty="0"/>
          </a:p>
          <a:p>
            <a:pPr marL="0" indent="0">
              <a:buNone/>
            </a:pPr>
            <a:r>
              <a:rPr lang="ja-JP" altLang="en-US" sz="2800" dirty="0" smtClean="0"/>
              <a:t>内容</a:t>
            </a:r>
          </a:p>
          <a:p>
            <a:r>
              <a:rPr lang="ja-JP" altLang="en-US" sz="2800" dirty="0" smtClean="0"/>
              <a:t>インデックス表示の書式設定</a:t>
            </a:r>
            <a:endParaRPr lang="en-US" altLang="ja-JP" sz="2800" dirty="0" smtClean="0"/>
          </a:p>
          <a:p>
            <a:r>
              <a:rPr lang="ja-JP" altLang="en-US" sz="2800" dirty="0"/>
              <a:t>アイコン</a:t>
            </a:r>
            <a:r>
              <a:rPr lang="ja-JP" altLang="en-US" sz="2800" dirty="0" smtClean="0"/>
              <a:t>情報の指定</a:t>
            </a:r>
            <a:endParaRPr lang="en-US" altLang="ja-JP" sz="2800" dirty="0" smtClean="0"/>
          </a:p>
          <a:p>
            <a:r>
              <a:rPr lang="ja-JP" altLang="en-US" sz="2800" dirty="0"/>
              <a:t>挿入</a:t>
            </a:r>
            <a:r>
              <a:rPr lang="ja-JP" altLang="en-US" sz="2800" dirty="0" smtClean="0"/>
              <a:t>ファイルの指定</a:t>
            </a:r>
            <a:endParaRPr lang="en-US" altLang="ja-JP" sz="2800" dirty="0" smtClean="0"/>
          </a:p>
          <a:p>
            <a:r>
              <a:rPr lang="ja-JP" altLang="en-US" sz="2800" dirty="0"/>
              <a:t>無視</a:t>
            </a:r>
            <a:r>
              <a:rPr lang="ja-JP" altLang="en-US" sz="2800" dirty="0" smtClean="0"/>
              <a:t>するファイルの指定</a:t>
            </a:r>
            <a:endParaRPr lang="en-US" altLang="ja-JP" sz="2800" dirty="0"/>
          </a:p>
        </p:txBody>
      </p:sp>
      <p:sp>
        <p:nvSpPr>
          <p:cNvPr id="4" name="正方形/長方形 3"/>
          <p:cNvSpPr/>
          <p:nvPr/>
        </p:nvSpPr>
        <p:spPr>
          <a:xfrm>
            <a:off x="3491880" y="2852936"/>
            <a:ext cx="5526360" cy="646331"/>
          </a:xfrm>
          <a:prstGeom prst="rect">
            <a:avLst/>
          </a:prstGeom>
        </p:spPr>
        <p:txBody>
          <a:bodyPr wrap="square">
            <a:spAutoFit/>
          </a:bodyPr>
          <a:lstStyle/>
          <a:p>
            <a:r>
              <a:rPr lang="ja-JP" altLang="en-US" dirty="0"/>
              <a:t>クライアントからのリクエストパスが存在しないとき、ディレクトリ内のファイル一覧を作成して返信する機能</a:t>
            </a:r>
            <a:endParaRPr lang="en-US" altLang="ja-JP" dirty="0"/>
          </a:p>
        </p:txBody>
      </p:sp>
      <p:sp>
        <p:nvSpPr>
          <p:cNvPr id="5" name="上矢印 4"/>
          <p:cNvSpPr/>
          <p:nvPr/>
        </p:nvSpPr>
        <p:spPr>
          <a:xfrm>
            <a:off x="5148064" y="2564904"/>
            <a:ext cx="432048"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926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その他のディレクティブ</a:t>
            </a:r>
            <a:r>
              <a:rPr kumimoji="1" lang="en-US" altLang="ja-JP" dirty="0" smtClean="0"/>
              <a:t>(p.284)</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normAutofit/>
          </a:bodyPr>
          <a:lstStyle/>
          <a:p>
            <a:pPr marL="0" indent="0">
              <a:buNone/>
            </a:pPr>
            <a:r>
              <a:rPr lang="ja-JP" altLang="en-US" sz="2800" dirty="0"/>
              <a:t>①</a:t>
            </a:r>
            <a:r>
              <a:rPr lang="en-US" altLang="ja-JP" sz="2800" dirty="0" smtClean="0"/>
              <a:t>Error </a:t>
            </a:r>
            <a:r>
              <a:rPr lang="en-US" altLang="ja-JP" sz="2800" dirty="0" err="1" smtClean="0"/>
              <a:t>Documnt</a:t>
            </a:r>
            <a:r>
              <a:rPr lang="ja-JP" altLang="en-US" sz="2800" dirty="0" smtClean="0"/>
              <a:t>の指定</a:t>
            </a:r>
            <a:endParaRPr lang="en-US" altLang="ja-JP" sz="2800" dirty="0" smtClean="0"/>
          </a:p>
          <a:p>
            <a:r>
              <a:rPr lang="en-US" altLang="ja-JP" sz="2800" dirty="0" err="1" smtClean="0"/>
              <a:t>Httpd.conf</a:t>
            </a:r>
            <a:r>
              <a:rPr lang="ja-JP" altLang="en-US" sz="2800" dirty="0" smtClean="0"/>
              <a:t>に記載</a:t>
            </a:r>
            <a:endParaRPr lang="en-US" altLang="ja-JP" sz="2800" dirty="0"/>
          </a:p>
          <a:p>
            <a:r>
              <a:rPr lang="ja-JP" altLang="en-US" sz="2800" dirty="0" smtClean="0"/>
              <a:t>ユーザのリクエストやサーバの処理に問題が発生したときにクライアントにエラーページを送信</a:t>
            </a:r>
            <a:endParaRPr lang="en-US" altLang="ja-JP" sz="2800" dirty="0" smtClean="0"/>
          </a:p>
          <a:p>
            <a:r>
              <a:rPr lang="ja-JP" altLang="en-US" sz="2800" dirty="0" smtClean="0"/>
              <a:t>エラーコード</a:t>
            </a:r>
            <a:r>
              <a:rPr lang="ja-JP" altLang="en-US" sz="2800" dirty="0"/>
              <a:t>ごと</a:t>
            </a:r>
            <a:r>
              <a:rPr lang="ja-JP" altLang="en-US" sz="2800" dirty="0" smtClean="0"/>
              <a:t>に出力を変えられる</a:t>
            </a:r>
            <a:endParaRPr lang="en-US" altLang="ja-JP" sz="2800" dirty="0" smtClean="0"/>
          </a:p>
          <a:p>
            <a:endParaRPr lang="en-US" altLang="ja-JP" sz="2800" dirty="0"/>
          </a:p>
          <a:p>
            <a:pPr marL="0" indent="0">
              <a:buNone/>
            </a:pPr>
            <a:r>
              <a:rPr lang="ja-JP" altLang="en-US" sz="2800" dirty="0" smtClean="0"/>
              <a:t>②リダイレクト</a:t>
            </a:r>
            <a:endParaRPr lang="en-US" altLang="ja-JP" sz="2800" dirty="0" smtClean="0"/>
          </a:p>
          <a:p>
            <a:r>
              <a:rPr lang="en-US" altLang="ja-JP" sz="2800" dirty="0" err="1"/>
              <a:t>Httpd.conf</a:t>
            </a:r>
            <a:r>
              <a:rPr lang="ja-JP" altLang="en-US" sz="2800" dirty="0"/>
              <a:t>に</a:t>
            </a:r>
            <a:r>
              <a:rPr lang="ja-JP" altLang="en-US" sz="2800" dirty="0" smtClean="0"/>
              <a:t>記載</a:t>
            </a:r>
            <a:endParaRPr lang="en-US" altLang="ja-JP" sz="2800" dirty="0" smtClean="0"/>
          </a:p>
          <a:p>
            <a:r>
              <a:rPr lang="ja-JP" altLang="en-US" sz="2800" dirty="0" smtClean="0"/>
              <a:t>ある</a:t>
            </a:r>
            <a:r>
              <a:rPr lang="en-US" altLang="ja-JP" sz="2800" dirty="0" smtClean="0"/>
              <a:t>URL</a:t>
            </a:r>
            <a:r>
              <a:rPr lang="ja-JP" altLang="en-US" sz="2800" dirty="0" smtClean="0"/>
              <a:t>のリクエストを別の</a:t>
            </a:r>
            <a:r>
              <a:rPr lang="en-US" altLang="ja-JP" sz="2800" dirty="0" smtClean="0"/>
              <a:t>URL</a:t>
            </a:r>
            <a:r>
              <a:rPr lang="ja-JP" altLang="en-US" sz="2800" dirty="0" smtClean="0"/>
              <a:t>に転送できる</a:t>
            </a:r>
            <a:endParaRPr lang="en-US" altLang="ja-JP" sz="2800" dirty="0"/>
          </a:p>
          <a:p>
            <a:pPr marL="0" indent="0">
              <a:buNone/>
            </a:pPr>
            <a:endParaRPr lang="en-US" altLang="ja-JP" sz="2800" dirty="0"/>
          </a:p>
        </p:txBody>
      </p:sp>
    </p:spTree>
    <p:extLst>
      <p:ext uri="{BB962C8B-B14F-4D97-AF65-F5344CB8AC3E}">
        <p14:creationId xmlns:p14="http://schemas.microsoft.com/office/powerpoint/2010/main" val="94505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ユーザ認証</a:t>
            </a:r>
            <a:r>
              <a:rPr kumimoji="1" lang="en-US" altLang="ja-JP" dirty="0" smtClean="0"/>
              <a:t>(p.286)</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normAutofit/>
          </a:bodyPr>
          <a:lstStyle/>
          <a:p>
            <a:r>
              <a:rPr lang="ja-JP" altLang="en-US" sz="2800" dirty="0" smtClean="0"/>
              <a:t>特定のユーザにのみコンテンツを公開したい場合、</a:t>
            </a:r>
            <a:r>
              <a:rPr lang="en-US" altLang="ja-JP" sz="2800" dirty="0" smtClean="0"/>
              <a:t>HTTP</a:t>
            </a:r>
            <a:r>
              <a:rPr lang="ja-JP" altLang="en-US" sz="2800" dirty="0" smtClean="0"/>
              <a:t>の認証機能を利用</a:t>
            </a:r>
            <a:endParaRPr lang="en-US" altLang="ja-JP" sz="2800" dirty="0" smtClean="0"/>
          </a:p>
          <a:p>
            <a:r>
              <a:rPr lang="ja-JP" altLang="en-US" sz="2800" dirty="0" smtClean="0"/>
              <a:t>ユーザにユーザ名とパスワードを入力してもらい、一致した場合に</a:t>
            </a:r>
            <a:r>
              <a:rPr lang="en-US" altLang="ja-JP" sz="2800" dirty="0" smtClean="0"/>
              <a:t>WWW</a:t>
            </a:r>
            <a:r>
              <a:rPr lang="ja-JP" altLang="en-US" sz="2800" dirty="0" smtClean="0"/>
              <a:t>サーバはリクエストを返す</a:t>
            </a:r>
            <a:endParaRPr lang="en-US" altLang="ja-JP" sz="2800" dirty="0" smtClean="0"/>
          </a:p>
          <a:p>
            <a:endParaRPr lang="en-US" altLang="ja-JP" sz="2800" dirty="0" smtClean="0"/>
          </a:p>
          <a:p>
            <a:pPr marL="0" indent="0">
              <a:buNone/>
            </a:pPr>
            <a:r>
              <a:rPr lang="ja-JP" altLang="en-US" sz="2800" dirty="0" smtClean="0"/>
              <a:t>ユーザ認証には以下のファイルが必要</a:t>
            </a:r>
            <a:endParaRPr lang="en-US" altLang="ja-JP" sz="2800" dirty="0"/>
          </a:p>
          <a:p>
            <a:r>
              <a:rPr lang="ja-JP" altLang="en-US" sz="2800" dirty="0" smtClean="0"/>
              <a:t>パスワードファイル</a:t>
            </a:r>
            <a:endParaRPr lang="en-US" altLang="ja-JP" sz="2800" dirty="0" smtClean="0"/>
          </a:p>
          <a:p>
            <a:r>
              <a:rPr lang="ja-JP" altLang="en-US" sz="2800" dirty="0"/>
              <a:t>アクセス</a:t>
            </a:r>
            <a:r>
              <a:rPr lang="ja-JP" altLang="en-US" sz="2800" dirty="0" smtClean="0"/>
              <a:t>制御ファイル</a:t>
            </a:r>
            <a:endParaRPr lang="en-US" altLang="ja-JP" sz="2800" dirty="0" smtClean="0"/>
          </a:p>
          <a:p>
            <a:endParaRPr lang="en-US" altLang="ja-JP" sz="2800" dirty="0" smtClean="0"/>
          </a:p>
          <a:p>
            <a:pPr marL="0" indent="0">
              <a:buNone/>
            </a:pPr>
            <a:endParaRPr lang="en-US" altLang="ja-JP" sz="2800" dirty="0"/>
          </a:p>
          <a:p>
            <a:pPr marL="0" indent="0">
              <a:buNone/>
            </a:pPr>
            <a:endParaRPr lang="en-US" altLang="ja-JP" sz="2800" dirty="0"/>
          </a:p>
          <a:p>
            <a:pPr marL="0" indent="0">
              <a:buNone/>
            </a:pPr>
            <a:endParaRPr lang="en-US" altLang="ja-JP" sz="2800" dirty="0"/>
          </a:p>
        </p:txBody>
      </p:sp>
    </p:spTree>
    <p:extLst>
      <p:ext uri="{BB962C8B-B14F-4D97-AF65-F5344CB8AC3E}">
        <p14:creationId xmlns:p14="http://schemas.microsoft.com/office/powerpoint/2010/main" val="215347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WWW</a:t>
            </a:r>
            <a:r>
              <a:rPr kumimoji="1" lang="ja-JP" altLang="en-US" dirty="0" smtClean="0"/>
              <a:t>サービスの提供方法</a:t>
            </a:r>
            <a:r>
              <a:rPr lang="ja-JP" altLang="en-US" dirty="0" smtClean="0"/>
              <a:t>を知る</a:t>
            </a:r>
            <a:r>
              <a:rPr lang="en-US" altLang="ja-JP" dirty="0" smtClean="0"/>
              <a:t>(Apache</a:t>
            </a:r>
            <a:r>
              <a:rPr lang="ja-JP" altLang="en-US" dirty="0" smtClean="0"/>
              <a:t>を用いる</a:t>
            </a:r>
            <a:r>
              <a:rPr lang="en-US" altLang="ja-JP" dirty="0" smtClean="0"/>
              <a:t>)</a:t>
            </a:r>
          </a:p>
          <a:p>
            <a:endParaRPr kumimoji="1" lang="en-US" altLang="ja-JP" dirty="0"/>
          </a:p>
          <a:p>
            <a:r>
              <a:rPr lang="en-US" altLang="ja-JP" dirty="0" smtClean="0"/>
              <a:t>SSL</a:t>
            </a:r>
            <a:r>
              <a:rPr lang="ja-JP" altLang="en-US" dirty="0" smtClean="0"/>
              <a:t>対応のサーバ構築方法を知る</a:t>
            </a:r>
            <a:endParaRPr lang="en-US" altLang="ja-JP" dirty="0" smtClean="0"/>
          </a:p>
          <a:p>
            <a:pPr marL="0" indent="0">
              <a:buNone/>
            </a:pPr>
            <a:endParaRPr lang="en-US" altLang="ja-JP" dirty="0"/>
          </a:p>
        </p:txBody>
      </p:sp>
    </p:spTree>
    <p:extLst>
      <p:ext uri="{BB962C8B-B14F-4D97-AF65-F5344CB8AC3E}">
        <p14:creationId xmlns:p14="http://schemas.microsoft.com/office/powerpoint/2010/main" val="391562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パスワードファイル</a:t>
            </a:r>
            <a:r>
              <a:rPr kumimoji="1" lang="en-US" altLang="ja-JP" dirty="0" smtClean="0"/>
              <a:t>(p.287)</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normAutofit/>
          </a:bodyPr>
          <a:lstStyle/>
          <a:p>
            <a:r>
              <a:rPr lang="en-US" altLang="ja-JP" sz="2800" dirty="0" err="1" smtClean="0"/>
              <a:t>Htpasswd</a:t>
            </a:r>
            <a:r>
              <a:rPr lang="ja-JP" altLang="en-US" sz="2800" dirty="0" smtClean="0"/>
              <a:t>プログラムで作成</a:t>
            </a:r>
            <a:endParaRPr lang="en-US" altLang="ja-JP" sz="2800" dirty="0"/>
          </a:p>
          <a:p>
            <a:pPr marL="0" indent="0">
              <a:buNone/>
            </a:pPr>
            <a:r>
              <a:rPr lang="en-US" altLang="ja-JP" sz="2800" dirty="0" err="1" smtClean="0"/>
              <a:t>Htpasswd</a:t>
            </a:r>
            <a:r>
              <a:rPr lang="en-US" altLang="ja-JP" sz="2800" dirty="0" smtClean="0"/>
              <a:t> [&lt;option&gt;] &lt;filename&gt; &lt;username&gt;</a:t>
            </a:r>
          </a:p>
          <a:p>
            <a:pPr marL="0" indent="0">
              <a:buNone/>
            </a:pPr>
            <a:endParaRPr lang="en-US" altLang="ja-JP" sz="2800" dirty="0" smtClean="0"/>
          </a:p>
          <a:p>
            <a:pPr marL="0" indent="0">
              <a:buNone/>
            </a:pPr>
            <a:r>
              <a:rPr lang="en-US" altLang="ja-JP" sz="2400" dirty="0" smtClean="0"/>
              <a:t>Filename : </a:t>
            </a:r>
            <a:r>
              <a:rPr lang="ja-JP" altLang="en-US" sz="2400" dirty="0" smtClean="0"/>
              <a:t>パスワードファイルの名前指定</a:t>
            </a:r>
            <a:r>
              <a:rPr lang="en-US" altLang="ja-JP" sz="2400" dirty="0" smtClean="0"/>
              <a:t>(</a:t>
            </a:r>
            <a:r>
              <a:rPr lang="ja-JP" altLang="en-US" sz="2400" dirty="0" smtClean="0"/>
              <a:t>ファイル名が存在しない場合は</a:t>
            </a:r>
            <a:r>
              <a:rPr lang="en-US" altLang="ja-JP" sz="2400" dirty="0" smtClean="0"/>
              <a:t>&lt;option&gt;</a:t>
            </a:r>
            <a:r>
              <a:rPr lang="ja-JP" altLang="en-US" sz="2400" dirty="0" smtClean="0"/>
              <a:t>に</a:t>
            </a:r>
            <a:r>
              <a:rPr lang="en-US" altLang="ja-JP" sz="2400" dirty="0" smtClean="0"/>
              <a:t>-c</a:t>
            </a:r>
            <a:r>
              <a:rPr lang="ja-JP" altLang="en-US" sz="2400" dirty="0" smtClean="0"/>
              <a:t>を付ける、ただしファイルが存在する状態で</a:t>
            </a:r>
            <a:r>
              <a:rPr lang="en-US" altLang="ja-JP" sz="2400" dirty="0" smtClean="0"/>
              <a:t>-c</a:t>
            </a:r>
            <a:r>
              <a:rPr lang="ja-JP" altLang="en-US" sz="2400" dirty="0" smtClean="0"/>
              <a:t>を使うとそのファイルに上書きするので注意</a:t>
            </a:r>
            <a:r>
              <a:rPr lang="en-US" altLang="ja-JP" sz="2400" dirty="0" smtClean="0"/>
              <a:t>)</a:t>
            </a:r>
          </a:p>
          <a:p>
            <a:pPr marL="0" indent="0">
              <a:buNone/>
            </a:pPr>
            <a:endParaRPr lang="en-US" altLang="ja-JP" sz="2800" dirty="0" smtClean="0"/>
          </a:p>
          <a:p>
            <a:pPr marL="0" indent="0">
              <a:buNone/>
            </a:pPr>
            <a:r>
              <a:rPr lang="en-US" altLang="ja-JP" sz="2400" dirty="0" smtClean="0"/>
              <a:t>Username : </a:t>
            </a:r>
            <a:r>
              <a:rPr lang="ja-JP" altLang="en-US" sz="2400" dirty="0"/>
              <a:t>新規</a:t>
            </a:r>
            <a:r>
              <a:rPr lang="ja-JP" altLang="en-US" sz="2400" dirty="0" smtClean="0"/>
              <a:t>追加または更新</a:t>
            </a:r>
            <a:endParaRPr lang="en-US" altLang="ja-JP" sz="2400" dirty="0"/>
          </a:p>
          <a:p>
            <a:pPr marL="0" indent="0">
              <a:buNone/>
            </a:pPr>
            <a:endParaRPr lang="en-US" altLang="ja-JP" sz="2800" dirty="0"/>
          </a:p>
          <a:p>
            <a:pPr marL="0" indent="0">
              <a:buNone/>
            </a:pPr>
            <a:endParaRPr lang="en-US" altLang="ja-JP" sz="2800" dirty="0"/>
          </a:p>
        </p:txBody>
      </p:sp>
    </p:spTree>
    <p:extLst>
      <p:ext uri="{BB962C8B-B14F-4D97-AF65-F5344CB8AC3E}">
        <p14:creationId xmlns:p14="http://schemas.microsoft.com/office/powerpoint/2010/main" val="300446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アクセス</a:t>
            </a:r>
            <a:r>
              <a:rPr lang="ja-JP" altLang="en-US" dirty="0" smtClean="0"/>
              <a:t>制御ファイル</a:t>
            </a:r>
            <a:r>
              <a:rPr kumimoji="1" lang="en-US" altLang="ja-JP" dirty="0" smtClean="0"/>
              <a:t>(p.287)</a:t>
            </a:r>
            <a:endParaRPr kumimoji="1" lang="ja-JP" altLang="en-US" dirty="0"/>
          </a:p>
        </p:txBody>
      </p:sp>
      <p:sp>
        <p:nvSpPr>
          <p:cNvPr id="3" name="コンテンツ プレースホルダー 2"/>
          <p:cNvSpPr>
            <a:spLocks noGrp="1"/>
          </p:cNvSpPr>
          <p:nvPr>
            <p:ph idx="1"/>
          </p:nvPr>
        </p:nvSpPr>
        <p:spPr>
          <a:xfrm>
            <a:off x="457200" y="1600200"/>
            <a:ext cx="8867328" cy="5257800"/>
          </a:xfrm>
        </p:spPr>
        <p:txBody>
          <a:bodyPr>
            <a:normAutofit/>
          </a:bodyPr>
          <a:lstStyle/>
          <a:p>
            <a:r>
              <a:rPr lang="en-US" altLang="ja-JP" sz="2800" dirty="0" err="1"/>
              <a:t>Httpd.conf</a:t>
            </a:r>
            <a:r>
              <a:rPr lang="ja-JP" altLang="en-US" sz="2800" dirty="0"/>
              <a:t>内に</a:t>
            </a:r>
            <a:r>
              <a:rPr lang="ja-JP" altLang="en-US" sz="2800" dirty="0" smtClean="0"/>
              <a:t>記述</a:t>
            </a:r>
            <a:endParaRPr lang="en-US" altLang="ja-JP" sz="2800" dirty="0" smtClean="0"/>
          </a:p>
          <a:p>
            <a:r>
              <a:rPr lang="ja-JP" altLang="en-US" sz="2800" dirty="0" smtClean="0"/>
              <a:t>パスワードファイルと結びつける</a:t>
            </a:r>
            <a:endParaRPr lang="en-US" altLang="ja-JP" sz="2800" dirty="0" smtClean="0"/>
          </a:p>
          <a:p>
            <a:pPr marL="0" indent="0">
              <a:buNone/>
            </a:pPr>
            <a:endParaRPr lang="en-US" altLang="ja-JP" sz="2800" dirty="0" smtClean="0"/>
          </a:p>
          <a:p>
            <a:pPr marL="0" indent="0">
              <a:buNone/>
            </a:pPr>
            <a:r>
              <a:rPr lang="ja-JP" altLang="en-US" sz="2800" dirty="0" smtClean="0"/>
              <a:t>内容</a:t>
            </a:r>
            <a:endParaRPr lang="en-US" altLang="ja-JP" sz="2800" dirty="0" smtClean="0"/>
          </a:p>
          <a:p>
            <a:r>
              <a:rPr lang="ja-JP" altLang="en-US" sz="2400" dirty="0"/>
              <a:t>認証</a:t>
            </a:r>
            <a:r>
              <a:rPr lang="ja-JP" altLang="en-US" sz="2400" dirty="0" smtClean="0"/>
              <a:t>タイプの指定</a:t>
            </a:r>
            <a:endParaRPr lang="en-US" altLang="ja-JP" sz="2400" dirty="0" smtClean="0"/>
          </a:p>
          <a:p>
            <a:r>
              <a:rPr lang="ja-JP" altLang="en-US" sz="2400" dirty="0" smtClean="0"/>
              <a:t>パスワードファイルの指定</a:t>
            </a:r>
            <a:endParaRPr lang="en-US" altLang="ja-JP" sz="2400" dirty="0" smtClean="0"/>
          </a:p>
          <a:p>
            <a:r>
              <a:rPr lang="ja-JP" altLang="en-US" sz="2400" dirty="0" smtClean="0"/>
              <a:t>メッセージの指定</a:t>
            </a:r>
            <a:endParaRPr lang="en-US" altLang="ja-JP" sz="2400" dirty="0" smtClean="0"/>
          </a:p>
          <a:p>
            <a:r>
              <a:rPr lang="ja-JP" altLang="en-US" sz="2400" dirty="0" smtClean="0"/>
              <a:t>アクセス制御の指定</a:t>
            </a:r>
            <a:endParaRPr lang="en-US" altLang="ja-JP" sz="2400" dirty="0" smtClean="0"/>
          </a:p>
          <a:p>
            <a:pPr marL="0" indent="0">
              <a:buNone/>
            </a:pPr>
            <a:endParaRPr lang="en-US" altLang="ja-JP" sz="2400" dirty="0" smtClean="0"/>
          </a:p>
          <a:p>
            <a:pPr marL="0" indent="0">
              <a:buNone/>
            </a:pPr>
            <a:r>
              <a:rPr lang="ja-JP" altLang="en-US" sz="2400" dirty="0" smtClean="0"/>
              <a:t>ユーザ一人だけではなくグループの指定も可能</a:t>
            </a:r>
            <a:endParaRPr lang="en-US" altLang="ja-JP" sz="2400" dirty="0" smtClean="0"/>
          </a:p>
          <a:p>
            <a:pPr marL="0" indent="0">
              <a:buNone/>
            </a:pPr>
            <a:r>
              <a:rPr lang="ja-JP" altLang="en-US" sz="2400" dirty="0" smtClean="0"/>
              <a:t>・</a:t>
            </a:r>
            <a:r>
              <a:rPr lang="en-US" altLang="ja-JP" sz="2400" dirty="0" err="1" smtClean="0"/>
              <a:t>AuthGroupFile</a:t>
            </a:r>
            <a:r>
              <a:rPr lang="ja-JP" altLang="en-US" sz="2400" dirty="0" smtClean="0"/>
              <a:t>ディレクティブでグループ指定する</a:t>
            </a:r>
            <a:r>
              <a:rPr lang="en-US" altLang="ja-JP" sz="2400" dirty="0" smtClean="0"/>
              <a:t>(p.289</a:t>
            </a:r>
            <a:r>
              <a:rPr lang="ja-JP" altLang="en-US" sz="2400" dirty="0" smtClean="0"/>
              <a:t>参照</a:t>
            </a:r>
            <a:r>
              <a:rPr lang="en-US" altLang="ja-JP" sz="2400" dirty="0" smtClean="0"/>
              <a:t>)</a:t>
            </a:r>
          </a:p>
          <a:p>
            <a:pPr marL="0" indent="0">
              <a:buNone/>
            </a:pPr>
            <a:endParaRPr lang="en-US" altLang="ja-JP" sz="2800" dirty="0"/>
          </a:p>
        </p:txBody>
      </p:sp>
    </p:spTree>
    <p:extLst>
      <p:ext uri="{BB962C8B-B14F-4D97-AF65-F5344CB8AC3E}">
        <p14:creationId xmlns:p14="http://schemas.microsoft.com/office/powerpoint/2010/main" val="300446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バーチャルホスト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7190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SSL/TLS</a:t>
            </a:r>
            <a:r>
              <a:rPr kumimoji="1" lang="ja-JP" altLang="en-US" dirty="0" smtClean="0"/>
              <a:t>の利用</a:t>
            </a:r>
            <a:r>
              <a:rPr kumimoji="1" lang="en-US" altLang="ja-JP" dirty="0" smtClean="0"/>
              <a:t>(p.292)</a:t>
            </a:r>
            <a:endParaRPr kumimoji="1" lang="ja-JP" altLang="en-US" dirty="0"/>
          </a:p>
        </p:txBody>
      </p:sp>
      <p:sp>
        <p:nvSpPr>
          <p:cNvPr id="3" name="コンテンツ プレースホルダー 2"/>
          <p:cNvSpPr>
            <a:spLocks noGrp="1"/>
          </p:cNvSpPr>
          <p:nvPr>
            <p:ph idx="1"/>
          </p:nvPr>
        </p:nvSpPr>
        <p:spPr>
          <a:xfrm>
            <a:off x="457200" y="1600200"/>
            <a:ext cx="8867328" cy="5257800"/>
          </a:xfrm>
        </p:spPr>
        <p:txBody>
          <a:bodyPr>
            <a:normAutofit/>
          </a:bodyPr>
          <a:lstStyle/>
          <a:p>
            <a:pPr marL="0" indent="0">
              <a:buNone/>
            </a:pPr>
            <a:r>
              <a:rPr lang="en-US" altLang="ja-JP" sz="2800" dirty="0" smtClean="0"/>
              <a:t>SSL(Secure Sockets Layer)</a:t>
            </a:r>
            <a:r>
              <a:rPr lang="ja-JP" altLang="en-US" sz="2800" dirty="0" smtClean="0"/>
              <a:t>と</a:t>
            </a:r>
            <a:r>
              <a:rPr lang="en-US" altLang="ja-JP" sz="2800" dirty="0"/>
              <a:t>TLS(Transport Layer Security)</a:t>
            </a:r>
            <a:endParaRPr lang="en-US" altLang="ja-JP" sz="2800" dirty="0" smtClean="0"/>
          </a:p>
          <a:p>
            <a:r>
              <a:rPr lang="en-US" altLang="ja-JP" sz="2400" dirty="0" smtClean="0"/>
              <a:t>WWW</a:t>
            </a:r>
            <a:r>
              <a:rPr lang="ja-JP" altLang="en-US" sz="2400" dirty="0" smtClean="0"/>
              <a:t>サーバとブラウザ間との情報交換を安全に行うための</a:t>
            </a:r>
            <a:r>
              <a:rPr lang="en-US" altLang="ja-JP" sz="2400" dirty="0" smtClean="0"/>
              <a:t/>
            </a:r>
            <a:br>
              <a:rPr lang="en-US" altLang="ja-JP" sz="2400" dirty="0" smtClean="0"/>
            </a:br>
            <a:r>
              <a:rPr lang="ja-JP" altLang="en-US" sz="2400" dirty="0" smtClean="0"/>
              <a:t>プロトコル</a:t>
            </a:r>
            <a:endParaRPr lang="en-US" altLang="ja-JP" sz="2400" dirty="0"/>
          </a:p>
          <a:p>
            <a:endParaRPr lang="en-US" altLang="ja-JP" sz="2400" dirty="0" smtClean="0"/>
          </a:p>
          <a:p>
            <a:r>
              <a:rPr lang="ja-JP" altLang="en-US" sz="2400" dirty="0" smtClean="0"/>
              <a:t>両者の違いはあまりないらしい・・・</a:t>
            </a:r>
            <a:endParaRPr lang="en-US" altLang="ja-JP" sz="2400" dirty="0" smtClean="0"/>
          </a:p>
          <a:p>
            <a:pPr marL="0" indent="0">
              <a:buNone/>
            </a:pPr>
            <a:endParaRPr lang="en-US" altLang="ja-JP" sz="2800" dirty="0"/>
          </a:p>
          <a:p>
            <a:endParaRPr lang="en-US" altLang="ja-JP" sz="2800" dirty="0" smtClean="0"/>
          </a:p>
          <a:p>
            <a:pPr marL="0" indent="0">
              <a:buNone/>
            </a:pPr>
            <a:r>
              <a:rPr lang="ja-JP" altLang="en-US" sz="2800" dirty="0" smtClean="0"/>
              <a:t>今回は</a:t>
            </a:r>
            <a:r>
              <a:rPr lang="en-US" altLang="ja-JP" sz="2800" dirty="0" smtClean="0"/>
              <a:t>Apache</a:t>
            </a:r>
            <a:r>
              <a:rPr lang="ja-JP" altLang="en-US" sz="2800" dirty="0" smtClean="0"/>
              <a:t>における</a:t>
            </a:r>
            <a:r>
              <a:rPr lang="en-US" altLang="ja-JP" sz="2800" dirty="0" smtClean="0"/>
              <a:t>SSL/TLS</a:t>
            </a:r>
            <a:r>
              <a:rPr lang="ja-JP" altLang="en-US" sz="2800" dirty="0" smtClean="0"/>
              <a:t>の利用方法に注目</a:t>
            </a:r>
            <a:endParaRPr lang="en-US" altLang="ja-JP" sz="2800" dirty="0" smtClean="0"/>
          </a:p>
        </p:txBody>
      </p:sp>
    </p:spTree>
    <p:extLst>
      <p:ext uri="{BB962C8B-B14F-4D97-AF65-F5344CB8AC3E}">
        <p14:creationId xmlns:p14="http://schemas.microsoft.com/office/powerpoint/2010/main" val="398138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SSL/TLS</a:t>
            </a:r>
            <a:r>
              <a:rPr kumimoji="1" lang="ja-JP" altLang="en-US" dirty="0" smtClean="0"/>
              <a:t>の設定</a:t>
            </a:r>
            <a:r>
              <a:rPr kumimoji="1" lang="en-US" altLang="ja-JP" dirty="0" smtClean="0"/>
              <a:t>(p.292)</a:t>
            </a:r>
            <a:endParaRPr kumimoji="1" lang="ja-JP" altLang="en-US" dirty="0"/>
          </a:p>
        </p:txBody>
      </p:sp>
      <p:sp>
        <p:nvSpPr>
          <p:cNvPr id="3" name="コンテンツ プレースホルダー 2"/>
          <p:cNvSpPr>
            <a:spLocks noGrp="1"/>
          </p:cNvSpPr>
          <p:nvPr>
            <p:ph idx="1"/>
          </p:nvPr>
        </p:nvSpPr>
        <p:spPr>
          <a:xfrm>
            <a:off x="457200" y="1600200"/>
            <a:ext cx="8867328" cy="5257800"/>
          </a:xfrm>
        </p:spPr>
        <p:txBody>
          <a:bodyPr>
            <a:normAutofit fontScale="92500" lnSpcReduction="10000"/>
          </a:bodyPr>
          <a:lstStyle/>
          <a:p>
            <a:pPr marL="0" indent="0">
              <a:buNone/>
            </a:pPr>
            <a:r>
              <a:rPr lang="ja-JP" altLang="en-US" sz="2800" dirty="0" smtClean="0"/>
              <a:t>動作設定は</a:t>
            </a:r>
            <a:r>
              <a:rPr lang="en-US" altLang="ja-JP" sz="2800" dirty="0" err="1" smtClean="0"/>
              <a:t>ssl.conf</a:t>
            </a:r>
            <a:r>
              <a:rPr lang="ja-JP" altLang="en-US" sz="2800" dirty="0" smtClean="0"/>
              <a:t>を利用</a:t>
            </a:r>
            <a:endParaRPr lang="en-US" altLang="ja-JP" sz="2800" dirty="0" smtClean="0"/>
          </a:p>
          <a:p>
            <a:pPr marL="0" indent="0">
              <a:buNone/>
            </a:pPr>
            <a:r>
              <a:rPr lang="ja-JP" altLang="en-US" sz="2800" dirty="0" smtClean="0"/>
              <a:t>以下はグローバルな設定</a:t>
            </a:r>
            <a:endParaRPr lang="en-US" altLang="ja-JP" sz="2800" dirty="0" smtClean="0"/>
          </a:p>
          <a:p>
            <a:pPr marL="0" indent="0">
              <a:buNone/>
            </a:pPr>
            <a:endParaRPr lang="en-US" altLang="ja-JP" sz="1000" dirty="0"/>
          </a:p>
          <a:p>
            <a:pPr marL="0" indent="0">
              <a:buNone/>
            </a:pPr>
            <a:r>
              <a:rPr lang="en-US" altLang="ja-JP" sz="2400" dirty="0" err="1" smtClean="0"/>
              <a:t>SSLPassPhraseDialog</a:t>
            </a:r>
            <a:endParaRPr lang="en-US" altLang="ja-JP" sz="2400" dirty="0" smtClean="0"/>
          </a:p>
          <a:p>
            <a:pPr marL="0" indent="0">
              <a:buNone/>
            </a:pPr>
            <a:r>
              <a:rPr lang="ja-JP" altLang="en-US" sz="2400" dirty="0" smtClean="0"/>
              <a:t>サーバの秘密鍵ファイルを開くときに必要となるパスフレーズの入力方法を指定</a:t>
            </a:r>
            <a:endParaRPr lang="en-US" altLang="ja-JP" sz="2400" dirty="0"/>
          </a:p>
          <a:p>
            <a:pPr marL="0" indent="0">
              <a:buNone/>
            </a:pPr>
            <a:r>
              <a:rPr lang="en-US" altLang="ja-JP" sz="2400" dirty="0" err="1" smtClean="0"/>
              <a:t>SSLSesionCache</a:t>
            </a:r>
            <a:endParaRPr lang="en-US" altLang="ja-JP" sz="2400" dirty="0" smtClean="0"/>
          </a:p>
          <a:p>
            <a:pPr marL="0" indent="0">
              <a:buNone/>
            </a:pPr>
            <a:r>
              <a:rPr lang="en-US" altLang="ja-JP" sz="2400" dirty="0" smtClean="0"/>
              <a:t>SSL</a:t>
            </a:r>
            <a:r>
              <a:rPr lang="ja-JP" altLang="en-US" sz="2400" dirty="0" smtClean="0"/>
              <a:t>セッションのキャッシュ機構を指定</a:t>
            </a:r>
            <a:endParaRPr lang="en-US" altLang="ja-JP" sz="2400" dirty="0"/>
          </a:p>
          <a:p>
            <a:pPr marL="0" indent="0">
              <a:buNone/>
            </a:pPr>
            <a:r>
              <a:rPr lang="en-US" altLang="ja-JP" sz="2400" dirty="0" err="1" smtClean="0"/>
              <a:t>SSLSessionCacheTimeout</a:t>
            </a:r>
            <a:endParaRPr lang="en-US" altLang="ja-JP" sz="2400" dirty="0" smtClean="0"/>
          </a:p>
          <a:p>
            <a:pPr marL="0" indent="0">
              <a:buNone/>
            </a:pPr>
            <a:r>
              <a:rPr lang="en-US" altLang="ja-JP" sz="2400" dirty="0" smtClean="0"/>
              <a:t>SSL</a:t>
            </a:r>
            <a:r>
              <a:rPr lang="ja-JP" altLang="en-US" sz="2400" dirty="0" smtClean="0"/>
              <a:t>セッションをキャッシュする有効時間の指定</a:t>
            </a:r>
            <a:endParaRPr lang="en-US" altLang="ja-JP" sz="2400" dirty="0" smtClean="0"/>
          </a:p>
          <a:p>
            <a:pPr marL="0" indent="0">
              <a:buNone/>
            </a:pPr>
            <a:r>
              <a:rPr lang="en-US" altLang="ja-JP" sz="2400" dirty="0" err="1" smtClean="0"/>
              <a:t>SSLRandomSeed</a:t>
            </a:r>
            <a:endParaRPr lang="en-US" altLang="ja-JP" sz="2400" dirty="0" smtClean="0"/>
          </a:p>
          <a:p>
            <a:pPr marL="0" indent="0">
              <a:buNone/>
            </a:pPr>
            <a:r>
              <a:rPr lang="ja-JP" altLang="en-US" sz="2400" dirty="0"/>
              <a:t>疑似</a:t>
            </a:r>
            <a:r>
              <a:rPr lang="ja-JP" altLang="en-US" sz="2400" dirty="0" smtClean="0"/>
              <a:t>乱数生成時のシードを指定</a:t>
            </a:r>
            <a:endParaRPr lang="en-US" altLang="ja-JP" sz="2400" dirty="0" smtClean="0"/>
          </a:p>
          <a:p>
            <a:pPr marL="0" indent="0">
              <a:buNone/>
            </a:pPr>
            <a:r>
              <a:rPr lang="en-US" altLang="ja-JP" sz="2400" dirty="0" err="1" smtClean="0"/>
              <a:t>SSLCryptoDevice</a:t>
            </a:r>
            <a:endParaRPr lang="en-US" altLang="ja-JP" sz="2400" dirty="0" smtClean="0"/>
          </a:p>
          <a:p>
            <a:pPr marL="0" indent="0">
              <a:buNone/>
            </a:pPr>
            <a:r>
              <a:rPr lang="ja-JP" altLang="en-US" sz="2400" dirty="0" smtClean="0"/>
              <a:t>ハードウェアアクセラレータを暗号化に利用できる場合その名前を指定</a:t>
            </a:r>
            <a:endParaRPr lang="en-US" altLang="ja-JP" sz="2400" dirty="0"/>
          </a:p>
        </p:txBody>
      </p:sp>
    </p:spTree>
    <p:extLst>
      <p:ext uri="{BB962C8B-B14F-4D97-AF65-F5344CB8AC3E}">
        <p14:creationId xmlns:p14="http://schemas.microsoft.com/office/powerpoint/2010/main" val="162250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SSL/TLS</a:t>
            </a:r>
            <a:r>
              <a:rPr kumimoji="1" lang="ja-JP" altLang="en-US" dirty="0" smtClean="0"/>
              <a:t>の設定</a:t>
            </a:r>
            <a:r>
              <a:rPr kumimoji="1" lang="en-US" altLang="ja-JP" dirty="0" smtClean="0"/>
              <a:t>(p.292)</a:t>
            </a:r>
            <a:endParaRPr kumimoji="1" lang="ja-JP" altLang="en-US" dirty="0"/>
          </a:p>
        </p:txBody>
      </p:sp>
      <p:sp>
        <p:nvSpPr>
          <p:cNvPr id="3" name="コンテンツ プレースホルダー 2"/>
          <p:cNvSpPr>
            <a:spLocks noGrp="1"/>
          </p:cNvSpPr>
          <p:nvPr>
            <p:ph idx="1"/>
          </p:nvPr>
        </p:nvSpPr>
        <p:spPr>
          <a:xfrm>
            <a:off x="457200" y="1600200"/>
            <a:ext cx="8867328" cy="5257800"/>
          </a:xfrm>
        </p:spPr>
        <p:txBody>
          <a:bodyPr>
            <a:normAutofit/>
          </a:bodyPr>
          <a:lstStyle/>
          <a:p>
            <a:pPr marL="0" indent="0">
              <a:buNone/>
            </a:pPr>
            <a:r>
              <a:rPr lang="ja-JP" altLang="en-US" sz="2800" dirty="0" smtClean="0"/>
              <a:t>動作設定は</a:t>
            </a:r>
            <a:r>
              <a:rPr lang="en-US" altLang="ja-JP" sz="2800" dirty="0" err="1" smtClean="0"/>
              <a:t>ssl.conf</a:t>
            </a:r>
            <a:r>
              <a:rPr lang="ja-JP" altLang="en-US" sz="2800" dirty="0" smtClean="0"/>
              <a:t>を利用</a:t>
            </a:r>
            <a:endParaRPr lang="en-US" altLang="ja-JP" sz="2800" dirty="0" smtClean="0"/>
          </a:p>
          <a:p>
            <a:pPr marL="0" indent="0">
              <a:buNone/>
            </a:pPr>
            <a:r>
              <a:rPr lang="ja-JP" altLang="en-US" sz="2800" dirty="0" smtClean="0"/>
              <a:t>以下はグローバルな設定</a:t>
            </a:r>
            <a:endParaRPr lang="en-US" altLang="ja-JP" sz="2800" dirty="0" smtClean="0"/>
          </a:p>
          <a:p>
            <a:pPr marL="0" indent="0">
              <a:buNone/>
            </a:pPr>
            <a:endParaRPr lang="en-US" altLang="ja-JP" sz="1000" dirty="0"/>
          </a:p>
        </p:txBody>
      </p:sp>
    </p:spTree>
    <p:extLst>
      <p:ext uri="{BB962C8B-B14F-4D97-AF65-F5344CB8AC3E}">
        <p14:creationId xmlns:p14="http://schemas.microsoft.com/office/powerpoint/2010/main" val="2376028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9942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WWW</a:t>
            </a:r>
            <a:r>
              <a:rPr kumimoji="1" lang="ja-JP" altLang="en-US" dirty="0" smtClean="0"/>
              <a:t>サーバと</a:t>
            </a:r>
            <a:r>
              <a:rPr kumimoji="1" lang="ja-JP" altLang="en-US" dirty="0" smtClean="0"/>
              <a:t>は</a:t>
            </a:r>
            <a:r>
              <a:rPr kumimoji="1" lang="en-US" altLang="ja-JP" dirty="0" smtClean="0"/>
              <a:t>(p.260)</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800" dirty="0"/>
              <a:t>WWW(</a:t>
            </a:r>
            <a:r>
              <a:rPr lang="en-US" altLang="ja-JP" sz="2800" dirty="0">
                <a:solidFill>
                  <a:srgbClr val="FF0000"/>
                </a:solidFill>
              </a:rPr>
              <a:t>W</a:t>
            </a:r>
            <a:r>
              <a:rPr lang="en-US" altLang="ja-JP" sz="2800" dirty="0"/>
              <a:t>orld </a:t>
            </a:r>
            <a:r>
              <a:rPr lang="en-US" altLang="ja-JP" sz="2800" dirty="0">
                <a:solidFill>
                  <a:srgbClr val="FF0000"/>
                </a:solidFill>
              </a:rPr>
              <a:t>W</a:t>
            </a:r>
            <a:r>
              <a:rPr lang="en-US" altLang="ja-JP" sz="2800" dirty="0"/>
              <a:t>ide </a:t>
            </a:r>
            <a:r>
              <a:rPr lang="en-US" altLang="ja-JP" sz="2800" dirty="0">
                <a:solidFill>
                  <a:srgbClr val="FF0000"/>
                </a:solidFill>
              </a:rPr>
              <a:t>W</a:t>
            </a:r>
            <a:r>
              <a:rPr lang="en-US" altLang="ja-JP" sz="2800" dirty="0"/>
              <a:t>eb</a:t>
            </a:r>
            <a:r>
              <a:rPr lang="en-US" altLang="ja-JP" sz="2800" dirty="0" smtClean="0"/>
              <a:t>)</a:t>
            </a:r>
            <a:r>
              <a:rPr lang="ja-JP" altLang="en-US" sz="2800" dirty="0" smtClean="0"/>
              <a:t>ブラウザなどの要求に応じて</a:t>
            </a:r>
            <a:r>
              <a:rPr lang="en-US" altLang="ja-JP" sz="2800" dirty="0" smtClean="0"/>
              <a:t>HTML</a:t>
            </a:r>
            <a:r>
              <a:rPr lang="ja-JP" altLang="en-US" sz="2800" dirty="0" smtClean="0"/>
              <a:t>や画像などの情報を</a:t>
            </a:r>
            <a:r>
              <a:rPr lang="en-US" altLang="ja-JP" sz="2800" dirty="0" smtClean="0"/>
              <a:t>HTTP</a:t>
            </a:r>
            <a:r>
              <a:rPr lang="ja-JP" altLang="en-US" sz="2800" dirty="0" smtClean="0"/>
              <a:t>や</a:t>
            </a:r>
            <a:r>
              <a:rPr lang="en-US" altLang="ja-JP" sz="2800" dirty="0" smtClean="0"/>
              <a:t>HTTPS</a:t>
            </a:r>
            <a:r>
              <a:rPr lang="ja-JP" altLang="en-US" sz="2800" dirty="0" smtClean="0"/>
              <a:t>などで提供するソフトウェア</a:t>
            </a:r>
            <a:endParaRPr lang="en-US" altLang="ja-JP" sz="2800" dirty="0" smtClean="0"/>
          </a:p>
          <a:p>
            <a:pPr marL="0" indent="0">
              <a:buNone/>
            </a:pPr>
            <a:endParaRPr lang="en-US" altLang="ja-JP" sz="2800" dirty="0" smtClean="0"/>
          </a:p>
          <a:p>
            <a:pPr marL="0" indent="0">
              <a:buNone/>
            </a:pPr>
            <a:endParaRPr kumimoji="1" lang="ja-JP" altLang="en-US" dirty="0"/>
          </a:p>
        </p:txBody>
      </p:sp>
      <p:sp>
        <p:nvSpPr>
          <p:cNvPr id="4" name="テキスト ボックス 3"/>
          <p:cNvSpPr txBox="1"/>
          <p:nvPr/>
        </p:nvSpPr>
        <p:spPr>
          <a:xfrm>
            <a:off x="5812585" y="3933055"/>
            <a:ext cx="3312368" cy="1200329"/>
          </a:xfrm>
          <a:prstGeom prst="rect">
            <a:avLst/>
          </a:prstGeom>
          <a:noFill/>
        </p:spPr>
        <p:txBody>
          <a:bodyPr wrap="square" rtlCol="0">
            <a:spAutoFit/>
          </a:bodyPr>
          <a:lstStyle/>
          <a:p>
            <a:r>
              <a:rPr lang="ja-JP" altLang="en-US" dirty="0" smtClean="0"/>
              <a:t>参考サイト</a:t>
            </a:r>
            <a:r>
              <a:rPr lang="en-US" altLang="ja-JP" dirty="0" smtClean="0"/>
              <a:t>:WEB</a:t>
            </a:r>
            <a:r>
              <a:rPr lang="ja-JP" altLang="en-US" dirty="0"/>
              <a:t>サーバ</a:t>
            </a:r>
            <a:endParaRPr lang="en-US" altLang="ja-JP" dirty="0" smtClean="0"/>
          </a:p>
          <a:p>
            <a:r>
              <a:rPr lang="en-US" altLang="ja-JP" dirty="0" smtClean="0"/>
              <a:t>http</a:t>
            </a:r>
            <a:r>
              <a:rPr lang="en-US" altLang="ja-JP" dirty="0"/>
              <a:t>://</a:t>
            </a:r>
            <a:r>
              <a:rPr lang="en-US" altLang="ja-JP" dirty="0" smtClean="0"/>
              <a:t>www.osaka-kyoiku.ac.jp/</a:t>
            </a:r>
          </a:p>
          <a:p>
            <a:r>
              <a:rPr lang="en-US" altLang="ja-JP" dirty="0" smtClean="0"/>
              <a:t>~</a:t>
            </a:r>
            <a:r>
              <a:rPr lang="en-US" altLang="ja-JP" dirty="0" err="1"/>
              <a:t>takayuki</a:t>
            </a:r>
            <a:r>
              <a:rPr lang="en-US" altLang="ja-JP" dirty="0"/>
              <a:t>/</a:t>
            </a:r>
            <a:r>
              <a:rPr lang="en-US" altLang="ja-JP" dirty="0" err="1"/>
              <a:t>kyouzai</a:t>
            </a:r>
            <a:r>
              <a:rPr lang="en-US" altLang="ja-JP" dirty="0"/>
              <a:t>/contents</a:t>
            </a:r>
            <a:r>
              <a:rPr lang="en-US" altLang="ja-JP" dirty="0" smtClean="0"/>
              <a:t>/</a:t>
            </a:r>
          </a:p>
          <a:p>
            <a:r>
              <a:rPr lang="en-US" altLang="ja-JP" dirty="0" smtClean="0"/>
              <a:t>contents-</a:t>
            </a:r>
            <a:r>
              <a:rPr lang="en-US" altLang="ja-JP" dirty="0" err="1" smtClean="0"/>
              <a:t>waku</a:t>
            </a:r>
            <a:r>
              <a:rPr lang="en-US" altLang="ja-JP" dirty="0" smtClean="0"/>
              <a:t>/w-web-s.html</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356991"/>
            <a:ext cx="3783111" cy="3191681"/>
          </a:xfrm>
          <a:prstGeom prst="rect">
            <a:avLst/>
          </a:prstGeom>
        </p:spPr>
      </p:pic>
    </p:spTree>
    <p:extLst>
      <p:ext uri="{BB962C8B-B14F-4D97-AF65-F5344CB8AC3E}">
        <p14:creationId xmlns:p14="http://schemas.microsoft.com/office/powerpoint/2010/main" val="355226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Apache HTTP Server</a:t>
            </a:r>
            <a:r>
              <a:rPr lang="ja-JP" altLang="en-US" dirty="0" smtClean="0"/>
              <a:t>と</a:t>
            </a:r>
            <a:r>
              <a:rPr lang="ja-JP" altLang="en-US" dirty="0" smtClean="0"/>
              <a:t>は</a:t>
            </a:r>
            <a:r>
              <a:rPr lang="en-US" altLang="ja-JP" dirty="0"/>
              <a:t>(p.260)</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Web</a:t>
            </a:r>
            <a:r>
              <a:rPr kumimoji="1" lang="ja-JP" altLang="en-US" sz="2800" dirty="0" smtClean="0"/>
              <a:t>サーバの一種</a:t>
            </a:r>
            <a:endParaRPr kumimoji="1" lang="en-US" altLang="ja-JP" sz="2800" dirty="0" smtClean="0"/>
          </a:p>
          <a:p>
            <a:r>
              <a:rPr lang="en-US" altLang="ja-JP" sz="2800" dirty="0" smtClean="0"/>
              <a:t>Web</a:t>
            </a:r>
            <a:r>
              <a:rPr lang="ja-JP" altLang="en-US" sz="2800" dirty="0" smtClean="0"/>
              <a:t>サーバ全体の約</a:t>
            </a:r>
            <a:r>
              <a:rPr lang="en-US" altLang="ja-JP" sz="2800" dirty="0" smtClean="0"/>
              <a:t>40</a:t>
            </a:r>
            <a:r>
              <a:rPr lang="ja-JP" altLang="en-US" sz="2800" dirty="0" smtClean="0"/>
              <a:t>％のシェア</a:t>
            </a:r>
            <a:endParaRPr lang="en-US" altLang="ja-JP" sz="2800" dirty="0" smtClean="0"/>
          </a:p>
          <a:p>
            <a:pPr marL="0" indent="0">
              <a:buNone/>
            </a:pPr>
            <a:r>
              <a:rPr lang="en-US" altLang="ja-JP" sz="2800" u="sng" dirty="0"/>
              <a:t>MPM</a:t>
            </a:r>
            <a:r>
              <a:rPr lang="en-US" altLang="ja-JP" sz="2800" dirty="0"/>
              <a:t>(Multi </a:t>
            </a:r>
            <a:r>
              <a:rPr lang="en-US" altLang="ja-JP" sz="2800" dirty="0" smtClean="0"/>
              <a:t>Processing </a:t>
            </a:r>
            <a:r>
              <a:rPr lang="en-US" altLang="ja-JP" sz="2800" dirty="0"/>
              <a:t>Module</a:t>
            </a:r>
            <a:r>
              <a:rPr lang="en-US" altLang="ja-JP" sz="2800" dirty="0" smtClean="0"/>
              <a:t>)</a:t>
            </a:r>
            <a:r>
              <a:rPr lang="ja-JP" altLang="en-US" sz="2800" dirty="0" smtClean="0"/>
              <a:t>の</a:t>
            </a:r>
            <a:r>
              <a:rPr lang="ja-JP" altLang="en-US" sz="2800" dirty="0" smtClean="0"/>
              <a:t>仕組みを用いて機能を選択できる</a:t>
            </a:r>
            <a:r>
              <a:rPr lang="en-US" altLang="ja-JP" sz="2800" dirty="0" smtClean="0"/>
              <a:t>(</a:t>
            </a:r>
            <a:r>
              <a:rPr lang="en-US" altLang="ja-JP" sz="2800" dirty="0" err="1" smtClean="0"/>
              <a:t>Prefork</a:t>
            </a:r>
            <a:r>
              <a:rPr lang="en-US" altLang="ja-JP" sz="2800" dirty="0" smtClean="0"/>
              <a:t>, Worker, Event)</a:t>
            </a:r>
            <a:endParaRPr lang="en-US" altLang="ja-JP" sz="2800" dirty="0"/>
          </a:p>
          <a:p>
            <a:endParaRPr kumimoji="1" lang="en-US" altLang="ja-JP" dirty="0"/>
          </a:p>
          <a:p>
            <a:endParaRPr lang="en-US" altLang="ja-JP" dirty="0" smtClean="0"/>
          </a:p>
        </p:txBody>
      </p:sp>
    </p:spTree>
    <p:extLst>
      <p:ext uri="{BB962C8B-B14F-4D97-AF65-F5344CB8AC3E}">
        <p14:creationId xmlns:p14="http://schemas.microsoft.com/office/powerpoint/2010/main" val="346094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MPM</a:t>
            </a:r>
            <a:r>
              <a:rPr lang="ja-JP" altLang="en-US" dirty="0" smtClean="0"/>
              <a:t>について</a:t>
            </a:r>
            <a:r>
              <a:rPr lang="en-US" altLang="ja-JP" dirty="0" smtClean="0"/>
              <a:t>(p.261)</a:t>
            </a:r>
            <a:endParaRPr kumimoji="1" lang="ja-JP" altLang="en-US" dirty="0"/>
          </a:p>
        </p:txBody>
      </p:sp>
      <p:cxnSp>
        <p:nvCxnSpPr>
          <p:cNvPr id="5" name="直線矢印コネクタ 4"/>
          <p:cNvCxnSpPr/>
          <p:nvPr/>
        </p:nvCxnSpPr>
        <p:spPr>
          <a:xfrm>
            <a:off x="1403648" y="342900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表 6"/>
          <p:cNvGraphicFramePr>
            <a:graphicFrameLocks noGrp="1"/>
          </p:cNvGraphicFramePr>
          <p:nvPr>
            <p:extLst>
              <p:ext uri="{D42A27DB-BD31-4B8C-83A1-F6EECF244321}">
                <p14:modId xmlns:p14="http://schemas.microsoft.com/office/powerpoint/2010/main" val="774775669"/>
              </p:ext>
            </p:extLst>
          </p:nvPr>
        </p:nvGraphicFramePr>
        <p:xfrm>
          <a:off x="755576" y="1340768"/>
          <a:ext cx="7992888" cy="3662680"/>
        </p:xfrm>
        <a:graphic>
          <a:graphicData uri="http://schemas.openxmlformats.org/drawingml/2006/table">
            <a:tbl>
              <a:tblPr firstRow="1" bandRow="1">
                <a:tableStyleId>{5C22544A-7EE6-4342-B048-85BDC9FD1C3A}</a:tableStyleId>
              </a:tblPr>
              <a:tblGrid>
                <a:gridCol w="1440160"/>
                <a:gridCol w="6552728"/>
              </a:tblGrid>
              <a:tr h="370840">
                <a:tc>
                  <a:txBody>
                    <a:bodyPr/>
                    <a:lstStyle/>
                    <a:p>
                      <a:r>
                        <a:rPr kumimoji="1" lang="ja-JP" altLang="en-US" dirty="0" smtClean="0"/>
                        <a:t>種類</a:t>
                      </a:r>
                      <a:endParaRPr kumimoji="1" lang="ja-JP" altLang="en-US" dirty="0"/>
                    </a:p>
                  </a:txBody>
                  <a:tcPr/>
                </a:tc>
                <a:tc>
                  <a:txBody>
                    <a:bodyPr/>
                    <a:lstStyle/>
                    <a:p>
                      <a:r>
                        <a:rPr kumimoji="1" lang="ja-JP" altLang="en-US" dirty="0" smtClean="0"/>
                        <a:t>特徴</a:t>
                      </a:r>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Prefork</a:t>
                      </a:r>
                      <a:endParaRPr lang="en-US" altLang="ja-JP" dirty="0" smtClean="0"/>
                    </a:p>
                  </a:txBody>
                  <a:tcPr/>
                </a:tc>
                <a:tc>
                  <a:txBody>
                    <a:bodyPr/>
                    <a:lstStyle/>
                    <a:p>
                      <a:r>
                        <a:rPr kumimoji="1" lang="ja-JP" altLang="en-US" dirty="0" smtClean="0"/>
                        <a:t>・マルチスレッドではなくマルチプロセス</a:t>
                      </a:r>
                      <a:endParaRPr kumimoji="1" lang="en-US" altLang="ja-JP" dirty="0" smtClean="0"/>
                    </a:p>
                    <a:p>
                      <a:r>
                        <a:rPr kumimoji="1" lang="ja-JP" altLang="en-US" dirty="0" smtClean="0"/>
                        <a:t>・</a:t>
                      </a:r>
                      <a:r>
                        <a:rPr kumimoji="1" lang="en-US" altLang="ja-JP" dirty="0" smtClean="0"/>
                        <a:t>1</a:t>
                      </a:r>
                      <a:r>
                        <a:rPr kumimoji="1" lang="ja-JP" altLang="en-US" dirty="0" smtClean="0"/>
                        <a:t>リクエスト、</a:t>
                      </a:r>
                      <a:r>
                        <a:rPr kumimoji="1" lang="en-US" altLang="ja-JP" dirty="0" smtClean="0"/>
                        <a:t>1</a:t>
                      </a:r>
                      <a:r>
                        <a:rPr kumimoji="1" lang="ja-JP" altLang="en-US" dirty="0" smtClean="0"/>
                        <a:t>プロセス</a:t>
                      </a:r>
                      <a:endParaRPr kumimoji="1" lang="en-US" altLang="ja-JP" dirty="0" smtClean="0"/>
                    </a:p>
                    <a:p>
                      <a:r>
                        <a:rPr kumimoji="1" lang="ja-JP" altLang="en-US" dirty="0" smtClean="0"/>
                        <a:t>・プロセス同士が独立であるため、他のプロセスの影響を受けない</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Worker</a:t>
                      </a:r>
                    </a:p>
                  </a:txBody>
                  <a:tcPr/>
                </a:tc>
                <a:tc>
                  <a:txBody>
                    <a:bodyPr/>
                    <a:lstStyle/>
                    <a:p>
                      <a:r>
                        <a:rPr kumimoji="1" lang="ja-JP" altLang="en-US" dirty="0" smtClean="0"/>
                        <a:t>・マルチプロセス、マルチスレッド</a:t>
                      </a:r>
                      <a:endParaRPr kumimoji="1" lang="en-US" altLang="ja-JP" dirty="0" smtClean="0"/>
                    </a:p>
                    <a:p>
                      <a:r>
                        <a:rPr kumimoji="1" lang="ja-JP" altLang="en-US" dirty="0" smtClean="0"/>
                        <a:t>・一つのプロセスで任意のスレッドを設定</a:t>
                      </a:r>
                      <a:endParaRPr kumimoji="1" lang="en-US" altLang="ja-JP" dirty="0" smtClean="0"/>
                    </a:p>
                    <a:p>
                      <a:r>
                        <a:rPr kumimoji="1" lang="ja-JP" altLang="en-US" dirty="0" smtClean="0"/>
                        <a:t>・</a:t>
                      </a:r>
                      <a:r>
                        <a:rPr kumimoji="1" lang="en-US" altLang="ja-JP" dirty="0" smtClean="0"/>
                        <a:t>1</a:t>
                      </a:r>
                      <a:r>
                        <a:rPr kumimoji="1" lang="ja-JP" altLang="en-US" dirty="0" smtClean="0"/>
                        <a:t>スレッドで</a:t>
                      </a:r>
                      <a:r>
                        <a:rPr kumimoji="1" lang="en-US" altLang="ja-JP" dirty="0" smtClean="0"/>
                        <a:t>1</a:t>
                      </a:r>
                      <a:r>
                        <a:rPr kumimoji="1" lang="ja-JP" altLang="en-US" dirty="0" smtClean="0"/>
                        <a:t>リクエスト</a:t>
                      </a:r>
                      <a:endParaRPr kumimoji="1" lang="en-US" altLang="ja-JP" dirty="0" smtClean="0"/>
                    </a:p>
                    <a:p>
                      <a:r>
                        <a:rPr kumimoji="1" lang="ja-JP" altLang="en-US" dirty="0" smtClean="0"/>
                        <a:t>・スレッドの生成とメモリや時間を必要としないため効率よく動作</a:t>
                      </a:r>
                      <a:endParaRPr kumimoji="1" lang="en-US" altLang="ja-JP" dirty="0" smtClean="0"/>
                    </a:p>
                    <a:p>
                      <a:r>
                        <a:rPr kumimoji="1" lang="ja-JP" altLang="en-US" dirty="0" smtClean="0"/>
                        <a:t>・同一プロセス内のスレッドに問題が生じると他のスレッドにも影響</a:t>
                      </a:r>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Event</a:t>
                      </a:r>
                    </a:p>
                  </a:txBody>
                  <a:tcPr/>
                </a:tc>
                <a:tc>
                  <a:txBody>
                    <a:bodyPr/>
                    <a:lstStyle/>
                    <a:p>
                      <a:r>
                        <a:rPr kumimoji="1" lang="ja-JP" altLang="en-US" dirty="0" smtClean="0"/>
                        <a:t>・マルチプロセス、マルチスレッド</a:t>
                      </a:r>
                      <a:endParaRPr kumimoji="1" lang="en-US" altLang="ja-JP" dirty="0" smtClean="0"/>
                    </a:p>
                    <a:p>
                      <a:r>
                        <a:rPr kumimoji="1" lang="ja-JP" altLang="en-US" dirty="0" smtClean="0"/>
                        <a:t>・</a:t>
                      </a:r>
                      <a:r>
                        <a:rPr kumimoji="1" lang="en-US" altLang="ja-JP" dirty="0" smtClean="0"/>
                        <a:t>Keep-Alive</a:t>
                      </a:r>
                      <a:r>
                        <a:rPr kumimoji="1" lang="ja-JP" altLang="en-US" dirty="0" smtClean="0"/>
                        <a:t>の処理を別スレッドに処理させる</a:t>
                      </a:r>
                      <a:r>
                        <a:rPr kumimoji="1" lang="en-US" altLang="ja-JP" dirty="0" smtClean="0"/>
                        <a:t/>
                      </a:r>
                      <a:br>
                        <a:rPr kumimoji="1" lang="en-US" altLang="ja-JP" dirty="0" smtClean="0"/>
                      </a:br>
                      <a:r>
                        <a:rPr kumimoji="1" lang="ja-JP" altLang="en-US" dirty="0" smtClean="0"/>
                        <a:t>　</a:t>
                      </a:r>
                      <a:r>
                        <a:rPr kumimoji="1" lang="en-US" altLang="ja-JP" dirty="0" smtClean="0"/>
                        <a:t>(</a:t>
                      </a:r>
                      <a:r>
                        <a:rPr kumimoji="1" lang="ja-JP" altLang="en-US" dirty="0" smtClean="0"/>
                        <a:t>スレッドの待機時間が無くなる</a:t>
                      </a:r>
                      <a:r>
                        <a:rPr kumimoji="1" lang="en-US" altLang="ja-JP" dirty="0" smtClean="0"/>
                        <a:t>)</a:t>
                      </a:r>
                    </a:p>
                  </a:txBody>
                  <a:tcPr/>
                </a:tc>
              </a:tr>
            </a:tbl>
          </a:graphicData>
        </a:graphic>
      </p:graphicFrame>
      <p:grpSp>
        <p:nvGrpSpPr>
          <p:cNvPr id="11" name="グループ化 10"/>
          <p:cNvGrpSpPr/>
          <p:nvPr/>
        </p:nvGrpSpPr>
        <p:grpSpPr>
          <a:xfrm>
            <a:off x="2051720" y="5274806"/>
            <a:ext cx="6793702" cy="584775"/>
            <a:chOff x="2170786" y="6091281"/>
            <a:chExt cx="6793702" cy="584775"/>
          </a:xfrm>
        </p:grpSpPr>
        <p:sp>
          <p:nvSpPr>
            <p:cNvPr id="9" name="正方形/長方形 8"/>
            <p:cNvSpPr/>
            <p:nvPr/>
          </p:nvSpPr>
          <p:spPr>
            <a:xfrm>
              <a:off x="2170786" y="6105802"/>
              <a:ext cx="1368152" cy="338554"/>
            </a:xfrm>
            <a:prstGeom prst="rect">
              <a:avLst/>
            </a:prstGeom>
          </p:spPr>
          <p:txBody>
            <a:bodyPr wrap="square">
              <a:spAutoFit/>
            </a:bodyPr>
            <a:lstStyle/>
            <a:p>
              <a:r>
                <a:rPr lang="en-US" altLang="ja-JP" sz="1600" dirty="0" smtClean="0"/>
                <a:t>Keep-Alive</a:t>
              </a:r>
              <a:r>
                <a:rPr lang="ja-JP" altLang="en-US" sz="1600" dirty="0" smtClean="0"/>
                <a:t>・・・</a:t>
              </a:r>
              <a:endParaRPr lang="en-US" altLang="ja-JP" sz="1600" dirty="0"/>
            </a:p>
          </p:txBody>
        </p:sp>
        <p:sp>
          <p:nvSpPr>
            <p:cNvPr id="10" name="正方形/長方形 9"/>
            <p:cNvSpPr/>
            <p:nvPr/>
          </p:nvSpPr>
          <p:spPr>
            <a:xfrm>
              <a:off x="3491880" y="6091281"/>
              <a:ext cx="5472608" cy="584775"/>
            </a:xfrm>
            <a:prstGeom prst="rect">
              <a:avLst/>
            </a:prstGeom>
          </p:spPr>
          <p:txBody>
            <a:bodyPr wrap="square">
              <a:spAutoFit/>
            </a:bodyPr>
            <a:lstStyle/>
            <a:p>
              <a:r>
                <a:rPr lang="ja-JP" altLang="en-US" sz="1600" dirty="0"/>
                <a:t>クライアントからの接続要求を受け取った後</a:t>
              </a:r>
              <a:r>
                <a:rPr lang="ja-JP" altLang="en-US" sz="1600" dirty="0" smtClean="0"/>
                <a:t>、すぐに</a:t>
              </a:r>
              <a:endParaRPr lang="en-US" altLang="ja-JP" sz="1600" dirty="0" smtClean="0"/>
            </a:p>
            <a:p>
              <a:r>
                <a:rPr lang="en-US" altLang="ja-JP" sz="1600" dirty="0" smtClean="0"/>
                <a:t>HTTP</a:t>
              </a:r>
              <a:r>
                <a:rPr lang="ja-JP" altLang="en-US" sz="1600" dirty="0"/>
                <a:t>セッションを閉じずに一定時間セッションを保持する機能</a:t>
              </a:r>
            </a:p>
          </p:txBody>
        </p:sp>
      </p:grpSp>
      <p:sp>
        <p:nvSpPr>
          <p:cNvPr id="12" name="正方形/長方形 11"/>
          <p:cNvSpPr/>
          <p:nvPr/>
        </p:nvSpPr>
        <p:spPr>
          <a:xfrm>
            <a:off x="3779912" y="6021288"/>
            <a:ext cx="5136599" cy="1107996"/>
          </a:xfrm>
          <a:prstGeom prst="rect">
            <a:avLst/>
          </a:prstGeom>
        </p:spPr>
        <p:txBody>
          <a:bodyPr wrap="none">
            <a:spAutoFit/>
          </a:bodyPr>
          <a:lstStyle/>
          <a:p>
            <a:r>
              <a:rPr lang="ja-JP" altLang="en-US" sz="1600" dirty="0" smtClean="0"/>
              <a:t>参考サイト：</a:t>
            </a:r>
            <a:r>
              <a:rPr lang="ja-JP" altLang="en-US" sz="1600" dirty="0"/>
              <a:t> </a:t>
            </a:r>
            <a:r>
              <a:rPr lang="en-US" altLang="ja-JP" sz="1600" dirty="0" err="1"/>
              <a:t>httpd.conf</a:t>
            </a:r>
            <a:r>
              <a:rPr lang="en-US" altLang="ja-JP" sz="1600" dirty="0"/>
              <a:t> </a:t>
            </a:r>
            <a:r>
              <a:rPr lang="ja-JP" altLang="en-US" sz="1600" dirty="0"/>
              <a:t>の設定 </a:t>
            </a:r>
            <a:r>
              <a:rPr lang="en-US" altLang="ja-JP" sz="1600" dirty="0"/>
              <a:t>- </a:t>
            </a:r>
            <a:r>
              <a:rPr lang="ja-JP" altLang="en-US" sz="1600" dirty="0"/>
              <a:t>コロの</a:t>
            </a:r>
            <a:r>
              <a:rPr lang="en-US" altLang="ja-JP" sz="1600" dirty="0"/>
              <a:t>Linux</a:t>
            </a:r>
            <a:r>
              <a:rPr lang="ja-JP" altLang="en-US" sz="1600" dirty="0"/>
              <a:t>サーバー構築</a:t>
            </a:r>
          </a:p>
          <a:p>
            <a:r>
              <a:rPr lang="en-US" altLang="ja-JP" sz="1600" dirty="0"/>
              <a:t>http://linux.kororo.jp/cont/server/httpd_conf.php</a:t>
            </a:r>
            <a:r>
              <a:rPr lang="ja-JP" altLang="en-US" sz="1600" dirty="0"/>
              <a:t/>
            </a:r>
            <a:br>
              <a:rPr lang="ja-JP" altLang="en-US" sz="1600" dirty="0"/>
            </a:br>
            <a:endParaRPr lang="en-US" altLang="ja-JP" sz="1600" dirty="0" smtClean="0"/>
          </a:p>
          <a:p>
            <a:endParaRPr lang="ja-JP" altLang="en-US" sz="1600" dirty="0"/>
          </a:p>
        </p:txBody>
      </p:sp>
    </p:spTree>
    <p:extLst>
      <p:ext uri="{BB962C8B-B14F-4D97-AF65-F5344CB8AC3E}">
        <p14:creationId xmlns:p14="http://schemas.microsoft.com/office/powerpoint/2010/main" val="42464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Apache</a:t>
            </a:r>
            <a:r>
              <a:rPr kumimoji="1" lang="ja-JP" altLang="en-US" dirty="0" smtClean="0"/>
              <a:t>導入</a:t>
            </a:r>
            <a:r>
              <a:rPr kumimoji="1" lang="en-US" altLang="ja-JP" dirty="0" smtClean="0"/>
              <a:t>(p.263)</a:t>
            </a:r>
            <a:endParaRPr kumimoji="1" lang="ja-JP" altLang="en-US" dirty="0"/>
          </a:p>
        </p:txBody>
      </p:sp>
      <p:sp>
        <p:nvSpPr>
          <p:cNvPr id="3" name="コンテンツ プレースホルダー 2"/>
          <p:cNvSpPr>
            <a:spLocks noGrp="1"/>
          </p:cNvSpPr>
          <p:nvPr>
            <p:ph idx="1"/>
          </p:nvPr>
        </p:nvSpPr>
        <p:spPr>
          <a:xfrm>
            <a:off x="457200" y="1600200"/>
            <a:ext cx="8229600" cy="4853136"/>
          </a:xfrm>
        </p:spPr>
        <p:txBody>
          <a:bodyPr/>
          <a:lstStyle/>
          <a:p>
            <a:pPr marL="0" indent="0">
              <a:buNone/>
            </a:pPr>
            <a:r>
              <a:rPr kumimoji="1" lang="en-US" altLang="ja-JP" sz="2800" dirty="0" smtClean="0"/>
              <a:t>www</a:t>
            </a:r>
            <a:r>
              <a:rPr kumimoji="1" lang="ja-JP" altLang="en-US" sz="2800" dirty="0" smtClean="0"/>
              <a:t>サーバの機能</a:t>
            </a:r>
            <a:r>
              <a:rPr lang="ja-JP" altLang="en-US" sz="2800" dirty="0" smtClean="0"/>
              <a:t>と</a:t>
            </a:r>
            <a:r>
              <a:rPr lang="en-US" altLang="ja-JP" sz="2800" dirty="0" smtClean="0"/>
              <a:t>SSL</a:t>
            </a:r>
            <a:r>
              <a:rPr lang="ja-JP" altLang="en-US" sz="2800" dirty="0" smtClean="0"/>
              <a:t>を使用するには</a:t>
            </a:r>
            <a:endParaRPr lang="en-US" altLang="ja-JP" sz="2800" dirty="0" smtClean="0"/>
          </a:p>
          <a:p>
            <a:pPr marL="0" indent="0">
              <a:buNone/>
            </a:pPr>
            <a:r>
              <a:rPr kumimoji="1" lang="ja-JP" altLang="en-US" sz="2800" dirty="0" smtClean="0"/>
              <a:t>下記</a:t>
            </a:r>
            <a:r>
              <a:rPr lang="ja-JP" altLang="en-US" sz="2800" dirty="0" smtClean="0"/>
              <a:t>のパッケージのインストールが必要</a:t>
            </a:r>
            <a:endParaRPr kumimoji="1" lang="en-US" altLang="ja-JP" sz="2800" dirty="0" smtClean="0"/>
          </a:p>
          <a:p>
            <a:pPr marL="0" indent="0">
              <a:buNone/>
            </a:pPr>
            <a:r>
              <a:rPr lang="en-US" altLang="ja-JP" sz="2800" dirty="0" err="1"/>
              <a:t>h</a:t>
            </a:r>
            <a:r>
              <a:rPr kumimoji="1" lang="en-US" altLang="ja-JP" sz="2800" dirty="0" err="1" smtClean="0"/>
              <a:t>ttpd</a:t>
            </a:r>
            <a:r>
              <a:rPr lang="en-US" altLang="ja-JP" sz="2800" dirty="0" smtClean="0"/>
              <a:t>, </a:t>
            </a:r>
            <a:r>
              <a:rPr kumimoji="1" lang="en-US" altLang="ja-JP" sz="2800" dirty="0" err="1" smtClean="0"/>
              <a:t>httpd</a:t>
            </a:r>
            <a:r>
              <a:rPr kumimoji="1" lang="en-US" altLang="ja-JP" sz="2800" dirty="0" smtClean="0"/>
              <a:t>-tools</a:t>
            </a:r>
            <a:r>
              <a:rPr lang="en-US" altLang="ja-JP" sz="2800" dirty="0" smtClean="0"/>
              <a:t>, </a:t>
            </a:r>
            <a:r>
              <a:rPr kumimoji="1" lang="en-US" altLang="ja-JP" sz="2800" dirty="0" err="1" smtClean="0"/>
              <a:t>mod_ssl</a:t>
            </a:r>
            <a:endParaRPr lang="en-US" altLang="ja-JP" sz="2800" dirty="0"/>
          </a:p>
          <a:p>
            <a:pPr marL="0" indent="0">
              <a:buNone/>
            </a:pPr>
            <a:endParaRPr kumimoji="1" lang="en-US" altLang="ja-JP" sz="2800" dirty="0" smtClean="0"/>
          </a:p>
          <a:p>
            <a:pPr marL="0" indent="0">
              <a:buNone/>
            </a:pPr>
            <a:r>
              <a:rPr lang="ja-JP" altLang="en-US" sz="2800" dirty="0" smtClean="0"/>
              <a:t>しかし、</a:t>
            </a:r>
            <a:r>
              <a:rPr kumimoji="1" lang="ja-JP" altLang="en-US" sz="2800" dirty="0" smtClean="0"/>
              <a:t>なぜか</a:t>
            </a:r>
            <a:r>
              <a:rPr kumimoji="1" lang="en-US" altLang="ja-JP" sz="2800" dirty="0" smtClean="0"/>
              <a:t>yum</a:t>
            </a:r>
            <a:r>
              <a:rPr kumimoji="1" lang="ja-JP" altLang="en-US" sz="2800" dirty="0" smtClean="0"/>
              <a:t>が使えない</a:t>
            </a:r>
            <a:endParaRPr lang="en-US" altLang="ja-JP" sz="2800" dirty="0"/>
          </a:p>
          <a:p>
            <a:pPr marL="0" indent="0">
              <a:buNone/>
            </a:pPr>
            <a:r>
              <a:rPr kumimoji="1" lang="ja-JP" altLang="en-US" sz="2800" dirty="0" smtClean="0"/>
              <a:t>・前回は使えた</a:t>
            </a:r>
            <a:endParaRPr kumimoji="1" lang="en-US" altLang="ja-JP" sz="2800" dirty="0" smtClean="0"/>
          </a:p>
          <a:p>
            <a:pPr marL="0" indent="0">
              <a:buNone/>
            </a:pPr>
            <a:r>
              <a:rPr lang="ja-JP" altLang="en-US" sz="2800" dirty="0" smtClean="0"/>
              <a:t>・右のようなエラー</a:t>
            </a:r>
            <a:endParaRPr kumimoji="1" lang="en-US" altLang="ja-JP" sz="2800" dirty="0" smtClean="0"/>
          </a:p>
          <a:p>
            <a:pPr marL="0" indent="0">
              <a:buNone/>
            </a:pP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918" y="4365104"/>
            <a:ext cx="4991788" cy="191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85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SELinux</a:t>
            </a:r>
            <a:r>
              <a:rPr kumimoji="1" lang="ja-JP" altLang="en-US" dirty="0" smtClean="0"/>
              <a:t>保護</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 強制アクセス制御により、システムに格納</a:t>
            </a:r>
            <a:r>
              <a:rPr lang="ja-JP" altLang="en-US" sz="2800" dirty="0" smtClean="0"/>
              <a:t>された</a:t>
            </a:r>
            <a:r>
              <a:rPr lang="ja-JP" altLang="en-US" sz="2800" dirty="0"/>
              <a:t>情報資産を、漏えい／改ざんといった脅威か ら保護する </a:t>
            </a:r>
            <a:r>
              <a:rPr lang="en-US" altLang="ja-JP" sz="2800" dirty="0"/>
              <a:t>Linux </a:t>
            </a:r>
            <a:r>
              <a:rPr lang="ja-JP" altLang="en-US" sz="2800" dirty="0"/>
              <a:t>カーネルの</a:t>
            </a:r>
            <a:r>
              <a:rPr lang="ja-JP" altLang="en-US" sz="2800" dirty="0" smtClean="0"/>
              <a:t>機能</a:t>
            </a:r>
            <a:endParaRPr lang="en-US" altLang="ja-JP" sz="2800" dirty="0" smtClean="0"/>
          </a:p>
          <a:p>
            <a:pPr marL="0" indent="0">
              <a:buNone/>
            </a:pPr>
            <a:endParaRPr lang="en-US" altLang="ja-JP" sz="2800" dirty="0" smtClean="0"/>
          </a:p>
          <a:p>
            <a:pPr marL="0" indent="0">
              <a:buNone/>
            </a:pPr>
            <a:endParaRPr lang="en-US" altLang="ja-JP" sz="2800" dirty="0" smtClean="0"/>
          </a:p>
          <a:p>
            <a:r>
              <a:rPr kumimoji="1" lang="ja-JP" altLang="en-US" sz="2800" dirty="0" smtClean="0"/>
              <a:t>つまり、セキュリティ</a:t>
            </a:r>
            <a:r>
              <a:rPr lang="ja-JP" altLang="en-US" sz="2800" dirty="0" smtClean="0"/>
              <a:t>ホールが存在しても</a:t>
            </a:r>
            <a:r>
              <a:rPr kumimoji="1" lang="ja-JP" altLang="en-US" sz="2800" dirty="0" smtClean="0"/>
              <a:t>被害を</a:t>
            </a:r>
            <a:r>
              <a:rPr kumimoji="1" lang="en-US" altLang="ja-JP" sz="2800" dirty="0" smtClean="0"/>
              <a:t/>
            </a:r>
            <a:br>
              <a:rPr kumimoji="1" lang="en-US" altLang="ja-JP" sz="2800" dirty="0" smtClean="0"/>
            </a:br>
            <a:r>
              <a:rPr kumimoji="1" lang="ja-JP" altLang="en-US" sz="2800" dirty="0" smtClean="0"/>
              <a:t>最小限に抑えられる</a:t>
            </a:r>
            <a:endParaRPr kumimoji="1" lang="en-US" altLang="ja-JP" sz="2800" dirty="0" smtClean="0"/>
          </a:p>
          <a:p>
            <a:r>
              <a:rPr lang="ja-JP" altLang="en-US" sz="2800" dirty="0" smtClean="0"/>
              <a:t>設定パラメータは</a:t>
            </a:r>
            <a:r>
              <a:rPr lang="en-US" altLang="ja-JP" sz="2800" dirty="0" smtClean="0"/>
              <a:t>p.264</a:t>
            </a:r>
            <a:r>
              <a:rPr lang="ja-JP" altLang="en-US" sz="2800" dirty="0" smtClean="0"/>
              <a:t>～</a:t>
            </a:r>
            <a:r>
              <a:rPr lang="en-US" altLang="ja-JP" sz="2800" dirty="0" smtClean="0"/>
              <a:t>p.266</a:t>
            </a:r>
            <a:r>
              <a:rPr lang="ja-JP" altLang="en-US" sz="2800" dirty="0" smtClean="0"/>
              <a:t>を参照</a:t>
            </a:r>
            <a:endParaRPr lang="en-US" altLang="ja-JP" sz="2800" dirty="0" smtClean="0"/>
          </a:p>
          <a:p>
            <a:r>
              <a:rPr lang="ja-JP" altLang="en-US" sz="2800" dirty="0" smtClean="0"/>
              <a:t>修正方法は</a:t>
            </a:r>
            <a:r>
              <a:rPr lang="en-US" altLang="ja-JP" sz="2800" dirty="0" smtClean="0"/>
              <a:t>6.2.5</a:t>
            </a:r>
            <a:r>
              <a:rPr lang="ja-JP" altLang="en-US" sz="2800" dirty="0" smtClean="0"/>
              <a:t>項</a:t>
            </a:r>
            <a:r>
              <a:rPr lang="en-US" altLang="ja-JP" sz="2800" dirty="0" smtClean="0"/>
              <a:t>(p.125)</a:t>
            </a:r>
            <a:r>
              <a:rPr lang="ja-JP" altLang="en-US" sz="2800" dirty="0" smtClean="0"/>
              <a:t>を参照</a:t>
            </a:r>
            <a:endParaRPr kumimoji="1" lang="ja-JP" altLang="en-US" sz="2800" dirty="0"/>
          </a:p>
        </p:txBody>
      </p:sp>
      <p:sp>
        <p:nvSpPr>
          <p:cNvPr id="4" name="正方形/長方形 3"/>
          <p:cNvSpPr/>
          <p:nvPr/>
        </p:nvSpPr>
        <p:spPr>
          <a:xfrm>
            <a:off x="3013968" y="2996952"/>
            <a:ext cx="6102424" cy="646331"/>
          </a:xfrm>
          <a:prstGeom prst="rect">
            <a:avLst/>
          </a:prstGeom>
        </p:spPr>
        <p:txBody>
          <a:bodyPr wrap="square">
            <a:spAutoFit/>
          </a:bodyPr>
          <a:lstStyle/>
          <a:p>
            <a:r>
              <a:rPr lang="ja-JP" altLang="en-US" dirty="0" smtClean="0"/>
              <a:t>参考サイト：もう</a:t>
            </a:r>
            <a:r>
              <a:rPr lang="en-US" altLang="ja-JP" dirty="0" err="1"/>
              <a:t>SELinux</a:t>
            </a:r>
            <a:r>
              <a:rPr lang="ja-JP" altLang="en-US" dirty="0"/>
              <a:t>は怖くない！～セキュア</a:t>
            </a:r>
            <a:r>
              <a:rPr lang="en-US" altLang="ja-JP" dirty="0"/>
              <a:t>Linux</a:t>
            </a:r>
            <a:r>
              <a:rPr lang="ja-JP" altLang="en-US" dirty="0"/>
              <a:t>徹底</a:t>
            </a:r>
            <a:r>
              <a:rPr lang="ja-JP" altLang="en-US" dirty="0" smtClean="0"/>
              <a:t>解説</a:t>
            </a:r>
            <a:endParaRPr lang="en-US" altLang="ja-JP" dirty="0" smtClean="0"/>
          </a:p>
          <a:p>
            <a:r>
              <a:rPr lang="en-US" altLang="ja-JP" dirty="0" smtClean="0"/>
              <a:t>http</a:t>
            </a:r>
            <a:r>
              <a:rPr lang="en-US" altLang="ja-JP" dirty="0"/>
              <a:t>://www.ospn.jp/osc2008-nagoya/secureos-ug.pdf</a:t>
            </a:r>
            <a:endParaRPr lang="ja-JP" altLang="en-US" dirty="0"/>
          </a:p>
        </p:txBody>
      </p:sp>
    </p:spTree>
    <p:extLst>
      <p:ext uri="{BB962C8B-B14F-4D97-AF65-F5344CB8AC3E}">
        <p14:creationId xmlns:p14="http://schemas.microsoft.com/office/powerpoint/2010/main" val="303426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Apache</a:t>
            </a:r>
            <a:r>
              <a:rPr kumimoji="1" lang="ja-JP" altLang="en-US" dirty="0" smtClean="0"/>
              <a:t>の動作設定</a:t>
            </a:r>
            <a:r>
              <a:rPr kumimoji="1" lang="en-US" altLang="ja-JP" dirty="0" smtClean="0"/>
              <a:t>(p.266)</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基本的な設定・・・</a:t>
            </a:r>
            <a:r>
              <a:rPr lang="en-US" altLang="ja-JP" sz="2800" dirty="0" err="1" smtClean="0"/>
              <a:t>httpd.conf</a:t>
            </a:r>
            <a:endParaRPr lang="en-US" altLang="ja-JP" sz="2800" dirty="0" smtClean="0"/>
          </a:p>
          <a:p>
            <a:endParaRPr kumimoji="1" lang="en-US" altLang="ja-JP" sz="2800" dirty="0"/>
          </a:p>
          <a:p>
            <a:r>
              <a:rPr lang="ja-JP" altLang="en-US" sz="2800" dirty="0" smtClean="0"/>
              <a:t>モジュールのロード</a:t>
            </a:r>
            <a:r>
              <a:rPr lang="ja-JP" altLang="en-US" sz="2800" dirty="0"/>
              <a:t>・・</a:t>
            </a:r>
            <a:r>
              <a:rPr lang="ja-JP" altLang="en-US" sz="2800" dirty="0" smtClean="0"/>
              <a:t>・</a:t>
            </a:r>
            <a:r>
              <a:rPr lang="en-US" altLang="ja-JP" sz="2800" dirty="0" err="1" smtClean="0"/>
              <a:t>conf.modules.d</a:t>
            </a:r>
            <a:r>
              <a:rPr lang="en-US" altLang="ja-JP" sz="2800" dirty="0" smtClean="0"/>
              <a:t>/</a:t>
            </a:r>
            <a:r>
              <a:rPr lang="ja-JP" altLang="en-US" sz="2800" dirty="0" smtClean="0"/>
              <a:t>＊</a:t>
            </a:r>
            <a:r>
              <a:rPr lang="ja-JP" altLang="en-US" sz="2800" dirty="0"/>
              <a:t>　</a:t>
            </a:r>
            <a:r>
              <a:rPr lang="en-US" altLang="ja-JP" sz="2800" dirty="0"/>
              <a:t/>
            </a:r>
            <a:br>
              <a:rPr lang="en-US" altLang="ja-JP" sz="2800" dirty="0"/>
            </a:br>
            <a:r>
              <a:rPr lang="en-US" altLang="ja-JP" sz="2800" dirty="0" smtClean="0"/>
              <a:t>(MPM</a:t>
            </a:r>
            <a:r>
              <a:rPr lang="ja-JP" altLang="en-US" sz="2800" dirty="0" smtClean="0"/>
              <a:t>やプロキシ、</a:t>
            </a:r>
            <a:r>
              <a:rPr lang="en-US" altLang="ja-JP" sz="2800" dirty="0" smtClean="0"/>
              <a:t>SSL</a:t>
            </a:r>
            <a:r>
              <a:rPr lang="ja-JP" altLang="en-US" sz="2800" dirty="0" smtClean="0"/>
              <a:t>など</a:t>
            </a:r>
            <a:r>
              <a:rPr lang="en-US" altLang="ja-JP" sz="2800" dirty="0" smtClean="0"/>
              <a:t>)</a:t>
            </a:r>
          </a:p>
          <a:p>
            <a:endParaRPr lang="en-US" altLang="ja-JP" sz="2800" dirty="0" smtClean="0"/>
          </a:p>
          <a:p>
            <a:r>
              <a:rPr lang="ja-JP" altLang="en-US" sz="2800" dirty="0" smtClean="0"/>
              <a:t>モジュールに依存した設定・・・</a:t>
            </a:r>
            <a:r>
              <a:rPr lang="en-US" altLang="ja-JP" sz="2800" dirty="0" err="1" smtClean="0"/>
              <a:t>conf.d</a:t>
            </a:r>
            <a:r>
              <a:rPr lang="en-US" altLang="ja-JP" sz="2800" dirty="0" smtClean="0"/>
              <a:t>/</a:t>
            </a:r>
            <a:r>
              <a:rPr lang="ja-JP" altLang="en-US" sz="2800" dirty="0" smtClean="0"/>
              <a:t>＊</a:t>
            </a:r>
            <a:r>
              <a:rPr lang="ja-JP" altLang="en-US" sz="2800" dirty="0"/>
              <a:t>　</a:t>
            </a:r>
            <a:r>
              <a:rPr lang="en-US" altLang="ja-JP" sz="2800" dirty="0"/>
              <a:t/>
            </a:r>
            <a:br>
              <a:rPr lang="en-US" altLang="ja-JP" sz="2800" dirty="0"/>
            </a:br>
            <a:r>
              <a:rPr lang="en-US" altLang="ja-JP" sz="2800" dirty="0" smtClean="0"/>
              <a:t>(SSL</a:t>
            </a:r>
            <a:r>
              <a:rPr lang="ja-JP" altLang="en-US" sz="2800" dirty="0" smtClean="0"/>
              <a:t>の設定やディレクトリインデックスなど</a:t>
            </a:r>
            <a:r>
              <a:rPr lang="en-US" altLang="ja-JP" sz="2800" dirty="0" smtClean="0"/>
              <a:t>)</a:t>
            </a:r>
          </a:p>
          <a:p>
            <a:endParaRPr lang="en-US" altLang="ja-JP" sz="2800" dirty="0"/>
          </a:p>
          <a:p>
            <a:pPr marL="0" indent="0">
              <a:buNone/>
            </a:pPr>
            <a:endParaRPr lang="en-US" altLang="ja-JP" sz="2800" dirty="0" smtClean="0"/>
          </a:p>
          <a:p>
            <a:pPr marL="0" indent="0">
              <a:buNone/>
            </a:pPr>
            <a:endParaRPr lang="en-US" altLang="ja-JP" sz="2800" dirty="0" smtClean="0"/>
          </a:p>
        </p:txBody>
      </p:sp>
    </p:spTree>
    <p:extLst>
      <p:ext uri="{BB962C8B-B14F-4D97-AF65-F5344CB8AC3E}">
        <p14:creationId xmlns:p14="http://schemas.microsoft.com/office/powerpoint/2010/main" val="262503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標準設定</a:t>
            </a:r>
            <a:r>
              <a:rPr kumimoji="1" lang="en-US" altLang="ja-JP" dirty="0" smtClean="0"/>
              <a:t>(p.267)</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fontScale="92500" lnSpcReduction="10000"/>
          </a:bodyPr>
          <a:lstStyle/>
          <a:p>
            <a:r>
              <a:rPr lang="ja-JP" altLang="en-US" sz="2800" dirty="0" smtClean="0"/>
              <a:t>設定ファイル</a:t>
            </a:r>
            <a:r>
              <a:rPr lang="en-US" altLang="ja-JP" sz="2800" dirty="0" smtClean="0"/>
              <a:t>(</a:t>
            </a:r>
            <a:r>
              <a:rPr lang="en-US" altLang="ja-JP" sz="2800" dirty="0" err="1" smtClean="0"/>
              <a:t>httpd.conf</a:t>
            </a:r>
            <a:r>
              <a:rPr lang="en-US" altLang="ja-JP" sz="2800" dirty="0" smtClean="0"/>
              <a:t>)</a:t>
            </a:r>
            <a:r>
              <a:rPr lang="ja-JP" altLang="en-US" sz="2800" dirty="0" smtClean="0"/>
              <a:t>はディレクティブと呼ばれる</a:t>
            </a:r>
            <a:r>
              <a:rPr lang="en-US" altLang="ja-JP" sz="2800" dirty="0" smtClean="0"/>
              <a:t>Apache</a:t>
            </a:r>
            <a:r>
              <a:rPr lang="ja-JP" altLang="en-US" sz="2800" dirty="0" smtClean="0"/>
              <a:t>の命令とパラメータで構成されている</a:t>
            </a:r>
            <a:endParaRPr lang="en-US" altLang="ja-JP" sz="2800" dirty="0" smtClean="0"/>
          </a:p>
          <a:p>
            <a:endParaRPr lang="en-US" altLang="ja-JP" sz="2800" dirty="0" smtClean="0"/>
          </a:p>
          <a:p>
            <a:pPr marL="0" indent="0">
              <a:buNone/>
            </a:pPr>
            <a:r>
              <a:rPr lang="ja-JP" altLang="en-US" sz="2800" dirty="0" smtClean="0"/>
              <a:t>主なディレクティブ</a:t>
            </a:r>
            <a:endParaRPr lang="en-US" altLang="ja-JP" sz="2800" dirty="0" smtClean="0"/>
          </a:p>
          <a:p>
            <a:r>
              <a:rPr lang="ja-JP" altLang="en-US" sz="2200" dirty="0"/>
              <a:t>動作</a:t>
            </a:r>
            <a:r>
              <a:rPr lang="ja-JP" altLang="en-US" sz="2200" dirty="0" smtClean="0"/>
              <a:t>環境</a:t>
            </a:r>
            <a:endParaRPr lang="en-US" altLang="ja-JP" sz="2200" dirty="0" smtClean="0"/>
          </a:p>
          <a:p>
            <a:r>
              <a:rPr lang="en-US" altLang="ja-JP" sz="2200" dirty="0" smtClean="0"/>
              <a:t>Main</a:t>
            </a:r>
            <a:r>
              <a:rPr lang="ja-JP" altLang="en-US" sz="2200" dirty="0" smtClean="0"/>
              <a:t>サーバ</a:t>
            </a:r>
            <a:endParaRPr lang="en-US" altLang="ja-JP" sz="2200" dirty="0" smtClean="0"/>
          </a:p>
          <a:p>
            <a:r>
              <a:rPr lang="ja-JP" altLang="en-US" sz="2200" dirty="0"/>
              <a:t>アクセス</a:t>
            </a:r>
            <a:r>
              <a:rPr lang="ja-JP" altLang="en-US" sz="2200" dirty="0" smtClean="0"/>
              <a:t>制御</a:t>
            </a:r>
            <a:endParaRPr lang="en-US" altLang="ja-JP" sz="2200" dirty="0" smtClean="0"/>
          </a:p>
          <a:p>
            <a:r>
              <a:rPr lang="ja-JP" altLang="en-US" sz="2200" dirty="0" smtClean="0"/>
              <a:t>ディレクトリアクセス</a:t>
            </a:r>
            <a:endParaRPr lang="en-US" altLang="ja-JP" sz="2200" dirty="0" smtClean="0"/>
          </a:p>
          <a:p>
            <a:r>
              <a:rPr lang="ja-JP" altLang="en-US" sz="2200" dirty="0" smtClean="0"/>
              <a:t>ログ</a:t>
            </a:r>
            <a:endParaRPr lang="en-US" altLang="ja-JP" sz="2200" dirty="0" smtClean="0"/>
          </a:p>
          <a:p>
            <a:r>
              <a:rPr lang="ja-JP" altLang="en-US" sz="2200" dirty="0" smtClean="0"/>
              <a:t>エイリアス</a:t>
            </a:r>
            <a:endParaRPr lang="en-US" altLang="ja-JP" sz="2200" dirty="0" smtClean="0"/>
          </a:p>
          <a:p>
            <a:r>
              <a:rPr lang="ja-JP" altLang="en-US" sz="2200" dirty="0" smtClean="0"/>
              <a:t>ファイルタイプ</a:t>
            </a:r>
            <a:endParaRPr lang="en-US" altLang="ja-JP" sz="2200" dirty="0" smtClean="0"/>
          </a:p>
          <a:p>
            <a:r>
              <a:rPr lang="ja-JP" altLang="en-US" sz="2200" dirty="0" smtClean="0"/>
              <a:t>インデックス表示</a:t>
            </a:r>
            <a:endParaRPr lang="en-US" altLang="ja-JP" sz="2200" dirty="0" smtClean="0"/>
          </a:p>
          <a:p>
            <a:r>
              <a:rPr lang="ja-JP" altLang="en-US" sz="2200" dirty="0" smtClean="0"/>
              <a:t>その他</a:t>
            </a:r>
            <a:r>
              <a:rPr lang="en-US" altLang="ja-JP" sz="2200" dirty="0" smtClean="0"/>
              <a:t>(Error</a:t>
            </a:r>
            <a:r>
              <a:rPr lang="ja-JP" altLang="en-US" sz="2200" dirty="0" err="1" smtClean="0"/>
              <a:t>、</a:t>
            </a:r>
            <a:r>
              <a:rPr lang="ja-JP" altLang="en-US" sz="2200" dirty="0" smtClean="0"/>
              <a:t>リダイレクト、環境変数、パフォーマンス</a:t>
            </a:r>
            <a:r>
              <a:rPr lang="en-US" altLang="ja-JP" sz="2200" dirty="0" smtClean="0"/>
              <a:t>)</a:t>
            </a:r>
            <a:endParaRPr lang="en-US" altLang="ja-JP" sz="2200" dirty="0"/>
          </a:p>
        </p:txBody>
      </p:sp>
    </p:spTree>
    <p:extLst>
      <p:ext uri="{BB962C8B-B14F-4D97-AF65-F5344CB8AC3E}">
        <p14:creationId xmlns:p14="http://schemas.microsoft.com/office/powerpoint/2010/main" val="30414848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1095</Words>
  <Application>Microsoft Office PowerPoint</Application>
  <PresentationFormat>画面に合わせる (4:3)</PresentationFormat>
  <Paragraphs>214</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Office ​​テーマ</vt:lpstr>
      <vt:lpstr>06/10  Linuxインフラ輪講 (WWWサーバ)</vt:lpstr>
      <vt:lpstr>目的</vt:lpstr>
      <vt:lpstr>WWWサーバとは(p.260)</vt:lpstr>
      <vt:lpstr>Apache HTTP Serverとは(p.260)</vt:lpstr>
      <vt:lpstr>MPMについて(p.261)</vt:lpstr>
      <vt:lpstr>Apache導入(p.263)</vt:lpstr>
      <vt:lpstr>SELinux保護</vt:lpstr>
      <vt:lpstr>Apacheの動作設定(p.266)</vt:lpstr>
      <vt:lpstr>標準設定(p.267)</vt:lpstr>
      <vt:lpstr>動作環境の設定 (p.267)</vt:lpstr>
      <vt:lpstr>Mainサーバに関する設定 (p.269)</vt:lpstr>
      <vt:lpstr>アクセス制御に関する設定(p.270)</vt:lpstr>
      <vt:lpstr>ディレクトリアクセスに関する設定(p.274)</vt:lpstr>
      <vt:lpstr>ログの設定(p.275)</vt:lpstr>
      <vt:lpstr>エイリアスの設定(p.277)</vt:lpstr>
      <vt:lpstr>ファイルタイプに応じた設定(p.279)</vt:lpstr>
      <vt:lpstr>インデックス表示に関する設定(p.281)</vt:lpstr>
      <vt:lpstr>その他のディレクティブ(p.284)</vt:lpstr>
      <vt:lpstr>ユーザ認証(p.286)</vt:lpstr>
      <vt:lpstr>パスワードファイル(p.287)</vt:lpstr>
      <vt:lpstr>アクセス制御ファイル(p.287)</vt:lpstr>
      <vt:lpstr>バーチャルホスト</vt:lpstr>
      <vt:lpstr>SSL/TLSの利用(p.292)</vt:lpstr>
      <vt:lpstr>SSL/TLSの設定(p.292)</vt:lpstr>
      <vt:lpstr>SSL/TLSの設定(p.292)</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Linuxインフラ輪講 (WWWサーバ)</dc:title>
  <dc:creator>標準ユーザ</dc:creator>
  <cp:lastModifiedBy>標準ユーザ</cp:lastModifiedBy>
  <cp:revision>31</cp:revision>
  <dcterms:created xsi:type="dcterms:W3CDTF">2016-06-07T03:49:38Z</dcterms:created>
  <dcterms:modified xsi:type="dcterms:W3CDTF">2016-06-10T09:25:36Z</dcterms:modified>
</cp:coreProperties>
</file>