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7" r:id="rId2"/>
  </p:sldMasterIdLst>
  <p:notesMasterIdLst>
    <p:notesMasterId r:id="rId51"/>
  </p:notesMasterIdLst>
  <p:sldIdLst>
    <p:sldId id="258" r:id="rId3"/>
    <p:sldId id="286" r:id="rId4"/>
    <p:sldId id="287" r:id="rId5"/>
    <p:sldId id="291" r:id="rId6"/>
    <p:sldId id="272" r:id="rId7"/>
    <p:sldId id="273" r:id="rId8"/>
    <p:sldId id="274" r:id="rId9"/>
    <p:sldId id="288" r:id="rId10"/>
    <p:sldId id="292" r:id="rId11"/>
    <p:sldId id="260" r:id="rId12"/>
    <p:sldId id="261" r:id="rId13"/>
    <p:sldId id="293" r:id="rId14"/>
    <p:sldId id="319" r:id="rId15"/>
    <p:sldId id="320" r:id="rId16"/>
    <p:sldId id="321" r:id="rId17"/>
    <p:sldId id="322" r:id="rId18"/>
    <p:sldId id="318" r:id="rId19"/>
    <p:sldId id="294" r:id="rId20"/>
    <p:sldId id="323" r:id="rId21"/>
    <p:sldId id="327" r:id="rId22"/>
    <p:sldId id="325" r:id="rId23"/>
    <p:sldId id="295" r:id="rId24"/>
    <p:sldId id="324" r:id="rId25"/>
    <p:sldId id="326" r:id="rId26"/>
    <p:sldId id="262" r:id="rId27"/>
    <p:sldId id="263" r:id="rId28"/>
    <p:sldId id="316" r:id="rId29"/>
    <p:sldId id="317" r:id="rId30"/>
    <p:sldId id="298" r:id="rId31"/>
    <p:sldId id="314" r:id="rId32"/>
    <p:sldId id="297" r:id="rId33"/>
    <p:sldId id="303" r:id="rId34"/>
    <p:sldId id="305" r:id="rId35"/>
    <p:sldId id="306" r:id="rId36"/>
    <p:sldId id="299" r:id="rId37"/>
    <p:sldId id="315" r:id="rId38"/>
    <p:sldId id="308" r:id="rId39"/>
    <p:sldId id="309" r:id="rId40"/>
    <p:sldId id="310" r:id="rId41"/>
    <p:sldId id="311" r:id="rId42"/>
    <p:sldId id="312" r:id="rId43"/>
    <p:sldId id="313" r:id="rId44"/>
    <p:sldId id="328" r:id="rId45"/>
    <p:sldId id="329" r:id="rId46"/>
    <p:sldId id="330" r:id="rId47"/>
    <p:sldId id="331" r:id="rId48"/>
    <p:sldId id="332" r:id="rId49"/>
    <p:sldId id="333"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B16"/>
    <a:srgbClr val="FAFAFA"/>
    <a:srgbClr val="69A12B"/>
    <a:srgbClr val="B9C737"/>
    <a:srgbClr val="A5B131"/>
    <a:srgbClr val="F1B409"/>
    <a:srgbClr val="293F11"/>
    <a:srgbClr val="496044"/>
    <a:srgbClr val="7CBF33"/>
    <a:srgbClr val="314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9" autoAdjust="0"/>
    <p:restoredTop sz="92393" autoAdjust="0"/>
  </p:normalViewPr>
  <p:slideViewPr>
    <p:cSldViewPr>
      <p:cViewPr varScale="1">
        <p:scale>
          <a:sx n="67" d="100"/>
          <a:sy n="67" d="100"/>
        </p:scale>
        <p:origin x="-176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17DA8-7733-4085-B6E3-0021C68554AA}" type="datetimeFigureOut">
              <a:rPr kumimoji="1" lang="ja-JP" altLang="en-US" smtClean="0"/>
              <a:t>2016/8/3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B1E72-5CA7-4418-A962-7B34F6F02FB6}" type="slidenum">
              <a:rPr kumimoji="1" lang="ja-JP" altLang="en-US" smtClean="0"/>
              <a:t>‹#›</a:t>
            </a:fld>
            <a:endParaRPr kumimoji="1" lang="ja-JP" altLang="en-US"/>
          </a:p>
        </p:txBody>
      </p:sp>
    </p:spTree>
    <p:extLst>
      <p:ext uri="{BB962C8B-B14F-4D97-AF65-F5344CB8AC3E}">
        <p14:creationId xmlns:p14="http://schemas.microsoft.com/office/powerpoint/2010/main" val="5371054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28" name="日付プレースホルダー 27"/>
          <p:cNvSpPr>
            <a:spLocks noGrp="1"/>
          </p:cNvSpPr>
          <p:nvPr>
            <p:ph type="dt" sz="half" idx="10"/>
          </p:nvPr>
        </p:nvSpPr>
        <p:spPr>
          <a:xfrm>
            <a:off x="6400800" y="6355080"/>
            <a:ext cx="2286000" cy="365760"/>
          </a:xfrm>
        </p:spPr>
        <p:txBody>
          <a:bodyPr/>
          <a:lstStyle>
            <a:lvl1pPr>
              <a:defRPr sz="1400"/>
            </a:lvl1pPr>
          </a:lstStyle>
          <a:p>
            <a:fld id="{70C361F7-2B84-4765-A2C8-78B65AF5951A}" type="datetime1">
              <a:rPr kumimoji="1" lang="ja-JP" altLang="en-US" smtClean="0"/>
              <a:t>2016/8/3</a:t>
            </a:fld>
            <a:endParaRPr kumimoji="1" lang="ja-JP" altLang="en-US"/>
          </a:p>
        </p:txBody>
      </p:sp>
      <p:sp>
        <p:nvSpPr>
          <p:cNvPr id="17" name="フッター プレースホルダー 16"/>
          <p:cNvSpPr>
            <a:spLocks noGrp="1"/>
          </p:cNvSpPr>
          <p:nvPr>
            <p:ph type="ftr" sz="quarter" idx="11"/>
          </p:nvPr>
        </p:nvSpPr>
        <p:spPr>
          <a:xfrm>
            <a:off x="2898648" y="6355080"/>
            <a:ext cx="3474720" cy="365760"/>
          </a:xfrm>
        </p:spPr>
        <p:txBody>
          <a:bodyPr/>
          <a:lstStyle/>
          <a:p>
            <a:endParaRPr kumimoji="1" lang="ja-JP" altLang="en-US"/>
          </a:p>
        </p:txBody>
      </p:sp>
      <p:sp>
        <p:nvSpPr>
          <p:cNvPr id="29" name="スライド番号プレースホルダー 28"/>
          <p:cNvSpPr>
            <a:spLocks noGrp="1"/>
          </p:cNvSpPr>
          <p:nvPr>
            <p:ph type="sldNum" sz="quarter" idx="12"/>
          </p:nvPr>
        </p:nvSpPr>
        <p:spPr>
          <a:xfrm>
            <a:off x="1216152" y="6355080"/>
            <a:ext cx="1219200" cy="365760"/>
          </a:xfrm>
          <a:prstGeom prst="rect">
            <a:avLst/>
          </a:prstGeom>
        </p:spPr>
        <p:txBody>
          <a:bodyPr/>
          <a:lstStyle/>
          <a:p>
            <a:fld id="{9170B4F9-19F9-4B21-8516-E9BE38EC1135}"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A8D4E04-9DE4-409B-8D20-D21985EA605F}" type="datetime1">
              <a:rPr kumimoji="1" lang="ja-JP" altLang="en-US" smtClean="0"/>
              <a:t>2016/8/3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7380312" y="6356350"/>
            <a:ext cx="901080" cy="365760"/>
          </a:xfrm>
          <a:prstGeom prst="rect">
            <a:avLst/>
          </a:prstGeom>
        </p:spPr>
        <p:txBody>
          <a:bodyPr/>
          <a:lstStyle/>
          <a:p>
            <a:fld id="{9170B4F9-19F9-4B21-8516-E9BE38EC113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65B91A-522F-4BAB-B980-F84E13E0FFD4}" type="datetime1">
              <a:rPr kumimoji="1" lang="ja-JP" altLang="en-US" smtClean="0"/>
              <a:t>2016/8/3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7380312" y="6356350"/>
            <a:ext cx="901080" cy="365760"/>
          </a:xfrm>
          <a:prstGeom prst="rect">
            <a:avLst/>
          </a:prstGeom>
        </p:spPr>
        <p:txBody>
          <a:bodyPr/>
          <a:lstStyle/>
          <a:p>
            <a:fld id="{9170B4F9-19F9-4B21-8516-E9BE38EC1135}" type="slidenum">
              <a:rPr kumimoji="1" lang="ja-JP" altLang="en-US" smtClean="0"/>
              <a:t>‹#›</a:t>
            </a:fld>
            <a:endParaRPr kumimoji="1" lang="ja-JP" altLang="en-US"/>
          </a:p>
        </p:txBody>
      </p:sp>
      <p:sp>
        <p:nvSpPr>
          <p:cNvPr id="7" name="直線コネクタ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5D0FCA0-6706-4290-9B71-955CCDE12D9F}" type="datetime1">
              <a:rPr kumimoji="1" lang="ja-JP" altLang="en-US" smtClean="0"/>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9442917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6" y="44624"/>
            <a:ext cx="8229600" cy="846584"/>
          </a:xfrm>
        </p:spPr>
        <p:txBody>
          <a:bodyPr/>
          <a:lstStyle/>
          <a:p>
            <a:r>
              <a:rPr kumimoji="0" lang="ja-JP" altLang="en-US" dirty="0" smtClean="0"/>
              <a:t>マスター タイトルの書式設定</a:t>
            </a:r>
            <a:endParaRPr kumimoji="0" lang="en-US" dirty="0"/>
          </a:p>
        </p:txBody>
      </p:sp>
      <p:sp>
        <p:nvSpPr>
          <p:cNvPr id="4" name="日付プレースホルダー 3"/>
          <p:cNvSpPr>
            <a:spLocks noGrp="1"/>
          </p:cNvSpPr>
          <p:nvPr>
            <p:ph type="dt" sz="half" idx="10"/>
          </p:nvPr>
        </p:nvSpPr>
        <p:spPr>
          <a:xfrm>
            <a:off x="6400800" y="6381328"/>
            <a:ext cx="2289048" cy="365760"/>
          </a:xfrm>
          <a:prstGeom prst="rect">
            <a:avLst/>
          </a:prstGeom>
        </p:spPr>
        <p:txBody>
          <a:bodyPr/>
          <a:lstStyle/>
          <a:p>
            <a:fld id="{2B76A9EC-A41C-486D-BE06-6048F3505EBC}" type="datetime1">
              <a:rPr kumimoji="1" lang="ja-JP" altLang="en-US" smtClean="0"/>
              <a:t>2016/8/3</a:t>
            </a:fld>
            <a:endParaRPr kumimoji="1" lang="ja-JP" altLang="en-US"/>
          </a:p>
        </p:txBody>
      </p:sp>
      <p:sp>
        <p:nvSpPr>
          <p:cNvPr id="5" name="フッター プレースホルダー 4"/>
          <p:cNvSpPr>
            <a:spLocks noGrp="1"/>
          </p:cNvSpPr>
          <p:nvPr>
            <p:ph type="ftr" sz="quarter" idx="11"/>
          </p:nvPr>
        </p:nvSpPr>
        <p:spPr>
          <a:xfrm>
            <a:off x="2898648" y="6381328"/>
            <a:ext cx="3505200" cy="365760"/>
          </a:xfrm>
          <a:prstGeom prst="rect">
            <a:avLst/>
          </a:prstGeom>
        </p:spPr>
        <p:txBody>
          <a:bodyPr/>
          <a:lstStyle/>
          <a:p>
            <a:endParaRPr kumimoji="1" lang="ja-JP" altLang="en-US"/>
          </a:p>
        </p:txBody>
      </p:sp>
      <p:sp>
        <p:nvSpPr>
          <p:cNvPr id="8" name="コンテンツ プレースホルダー 7"/>
          <p:cNvSpPr>
            <a:spLocks noGrp="1"/>
          </p:cNvSpPr>
          <p:nvPr>
            <p:ph sz="quarter" idx="1"/>
          </p:nvPr>
        </p:nvSpPr>
        <p:spPr>
          <a:xfrm>
            <a:off x="457200" y="1052736"/>
            <a:ext cx="8229600" cy="4937760"/>
          </a:xfrm>
        </p:spPr>
        <p:txBody>
          <a:bodyPr/>
          <a:lstStyle>
            <a:lvl1pPr marL="274320" indent="-274320">
              <a:buClr>
                <a:srgbClr val="69A12B"/>
              </a:buClr>
              <a:buFont typeface="Wingdings 3" panose="05040102010807070707" pitchFamily="18" charset="2"/>
              <a:buChar char=""/>
              <a:defRPr/>
            </a:lvl1pPr>
          </a:lstStyle>
          <a:p>
            <a:pPr lvl="0" eaLnBrk="1" latinLnBrk="0" hangingPunct="1"/>
            <a:r>
              <a:rPr lang="ja-JP" altLang="en-US" dirty="0" smtClean="0"/>
              <a:t>マスター テキストの書式設定</a:t>
            </a:r>
          </a:p>
          <a:p>
            <a:pPr lvl="1" eaLnBrk="1" latinLnBrk="0" hangingPunct="1"/>
            <a:r>
              <a:rPr lang="ja-JP" altLang="en-US" dirty="0" smtClean="0"/>
              <a:t>第 </a:t>
            </a:r>
            <a:r>
              <a:rPr lang="en-US" altLang="ja-JP" dirty="0" smtClean="0"/>
              <a:t>2 </a:t>
            </a:r>
            <a:r>
              <a:rPr lang="ja-JP" altLang="en-US" dirty="0" smtClean="0"/>
              <a:t>レベル</a:t>
            </a:r>
          </a:p>
          <a:p>
            <a:pPr lvl="2" eaLnBrk="1" latinLnBrk="0" hangingPunct="1"/>
            <a:r>
              <a:rPr lang="ja-JP" altLang="en-US" dirty="0" smtClean="0"/>
              <a:t>第 </a:t>
            </a:r>
            <a:r>
              <a:rPr lang="en-US" altLang="ja-JP" dirty="0" smtClean="0"/>
              <a:t>3 </a:t>
            </a:r>
            <a:r>
              <a:rPr lang="ja-JP" altLang="en-US" dirty="0" smtClean="0"/>
              <a:t>レベル</a:t>
            </a:r>
          </a:p>
          <a:p>
            <a:pPr lvl="3" eaLnBrk="1" latinLnBrk="0" hangingPunct="1"/>
            <a:r>
              <a:rPr lang="ja-JP" altLang="en-US" dirty="0" smtClean="0"/>
              <a:t>第 </a:t>
            </a:r>
            <a:r>
              <a:rPr lang="en-US" altLang="ja-JP" dirty="0" smtClean="0"/>
              <a:t>4 </a:t>
            </a:r>
            <a:r>
              <a:rPr lang="ja-JP" altLang="en-US" dirty="0" smtClean="0"/>
              <a:t>レベル</a:t>
            </a:r>
          </a:p>
          <a:p>
            <a:pPr lvl="4" eaLnBrk="1" latinLnBrk="0" hangingPunct="1"/>
            <a:r>
              <a:rPr lang="ja-JP" altLang="en-US" dirty="0" smtClean="0"/>
              <a:t>第 </a:t>
            </a:r>
            <a:r>
              <a:rPr lang="en-US" altLang="ja-JP" dirty="0" smtClean="0"/>
              <a:t>5 </a:t>
            </a:r>
            <a:r>
              <a:rPr lang="ja-JP" altLang="en-US" dirty="0" smtClean="0"/>
              <a:t>レベル</a:t>
            </a:r>
            <a:endParaRPr kumimoji="0" lang="en-US" dirty="0"/>
          </a:p>
        </p:txBody>
      </p:sp>
      <p:sp>
        <p:nvSpPr>
          <p:cNvPr id="11" name="スライド番号プレースホルダー 5"/>
          <p:cNvSpPr>
            <a:spLocks noGrp="1"/>
          </p:cNvSpPr>
          <p:nvPr>
            <p:ph type="sldNum" sz="quarter" idx="12"/>
          </p:nvPr>
        </p:nvSpPr>
        <p:spPr>
          <a:xfrm>
            <a:off x="612648" y="6356350"/>
            <a:ext cx="1981200" cy="365760"/>
          </a:xfrm>
          <a:prstGeom prst="rect">
            <a:avLst/>
          </a:prstGeom>
        </p:spPr>
        <p:txBody>
          <a:bodyPr/>
          <a:lstStyle/>
          <a:p>
            <a:fld id="{9170B4F9-19F9-4B21-8516-E9BE38EC1135}" type="slidenum">
              <a:rPr kumimoji="1" lang="ja-JP" altLang="en-US" smtClean="0"/>
              <a:t>‹#›</a:t>
            </a:fld>
            <a:endParaRPr kumimoji="1" lang="ja-JP" altLang="en-US"/>
          </a:p>
        </p:txBody>
      </p:sp>
    </p:spTree>
    <p:extLst>
      <p:ext uri="{BB962C8B-B14F-4D97-AF65-F5344CB8AC3E}">
        <p14:creationId xmlns:p14="http://schemas.microsoft.com/office/powerpoint/2010/main" val="3088191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6" y="44624"/>
            <a:ext cx="8229600" cy="846584"/>
          </a:xfrm>
        </p:spPr>
        <p:txBody>
          <a:bodyPr/>
          <a:lstStyle/>
          <a:p>
            <a:r>
              <a:rPr kumimoji="0" lang="ja-JP" altLang="en-US" dirty="0" smtClean="0"/>
              <a:t>マスター タイトルの書式設定</a:t>
            </a:r>
            <a:endParaRPr kumimoji="0" lang="en-US" dirty="0"/>
          </a:p>
        </p:txBody>
      </p:sp>
      <p:sp>
        <p:nvSpPr>
          <p:cNvPr id="4" name="日付プレースホルダー 3"/>
          <p:cNvSpPr>
            <a:spLocks noGrp="1"/>
          </p:cNvSpPr>
          <p:nvPr>
            <p:ph type="dt" sz="half" idx="10"/>
          </p:nvPr>
        </p:nvSpPr>
        <p:spPr>
          <a:xfrm>
            <a:off x="6400800" y="6381328"/>
            <a:ext cx="2289048" cy="365760"/>
          </a:xfrm>
        </p:spPr>
        <p:txBody>
          <a:bodyPr/>
          <a:lstStyle/>
          <a:p>
            <a:fld id="{20A02CBF-F0D1-4A1A-972D-F10EDD889B13}" type="datetime1">
              <a:rPr kumimoji="1" lang="ja-JP" altLang="en-US" smtClean="0"/>
              <a:t>2016/8/3</a:t>
            </a:fld>
            <a:endParaRPr kumimoji="1" lang="ja-JP" altLang="en-US"/>
          </a:p>
        </p:txBody>
      </p:sp>
      <p:sp>
        <p:nvSpPr>
          <p:cNvPr id="5" name="フッター プレースホルダー 4"/>
          <p:cNvSpPr>
            <a:spLocks noGrp="1"/>
          </p:cNvSpPr>
          <p:nvPr>
            <p:ph type="ftr" sz="quarter" idx="11"/>
          </p:nvPr>
        </p:nvSpPr>
        <p:spPr>
          <a:xfrm>
            <a:off x="2898648" y="6381328"/>
            <a:ext cx="3505200" cy="365760"/>
          </a:xfrm>
        </p:spPr>
        <p:txBody>
          <a:bodyPr/>
          <a:lstStyle/>
          <a:p>
            <a:endParaRPr kumimoji="1" lang="ja-JP" altLang="en-US"/>
          </a:p>
        </p:txBody>
      </p:sp>
      <p:sp>
        <p:nvSpPr>
          <p:cNvPr id="8" name="コンテンツ プレースホルダー 7"/>
          <p:cNvSpPr>
            <a:spLocks noGrp="1"/>
          </p:cNvSpPr>
          <p:nvPr>
            <p:ph sz="quarter" idx="1"/>
          </p:nvPr>
        </p:nvSpPr>
        <p:spPr>
          <a:xfrm>
            <a:off x="457200" y="1052736"/>
            <a:ext cx="8229600" cy="4937760"/>
          </a:xfrm>
        </p:spPr>
        <p:txBody>
          <a:bodyPr/>
          <a:lstStyle>
            <a:lvl1pPr marL="274320" indent="-274320">
              <a:buClr>
                <a:srgbClr val="69A12B"/>
              </a:buClr>
              <a:buFont typeface="Wingdings 3" panose="05040102010807070707" pitchFamily="18" charset="2"/>
              <a:buChar char=""/>
              <a:defRPr/>
            </a:lvl1pPr>
          </a:lstStyle>
          <a:p>
            <a:pPr lvl="0" eaLnBrk="1" latinLnBrk="0" hangingPunct="1"/>
            <a:r>
              <a:rPr lang="ja-JP" altLang="en-US" dirty="0" smtClean="0"/>
              <a:t>マスター テキストの書式設定</a:t>
            </a:r>
          </a:p>
          <a:p>
            <a:pPr lvl="1" eaLnBrk="1" latinLnBrk="0" hangingPunct="1"/>
            <a:r>
              <a:rPr lang="ja-JP" altLang="en-US" dirty="0" smtClean="0"/>
              <a:t>第 </a:t>
            </a:r>
            <a:r>
              <a:rPr lang="en-US" altLang="ja-JP" dirty="0" smtClean="0"/>
              <a:t>2 </a:t>
            </a:r>
            <a:r>
              <a:rPr lang="ja-JP" altLang="en-US" dirty="0" smtClean="0"/>
              <a:t>レベル</a:t>
            </a:r>
          </a:p>
          <a:p>
            <a:pPr lvl="2" eaLnBrk="1" latinLnBrk="0" hangingPunct="1"/>
            <a:r>
              <a:rPr lang="ja-JP" altLang="en-US" dirty="0" smtClean="0"/>
              <a:t>第 </a:t>
            </a:r>
            <a:r>
              <a:rPr lang="en-US" altLang="ja-JP" dirty="0" smtClean="0"/>
              <a:t>3 </a:t>
            </a:r>
            <a:r>
              <a:rPr lang="ja-JP" altLang="en-US" dirty="0" smtClean="0"/>
              <a:t>レベル</a:t>
            </a:r>
          </a:p>
          <a:p>
            <a:pPr lvl="3" eaLnBrk="1" latinLnBrk="0" hangingPunct="1"/>
            <a:r>
              <a:rPr lang="ja-JP" altLang="en-US" dirty="0" smtClean="0"/>
              <a:t>第 </a:t>
            </a:r>
            <a:r>
              <a:rPr lang="en-US" altLang="ja-JP" dirty="0" smtClean="0"/>
              <a:t>4 </a:t>
            </a:r>
            <a:r>
              <a:rPr lang="ja-JP" altLang="en-US" dirty="0" smtClean="0"/>
              <a:t>レベル</a:t>
            </a:r>
          </a:p>
          <a:p>
            <a:pPr lvl="4" eaLnBrk="1" latinLnBrk="0" hangingPunct="1"/>
            <a:r>
              <a:rPr lang="ja-JP" altLang="en-US" dirty="0" smtClean="0"/>
              <a:t>第 </a:t>
            </a:r>
            <a:r>
              <a:rPr lang="en-US" altLang="ja-JP" dirty="0" smtClean="0"/>
              <a:t>5 </a:t>
            </a:r>
            <a:r>
              <a:rPr lang="ja-JP" altLang="en-US" dirty="0" smtClean="0"/>
              <a:t>レベル</a:t>
            </a:r>
            <a:endParaRPr kumimoji="0" lang="en-US" dirty="0"/>
          </a:p>
        </p:txBody>
      </p:sp>
      <p:sp>
        <p:nvSpPr>
          <p:cNvPr id="11" name="スライド番号プレースホルダー 5"/>
          <p:cNvSpPr>
            <a:spLocks noGrp="1"/>
          </p:cNvSpPr>
          <p:nvPr>
            <p:ph type="sldNum" sz="quarter" idx="12"/>
          </p:nvPr>
        </p:nvSpPr>
        <p:spPr>
          <a:xfrm>
            <a:off x="612648" y="6356350"/>
            <a:ext cx="1981200" cy="365760"/>
          </a:xfrm>
        </p:spPr>
        <p:txBody>
          <a:bodyPr/>
          <a:lstStyle/>
          <a:p>
            <a:fld id="{9170B4F9-19F9-4B21-8516-E9BE38EC1135}"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a:xfrm>
            <a:off x="6400800" y="6355080"/>
            <a:ext cx="2286000" cy="365760"/>
          </a:xfrm>
        </p:spPr>
        <p:txBody>
          <a:bodyPr/>
          <a:lstStyle/>
          <a:p>
            <a:fld id="{35EECFF8-38CE-4162-A0A2-332E7270657C}" type="datetime1">
              <a:rPr kumimoji="1" lang="ja-JP" altLang="en-US" smtClean="0"/>
              <a:t>2016/8/3</a:t>
            </a:fld>
            <a:endParaRPr kumimoji="1" lang="ja-JP" altLang="en-US"/>
          </a:p>
        </p:txBody>
      </p:sp>
      <p:sp>
        <p:nvSpPr>
          <p:cNvPr id="5" name="フッター プレースホルダー 4"/>
          <p:cNvSpPr>
            <a:spLocks noGrp="1"/>
          </p:cNvSpPr>
          <p:nvPr>
            <p:ph type="ftr" sz="quarter" idx="11"/>
          </p:nvPr>
        </p:nvSpPr>
        <p:spPr>
          <a:xfrm>
            <a:off x="2898648" y="6355080"/>
            <a:ext cx="3474720" cy="365760"/>
          </a:xfrm>
        </p:spPr>
        <p:txBody>
          <a:bodyPr/>
          <a:lstStyle/>
          <a:p>
            <a:endParaRPr kumimoji="1" lang="ja-JP" altLang="en-US"/>
          </a:p>
        </p:txBody>
      </p:sp>
      <p:sp>
        <p:nvSpPr>
          <p:cNvPr id="6" name="スライド番号プレースホルダー 5"/>
          <p:cNvSpPr>
            <a:spLocks noGrp="1"/>
          </p:cNvSpPr>
          <p:nvPr>
            <p:ph type="sldNum" sz="quarter" idx="12"/>
          </p:nvPr>
        </p:nvSpPr>
        <p:spPr>
          <a:xfrm>
            <a:off x="1069848" y="6355080"/>
            <a:ext cx="1520952" cy="365760"/>
          </a:xfrm>
          <a:prstGeom prst="rect">
            <a:avLst/>
          </a:prstGeom>
        </p:spPr>
        <p:txBody>
          <a:bodyPr/>
          <a:lstStyle/>
          <a:p>
            <a:fld id="{9170B4F9-19F9-4B21-8516-E9BE38EC1135}" type="slidenum">
              <a:rPr kumimoji="1" lang="ja-JP" altLang="en-US" smtClean="0"/>
              <a:t>‹#›</a:t>
            </a:fld>
            <a:endParaRPr kumimoji="1" lang="ja-JP" altLang="en-US"/>
          </a:p>
        </p:txBody>
      </p:sp>
      <p:sp>
        <p:nvSpPr>
          <p:cNvPr id="7" name="正方形/長方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CB4562CE-82B9-4704-9A8E-D6C9CE9B8C62}" type="datetime1">
              <a:rPr kumimoji="1" lang="ja-JP" altLang="en-US" smtClean="0"/>
              <a:t>2016/8/3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7380312" y="6356350"/>
            <a:ext cx="901080" cy="365760"/>
          </a:xfrm>
          <a:prstGeom prst="rect">
            <a:avLst/>
          </a:prstGeom>
        </p:spPr>
        <p:txBody>
          <a:bodyPr/>
          <a:lstStyle/>
          <a:p>
            <a:fld id="{9170B4F9-19F9-4B21-8516-E9BE38EC1135}"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457200" y="1219200"/>
            <a:ext cx="4041648"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632198" y="1216152"/>
            <a:ext cx="4041648"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E6D72A2-8A0D-42EF-9735-8A002BF8D22D}" type="datetime1">
              <a:rPr kumimoji="1" lang="ja-JP" altLang="en-US" smtClean="0"/>
              <a:t>2016/8/3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a:xfrm>
            <a:off x="7380312" y="6356350"/>
            <a:ext cx="901080" cy="365760"/>
          </a:xfrm>
          <a:prstGeom prst="rect">
            <a:avLst/>
          </a:prstGeom>
        </p:spPr>
        <p:txBody>
          <a:bodyPr/>
          <a:lstStyle/>
          <a:p>
            <a:fld id="{9170B4F9-19F9-4B21-8516-E9BE38EC1135}" type="slidenum">
              <a:rPr kumimoji="1" lang="ja-JP" altLang="en-US" smtClean="0"/>
              <a:t>‹#›</a:t>
            </a:fld>
            <a:endParaRPr kumimoji="1" lang="ja-JP" altLang="en-US"/>
          </a:p>
        </p:txBody>
      </p:sp>
      <p:sp>
        <p:nvSpPr>
          <p:cNvPr id="11" name="コンテンツ プレースホルダー 10"/>
          <p:cNvSpPr>
            <a:spLocks noGrp="1"/>
          </p:cNvSpPr>
          <p:nvPr>
            <p:ph sz="quarter" idx="2"/>
          </p:nvPr>
        </p:nvSpPr>
        <p:spPr>
          <a:xfrm>
            <a:off x="457200" y="2133600"/>
            <a:ext cx="4038600" cy="40386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quarter" idx="4"/>
          </p:nvPr>
        </p:nvSpPr>
        <p:spPr>
          <a:xfrm>
            <a:off x="4648200" y="2133600"/>
            <a:ext cx="4038600" cy="40386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398AA20E-E760-4D8F-A339-50C3163E40E5}" type="datetime1">
              <a:rPr kumimoji="1" lang="ja-JP" altLang="en-US" smtClean="0"/>
              <a:t>2016/8/3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a:xfrm>
            <a:off x="7380312" y="6356350"/>
            <a:ext cx="901080" cy="365760"/>
          </a:xfrm>
          <a:prstGeom prst="rect">
            <a:avLst/>
          </a:prstGeom>
        </p:spPr>
        <p:txBody>
          <a:bodyPr/>
          <a:lstStyle/>
          <a:p>
            <a:fld id="{9170B4F9-19F9-4B21-8516-E9BE38EC1135}" type="slidenum">
              <a:rPr kumimoji="1" lang="ja-JP" altLang="en-US" smtClean="0"/>
              <a:t>‹#›</a:t>
            </a:fld>
            <a:endParaRPr kumimoji="1" lang="ja-JP" alt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773A4AE-A674-42DA-9191-A9A789FCF09F}" type="datetime1">
              <a:rPr kumimoji="1" lang="ja-JP" altLang="en-US" smtClean="0"/>
              <a:t>2016/8/3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7380312" y="6356350"/>
            <a:ext cx="901080" cy="365760"/>
          </a:xfrm>
          <a:prstGeom prst="rect">
            <a:avLst/>
          </a:prstGeom>
        </p:spPr>
        <p:txBody>
          <a:bodyPr/>
          <a:lstStyle/>
          <a:p>
            <a:fld id="{9170B4F9-19F9-4B21-8516-E9BE38EC1135}" type="slidenum">
              <a:rPr kumimoji="1" lang="ja-JP" altLang="en-US" smtClean="0"/>
              <a:t>‹#›</a:t>
            </a:fld>
            <a:endParaRPr kumimoji="1" lang="ja-JP" altLang="en-US"/>
          </a:p>
        </p:txBody>
      </p:sp>
      <p:sp>
        <p:nvSpPr>
          <p:cNvPr id="5" name="直線コネクタ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82F01A03-321D-46B2-8910-147075D88D5C}" type="datetime1">
              <a:rPr kumimoji="1" lang="ja-JP" altLang="en-US" smtClean="0"/>
              <a:t>2016/8/3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7380312" y="6356350"/>
            <a:ext cx="901080" cy="365760"/>
          </a:xfrm>
          <a:prstGeom prst="rect">
            <a:avLst/>
          </a:prstGeom>
        </p:spPr>
        <p:txBody>
          <a:bodyPr/>
          <a:lstStyle/>
          <a:p>
            <a:fld id="{9170B4F9-19F9-4B21-8516-E9BE38EC1135}"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ー 11"/>
          <p:cNvSpPr>
            <a:spLocks noGrp="1"/>
          </p:cNvSpPr>
          <p:nvPr>
            <p:ph sz="quarter" idx="1"/>
          </p:nvPr>
        </p:nvSpPr>
        <p:spPr>
          <a:xfrm>
            <a:off x="304800" y="304800"/>
            <a:ext cx="5715000" cy="5715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CFF585DE-E34E-4872-941F-C5B5B38E68AA}" type="datetime1">
              <a:rPr kumimoji="1" lang="ja-JP" altLang="en-US" smtClean="0"/>
              <a:t>2016/8/3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7380312" y="6356350"/>
            <a:ext cx="901080" cy="365760"/>
          </a:xfrm>
          <a:prstGeom prst="rect">
            <a:avLst/>
          </a:prstGeom>
        </p:spPr>
        <p:txBody>
          <a:bodyPr/>
          <a:lstStyle/>
          <a:p>
            <a:fld id="{9170B4F9-19F9-4B21-8516-E9BE38EC1135}"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3.xml"/><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446856" y="44624"/>
            <a:ext cx="8229600" cy="846584"/>
          </a:xfrm>
          <a:prstGeom prst="rect">
            <a:avLst/>
          </a:prstGeom>
        </p:spPr>
        <p:txBody>
          <a:bodyPr vert="horz"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038952"/>
            <a:ext cx="8229600" cy="4910328"/>
          </a:xfrm>
          <a:prstGeom prst="rect">
            <a:avLst/>
          </a:prstGeom>
        </p:spPr>
        <p:txBody>
          <a:bodyPr vert="horz">
            <a:normAutofit/>
          </a:bodyPr>
          <a:lstStyle/>
          <a:p>
            <a:pPr lvl="0" eaLnBrk="1" latinLnBrk="0" hangingPunct="1"/>
            <a:r>
              <a:rPr kumimoji="0" lang="ja-JP" altLang="en-US" dirty="0" smtClean="0"/>
              <a:t>マスター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
        <p:nvSpPr>
          <p:cNvPr id="14" name="日付プレースホルダー 13"/>
          <p:cNvSpPr>
            <a:spLocks noGrp="1"/>
          </p:cNvSpPr>
          <p:nvPr>
            <p:ph type="dt" sz="half" idx="2"/>
          </p:nvPr>
        </p:nvSpPr>
        <p:spPr>
          <a:xfrm>
            <a:off x="6400800" y="6381328"/>
            <a:ext cx="2289048" cy="365760"/>
          </a:xfrm>
          <a:prstGeom prst="rect">
            <a:avLst/>
          </a:prstGeom>
        </p:spPr>
        <p:txBody>
          <a:bodyPr vert="horz"/>
          <a:lstStyle>
            <a:lvl1pPr algn="l" eaLnBrk="1" latinLnBrk="0" hangingPunct="1">
              <a:defRPr kumimoji="0" sz="1400">
                <a:solidFill>
                  <a:schemeClr val="tx2"/>
                </a:solidFill>
              </a:defRPr>
            </a:lvl1pPr>
          </a:lstStyle>
          <a:p>
            <a:fld id="{84F88D6A-E220-45B1-B9A8-3BDC5DF7C2D2}" type="datetime1">
              <a:rPr kumimoji="1" lang="ja-JP" altLang="en-US" smtClean="0"/>
              <a:t>2016/8/3</a:t>
            </a:fld>
            <a:endParaRPr kumimoji="1" lang="ja-JP" altLang="en-US"/>
          </a:p>
        </p:txBody>
      </p:sp>
      <p:sp>
        <p:nvSpPr>
          <p:cNvPr id="3" name="フッター プレースホルダー 2"/>
          <p:cNvSpPr>
            <a:spLocks noGrp="1"/>
          </p:cNvSpPr>
          <p:nvPr>
            <p:ph type="ftr" sz="quarter" idx="3"/>
          </p:nvPr>
        </p:nvSpPr>
        <p:spPr>
          <a:xfrm>
            <a:off x="2895600" y="6381328"/>
            <a:ext cx="3505200" cy="365760"/>
          </a:xfrm>
          <a:prstGeom prst="rect">
            <a:avLst/>
          </a:prstGeom>
        </p:spPr>
        <p:txBody>
          <a:bodyPr vert="horz"/>
          <a:lstStyle>
            <a:lvl1pPr algn="r" eaLnBrk="1" latinLnBrk="0" hangingPunct="1">
              <a:defRPr kumimoji="0" sz="1400">
                <a:solidFill>
                  <a:schemeClr val="tx2"/>
                </a:solidFill>
              </a:defRPr>
            </a:lvl1pPr>
          </a:lstStyle>
          <a:p>
            <a:endParaRPr kumimoji="1" lang="ja-JP" altLang="en-US" dirty="0"/>
          </a:p>
        </p:txBody>
      </p:sp>
      <p:sp>
        <p:nvSpPr>
          <p:cNvPr id="28" name="直線コネクタ 27"/>
          <p:cNvSpPr>
            <a:spLocks noChangeShapeType="1"/>
          </p:cNvSpPr>
          <p:nvPr userDrawn="1"/>
        </p:nvSpPr>
        <p:spPr bwMode="auto">
          <a:xfrm>
            <a:off x="457200" y="6353175"/>
            <a:ext cx="8229600" cy="0"/>
          </a:xfrm>
          <a:prstGeom prst="line">
            <a:avLst/>
          </a:prstGeom>
          <a:noFill/>
          <a:ln w="9525" cap="flat" cmpd="sng" algn="ctr">
            <a:solidFill>
              <a:srgbClr val="69A12B"/>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457200" y="908720"/>
            <a:ext cx="8229600" cy="0"/>
          </a:xfrm>
          <a:prstGeom prst="line">
            <a:avLst/>
          </a:prstGeom>
          <a:noFill/>
          <a:ln w="9525" cap="flat" cmpd="sng" algn="ctr">
            <a:solidFill>
              <a:srgbClr val="69A12B"/>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7" name="スライド番号プレースホルダー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170B4F9-19F9-4B21-8516-E9BE38EC1135}" type="slidenum">
              <a:rPr kumimoji="1" lang="ja-JP" altLang="en-US" smtClean="0"/>
              <a:t>‹#›</a:t>
            </a:fld>
            <a:endParaRPr kumimoji="1" lang="ja-JP" altLang="en-US"/>
          </a:p>
        </p:txBody>
      </p:sp>
      <p:sp>
        <p:nvSpPr>
          <p:cNvPr id="18" name="二等辺三角形 17"/>
          <p:cNvSpPr>
            <a:spLocks noChangeAspect="1"/>
          </p:cNvSpPr>
          <p:nvPr userDrawn="1"/>
        </p:nvSpPr>
        <p:spPr>
          <a:xfrm rot="5400000">
            <a:off x="419100" y="6467475"/>
            <a:ext cx="190849" cy="120314"/>
          </a:xfrm>
          <a:prstGeom prst="triangle">
            <a:avLst>
              <a:gd name="adj" fmla="val 50000"/>
            </a:avLst>
          </a:prstGeom>
          <a:solidFill>
            <a:srgbClr val="69A12B"/>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正方形/長方形 4"/>
          <p:cNvSpPr/>
          <p:nvPr userDrawn="1"/>
        </p:nvSpPr>
        <p:spPr>
          <a:xfrm>
            <a:off x="2843808" y="2821564"/>
            <a:ext cx="6264696" cy="4063819"/>
          </a:xfrm>
          <a:prstGeom prst="rect">
            <a:avLst/>
          </a:prstGeom>
          <a:blipFill dpi="0" rotWithShape="1">
            <a:blip r:embed="rId14">
              <a:alphaModFix amt="23000"/>
              <a:extLst>
                <a:ext uri="{BEBA8EAE-BF5A-486C-A8C5-ECC9F3942E4B}">
                  <a14:imgProps xmlns:a14="http://schemas.microsoft.com/office/drawing/2010/main">
                    <a14:imgLayer r:embed="rId15">
                      <a14:imgEffect>
                        <a14:brightnessContrast bright="16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ftr="0" dt="0"/>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rgbClr val="69A12B"/>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rgbClr val="69A12B"/>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446856" y="44624"/>
            <a:ext cx="8229600" cy="846584"/>
          </a:xfrm>
          <a:prstGeom prst="rect">
            <a:avLst/>
          </a:prstGeom>
        </p:spPr>
        <p:txBody>
          <a:bodyPr vert="horz"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038952"/>
            <a:ext cx="8229600" cy="4910328"/>
          </a:xfrm>
          <a:prstGeom prst="rect">
            <a:avLst/>
          </a:prstGeom>
        </p:spPr>
        <p:txBody>
          <a:bodyPr vert="horz">
            <a:normAutofit/>
          </a:bodyPr>
          <a:lstStyle/>
          <a:p>
            <a:pPr lvl="0" eaLnBrk="1" latinLnBrk="0" hangingPunct="1"/>
            <a:r>
              <a:rPr kumimoji="0" lang="ja-JP" altLang="en-US" dirty="0" smtClean="0"/>
              <a:t>マスター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
        <p:nvSpPr>
          <p:cNvPr id="29" name="直線コネクタ 28"/>
          <p:cNvSpPr>
            <a:spLocks noChangeShapeType="1"/>
          </p:cNvSpPr>
          <p:nvPr/>
        </p:nvSpPr>
        <p:spPr bwMode="auto">
          <a:xfrm>
            <a:off x="457200" y="908720"/>
            <a:ext cx="8229600" cy="0"/>
          </a:xfrm>
          <a:prstGeom prst="line">
            <a:avLst/>
          </a:prstGeom>
          <a:noFill/>
          <a:ln w="9525" cap="flat" cmpd="sng" algn="ctr">
            <a:solidFill>
              <a:srgbClr val="69A12B"/>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5" name="正方形/長方形 4"/>
          <p:cNvSpPr/>
          <p:nvPr userDrawn="1"/>
        </p:nvSpPr>
        <p:spPr>
          <a:xfrm>
            <a:off x="2843808" y="2821564"/>
            <a:ext cx="6264696" cy="4063819"/>
          </a:xfrm>
          <a:prstGeom prst="rect">
            <a:avLst/>
          </a:prstGeom>
          <a:blipFill dpi="0" rotWithShape="1">
            <a:blip r:embed="rId3">
              <a:alphaModFix amt="23000"/>
              <a:extLst>
                <a:ext uri="{BEBA8EAE-BF5A-486C-A8C5-ECC9F3942E4B}">
                  <a14:imgProps xmlns:a14="http://schemas.microsoft.com/office/drawing/2010/main">
                    <a14:imgLayer r:embed="rId4">
                      <a14:imgEffect>
                        <a14:brightnessContrast bright="16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6262574"/>
      </p:ext>
    </p:extLst>
  </p:cSld>
  <p:clrMap bg1="lt1" tx1="dk1" bg2="lt2" tx2="dk2" accent1="accent1" accent2="accent2" accent3="accent3" accent4="accent4" accent5="accent5" accent6="accent6" hlink="hlink" folHlink="folHlink"/>
  <p:sldLayoutIdLst>
    <p:sldLayoutId id="2147483699" r:id="rId1"/>
  </p:sldLayoutIdLst>
  <p:timing>
    <p:tnLst>
      <p:par>
        <p:cTn id="1" dur="indefinite" restart="never" nodeType="tmRoot"/>
      </p:par>
    </p:tnLst>
  </p:timing>
  <p:hf hdr="0" ftr="0" dt="0"/>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rgbClr val="69A12B"/>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rgbClr val="69A12B"/>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最終成果報告</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チーム ケロたん</a:t>
            </a:r>
            <a:endParaRPr kumimoji="1" lang="en-US" altLang="ja-JP" dirty="0" smtClean="0"/>
          </a:p>
          <a:p>
            <a:r>
              <a:rPr lang="ja-JP" altLang="en-US" dirty="0" smtClean="0"/>
              <a:t>川崎亘輝</a:t>
            </a:r>
            <a:endParaRPr lang="en-US" altLang="ja-JP" dirty="0" smtClean="0"/>
          </a:p>
          <a:p>
            <a:r>
              <a:rPr kumimoji="1" lang="ja-JP" altLang="en-US" dirty="0" smtClean="0"/>
              <a:t>鷲野史拓</a:t>
            </a:r>
            <a:endParaRPr kumimoji="1"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2398656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899592" y="5544616"/>
            <a:ext cx="7416824" cy="1268760"/>
          </a:xfrm>
          <a:prstGeom prst="roundRect">
            <a:avLst>
              <a:gd name="adj" fmla="val 25676"/>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898724" y="3212975"/>
            <a:ext cx="7417692" cy="2086927"/>
          </a:xfrm>
          <a:prstGeom prst="roundRect">
            <a:avLst>
              <a:gd name="adj" fmla="val 19561"/>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下矢印 25"/>
          <p:cNvSpPr/>
          <p:nvPr/>
        </p:nvSpPr>
        <p:spPr>
          <a:xfrm>
            <a:off x="35496" y="980729"/>
            <a:ext cx="1368152" cy="5689078"/>
          </a:xfrm>
          <a:prstGeom prst="downArrow">
            <a:avLst>
              <a:gd name="adj1" fmla="val 66685"/>
              <a:gd name="adj2" fmla="val 66118"/>
            </a:avLst>
          </a:prstGeom>
          <a:gradFill flip="none" rotWithShape="1">
            <a:gsLst>
              <a:gs pos="0">
                <a:schemeClr val="accent1">
                  <a:tint val="66000"/>
                  <a:satMod val="160000"/>
                  <a:lumMod val="50000"/>
                </a:schemeClr>
              </a:gs>
              <a:gs pos="68000">
                <a:srgbClr val="CFDBF1">
                  <a:lumMod val="100000"/>
                </a:srgbClr>
              </a:gs>
              <a:gs pos="9000">
                <a:schemeClr val="accent1">
                  <a:tint val="44500"/>
                  <a:satMod val="160000"/>
                  <a:lumMod val="70000"/>
                </a:schemeClr>
              </a:gs>
              <a:gs pos="100000">
                <a:schemeClr val="accent1">
                  <a:tint val="23500"/>
                  <a:satMod val="160000"/>
                  <a:lumMod val="50000"/>
                  <a:lumOff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lumOff val="15000"/>
                </a:schemeClr>
              </a:solidFill>
            </a:endParaRPr>
          </a:p>
        </p:txBody>
      </p:sp>
      <p:sp>
        <p:nvSpPr>
          <p:cNvPr id="33" name="正方形/長方形 32"/>
          <p:cNvSpPr/>
          <p:nvPr/>
        </p:nvSpPr>
        <p:spPr>
          <a:xfrm>
            <a:off x="899592" y="5544616"/>
            <a:ext cx="1008112" cy="1268760"/>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899592" y="3212975"/>
            <a:ext cx="1008112" cy="208823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開発の流れ</a:t>
            </a:r>
            <a:endParaRPr kumimoji="1" lang="ja-JP" altLang="en-US" dirty="0"/>
          </a:p>
        </p:txBody>
      </p:sp>
      <p:sp>
        <p:nvSpPr>
          <p:cNvPr id="4" name="角丸四角形 3"/>
          <p:cNvSpPr/>
          <p:nvPr/>
        </p:nvSpPr>
        <p:spPr>
          <a:xfrm>
            <a:off x="1691680" y="1124742"/>
            <a:ext cx="6624736" cy="1872209"/>
          </a:xfrm>
          <a:prstGeom prst="roundRect">
            <a:avLst>
              <a:gd name="adj" fmla="val 12481"/>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lumOff val="15000"/>
                </a:schemeClr>
              </a:solidFill>
            </a:endParaRPr>
          </a:p>
        </p:txBody>
      </p:sp>
      <p:sp>
        <p:nvSpPr>
          <p:cNvPr id="5" name="角丸四角形 4"/>
          <p:cNvSpPr/>
          <p:nvPr/>
        </p:nvSpPr>
        <p:spPr>
          <a:xfrm>
            <a:off x="2062540" y="3356992"/>
            <a:ext cx="2787659" cy="1800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lumMod val="85000"/>
                    <a:lumOff val="15000"/>
                  </a:schemeClr>
                </a:solidFill>
              </a:rPr>
              <a:t>サーバ</a:t>
            </a:r>
            <a:r>
              <a:rPr kumimoji="1" lang="ja-JP" altLang="en-US" sz="2400" dirty="0" smtClean="0">
                <a:solidFill>
                  <a:schemeClr val="tx1">
                    <a:lumMod val="85000"/>
                    <a:lumOff val="15000"/>
                  </a:schemeClr>
                </a:solidFill>
              </a:rPr>
              <a:t>側開発</a:t>
            </a:r>
            <a:endParaRPr kumimoji="1" lang="ja-JP" altLang="en-US" sz="2400" dirty="0">
              <a:solidFill>
                <a:schemeClr val="tx1">
                  <a:lumMod val="85000"/>
                  <a:lumOff val="15000"/>
                </a:schemeClr>
              </a:solidFill>
            </a:endParaRPr>
          </a:p>
        </p:txBody>
      </p:sp>
      <p:sp>
        <p:nvSpPr>
          <p:cNvPr id="6" name="角丸四角形 5"/>
          <p:cNvSpPr/>
          <p:nvPr/>
        </p:nvSpPr>
        <p:spPr>
          <a:xfrm>
            <a:off x="5148064" y="3353869"/>
            <a:ext cx="2808312" cy="18033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lumMod val="85000"/>
                    <a:lumOff val="15000"/>
                  </a:schemeClr>
                </a:solidFill>
              </a:rPr>
              <a:t>フロント側開発</a:t>
            </a:r>
            <a:endParaRPr kumimoji="1" lang="ja-JP" altLang="en-US" sz="2400" dirty="0">
              <a:solidFill>
                <a:schemeClr val="tx1">
                  <a:lumMod val="85000"/>
                  <a:lumOff val="15000"/>
                </a:schemeClr>
              </a:solidFill>
            </a:endParaRPr>
          </a:p>
        </p:txBody>
      </p:sp>
      <p:sp>
        <p:nvSpPr>
          <p:cNvPr id="7" name="角丸四角形 6"/>
          <p:cNvSpPr/>
          <p:nvPr/>
        </p:nvSpPr>
        <p:spPr>
          <a:xfrm>
            <a:off x="9662102" y="2669811"/>
            <a:ext cx="576064"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dirty="0" smtClean="0"/>
              <a:t>技術調査</a:t>
            </a:r>
            <a:endParaRPr kumimoji="1" lang="ja-JP" altLang="en-US" sz="2400" dirty="0"/>
          </a:p>
        </p:txBody>
      </p:sp>
      <p:sp>
        <p:nvSpPr>
          <p:cNvPr id="12" name="角丸四角形 11"/>
          <p:cNvSpPr/>
          <p:nvPr/>
        </p:nvSpPr>
        <p:spPr>
          <a:xfrm>
            <a:off x="-4274225" y="4189730"/>
            <a:ext cx="2787080" cy="46340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lumMod val="85000"/>
                    <a:lumOff val="15000"/>
                  </a:schemeClr>
                </a:solidFill>
              </a:rPr>
              <a:t>デプロイ環境構築</a:t>
            </a:r>
            <a:endParaRPr kumimoji="1" lang="ja-JP" altLang="en-US" sz="2400" dirty="0">
              <a:solidFill>
                <a:schemeClr val="tx1">
                  <a:lumMod val="85000"/>
                  <a:lumOff val="15000"/>
                </a:schemeClr>
              </a:solidFill>
            </a:endParaRPr>
          </a:p>
        </p:txBody>
      </p:sp>
      <p:sp>
        <p:nvSpPr>
          <p:cNvPr id="13" name="角丸四角形 12"/>
          <p:cNvSpPr/>
          <p:nvPr/>
        </p:nvSpPr>
        <p:spPr>
          <a:xfrm>
            <a:off x="-4068960" y="3353869"/>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例外処理</a:t>
            </a:r>
            <a:endParaRPr kumimoji="1" lang="en-US" altLang="ja-JP" sz="2400" dirty="0" smtClean="0"/>
          </a:p>
        </p:txBody>
      </p:sp>
      <p:cxnSp>
        <p:nvCxnSpPr>
          <p:cNvPr id="17" name="直線コネクタ 16"/>
          <p:cNvCxnSpPr/>
          <p:nvPr/>
        </p:nvCxnSpPr>
        <p:spPr>
          <a:xfrm>
            <a:off x="-1332656" y="3933056"/>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2087027" y="5661248"/>
            <a:ext cx="4357181"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lumMod val="85000"/>
                    <a:lumOff val="15000"/>
                  </a:schemeClr>
                </a:solidFill>
              </a:rPr>
              <a:t>ドキュメント整備</a:t>
            </a:r>
            <a:endParaRPr kumimoji="1" lang="ja-JP" altLang="en-US" sz="2400" dirty="0">
              <a:solidFill>
                <a:schemeClr val="tx1">
                  <a:lumMod val="85000"/>
                  <a:lumOff val="15000"/>
                </a:schemeClr>
              </a:solidFill>
            </a:endParaRPr>
          </a:p>
        </p:txBody>
      </p:sp>
      <p:sp>
        <p:nvSpPr>
          <p:cNvPr id="22" name="角丸四角形 21"/>
          <p:cNvSpPr/>
          <p:nvPr/>
        </p:nvSpPr>
        <p:spPr>
          <a:xfrm>
            <a:off x="-4284984" y="4765794"/>
            <a:ext cx="2799000" cy="3913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lumMod val="85000"/>
                    <a:lumOff val="15000"/>
                  </a:schemeClr>
                </a:solidFill>
              </a:rPr>
              <a:t>バグ修正、テスト</a:t>
            </a:r>
            <a:endParaRPr kumimoji="1" lang="en-US" altLang="ja-JP" sz="2400" dirty="0" smtClean="0">
              <a:solidFill>
                <a:schemeClr val="tx1">
                  <a:lumMod val="85000"/>
                  <a:lumOff val="15000"/>
                </a:schemeClr>
              </a:solidFill>
            </a:endParaRPr>
          </a:p>
        </p:txBody>
      </p:sp>
      <p:sp>
        <p:nvSpPr>
          <p:cNvPr id="23" name="角丸四角形 22"/>
          <p:cNvSpPr/>
          <p:nvPr/>
        </p:nvSpPr>
        <p:spPr>
          <a:xfrm>
            <a:off x="2087027" y="6228020"/>
            <a:ext cx="6085373" cy="513348"/>
          </a:xfrm>
          <a:prstGeom prst="roundRect">
            <a:avLst/>
          </a:prstGeom>
          <a:solidFill>
            <a:schemeClr val="accent4">
              <a:lumMod val="60000"/>
              <a:lumOff val="4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lumMod val="85000"/>
                    <a:lumOff val="15000"/>
                  </a:schemeClr>
                </a:solidFill>
              </a:rPr>
              <a:t>中間成果報告</a:t>
            </a:r>
            <a:endParaRPr kumimoji="1" lang="en-US" altLang="ja-JP" sz="2800" dirty="0" smtClean="0">
              <a:solidFill>
                <a:schemeClr val="tx1">
                  <a:lumMod val="85000"/>
                  <a:lumOff val="15000"/>
                </a:schemeClr>
              </a:solidFill>
            </a:endParaRPr>
          </a:p>
        </p:txBody>
      </p:sp>
      <p:cxnSp>
        <p:nvCxnSpPr>
          <p:cNvPr id="25" name="直線コネクタ 24"/>
          <p:cNvCxnSpPr/>
          <p:nvPr/>
        </p:nvCxnSpPr>
        <p:spPr>
          <a:xfrm>
            <a:off x="-1332656" y="5301208"/>
            <a:ext cx="11521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772816" y="2298938"/>
            <a:ext cx="864096" cy="369332"/>
          </a:xfrm>
          <a:prstGeom prst="rect">
            <a:avLst/>
          </a:prstGeom>
          <a:noFill/>
        </p:spPr>
        <p:txBody>
          <a:bodyPr wrap="square" rtlCol="0">
            <a:spAutoFit/>
          </a:bodyPr>
          <a:lstStyle/>
          <a:p>
            <a:r>
              <a:rPr lang="en-US" altLang="ja-JP" dirty="0" smtClean="0"/>
              <a:t>6/24</a:t>
            </a:r>
          </a:p>
        </p:txBody>
      </p:sp>
      <p:sp>
        <p:nvSpPr>
          <p:cNvPr id="11" name="テキスト ボックス 10"/>
          <p:cNvSpPr txBox="1"/>
          <p:nvPr/>
        </p:nvSpPr>
        <p:spPr>
          <a:xfrm>
            <a:off x="-1188640" y="3284984"/>
            <a:ext cx="864096" cy="369332"/>
          </a:xfrm>
          <a:prstGeom prst="rect">
            <a:avLst/>
          </a:prstGeom>
          <a:noFill/>
        </p:spPr>
        <p:txBody>
          <a:bodyPr wrap="square" rtlCol="0">
            <a:spAutoFit/>
          </a:bodyPr>
          <a:lstStyle/>
          <a:p>
            <a:r>
              <a:rPr lang="en-US" altLang="ja-JP" dirty="0" smtClean="0"/>
              <a:t>7/5</a:t>
            </a:r>
          </a:p>
        </p:txBody>
      </p:sp>
      <p:sp>
        <p:nvSpPr>
          <p:cNvPr id="14" name="テキスト ボックス 13"/>
          <p:cNvSpPr txBox="1"/>
          <p:nvPr/>
        </p:nvSpPr>
        <p:spPr>
          <a:xfrm>
            <a:off x="-1188640" y="3933056"/>
            <a:ext cx="864096" cy="369332"/>
          </a:xfrm>
          <a:prstGeom prst="rect">
            <a:avLst/>
          </a:prstGeom>
          <a:noFill/>
        </p:spPr>
        <p:txBody>
          <a:bodyPr wrap="square" rtlCol="0">
            <a:spAutoFit/>
          </a:bodyPr>
          <a:lstStyle/>
          <a:p>
            <a:r>
              <a:rPr lang="en-US" altLang="ja-JP" dirty="0" smtClean="0"/>
              <a:t>7/6</a:t>
            </a:r>
          </a:p>
        </p:txBody>
      </p:sp>
      <p:sp>
        <p:nvSpPr>
          <p:cNvPr id="15" name="テキスト ボックス 14"/>
          <p:cNvSpPr txBox="1"/>
          <p:nvPr/>
        </p:nvSpPr>
        <p:spPr>
          <a:xfrm>
            <a:off x="-1188640" y="4221088"/>
            <a:ext cx="864096" cy="369332"/>
          </a:xfrm>
          <a:prstGeom prst="rect">
            <a:avLst/>
          </a:prstGeom>
          <a:noFill/>
        </p:spPr>
        <p:txBody>
          <a:bodyPr wrap="square" rtlCol="0">
            <a:spAutoFit/>
          </a:bodyPr>
          <a:lstStyle/>
          <a:p>
            <a:r>
              <a:rPr lang="en-US" altLang="ja-JP" dirty="0" smtClean="0"/>
              <a:t>7/8</a:t>
            </a:r>
          </a:p>
        </p:txBody>
      </p:sp>
      <p:sp>
        <p:nvSpPr>
          <p:cNvPr id="18" name="テキスト ボックス 17"/>
          <p:cNvSpPr txBox="1"/>
          <p:nvPr/>
        </p:nvSpPr>
        <p:spPr>
          <a:xfrm>
            <a:off x="-1188640" y="4581128"/>
            <a:ext cx="864096" cy="369332"/>
          </a:xfrm>
          <a:prstGeom prst="rect">
            <a:avLst/>
          </a:prstGeom>
          <a:noFill/>
        </p:spPr>
        <p:txBody>
          <a:bodyPr wrap="square" rtlCol="0">
            <a:spAutoFit/>
          </a:bodyPr>
          <a:lstStyle/>
          <a:p>
            <a:r>
              <a:rPr lang="en-US" altLang="ja-JP" dirty="0" smtClean="0"/>
              <a:t>7/9</a:t>
            </a:r>
          </a:p>
        </p:txBody>
      </p:sp>
      <p:sp>
        <p:nvSpPr>
          <p:cNvPr id="19" name="テキスト ボックス 18"/>
          <p:cNvSpPr txBox="1"/>
          <p:nvPr/>
        </p:nvSpPr>
        <p:spPr>
          <a:xfrm>
            <a:off x="-1188640" y="5219908"/>
            <a:ext cx="864096" cy="369332"/>
          </a:xfrm>
          <a:prstGeom prst="rect">
            <a:avLst/>
          </a:prstGeom>
          <a:noFill/>
        </p:spPr>
        <p:txBody>
          <a:bodyPr wrap="square" rtlCol="0">
            <a:spAutoFit/>
          </a:bodyPr>
          <a:lstStyle/>
          <a:p>
            <a:r>
              <a:rPr lang="en-US" altLang="ja-JP" dirty="0" smtClean="0"/>
              <a:t>7/13</a:t>
            </a:r>
          </a:p>
        </p:txBody>
      </p:sp>
      <p:sp>
        <p:nvSpPr>
          <p:cNvPr id="24" name="テキスト ボックス 23"/>
          <p:cNvSpPr txBox="1"/>
          <p:nvPr/>
        </p:nvSpPr>
        <p:spPr>
          <a:xfrm>
            <a:off x="-1188640" y="6228020"/>
            <a:ext cx="864096" cy="369332"/>
          </a:xfrm>
          <a:prstGeom prst="rect">
            <a:avLst/>
          </a:prstGeom>
          <a:noFill/>
        </p:spPr>
        <p:txBody>
          <a:bodyPr wrap="square" rtlCol="0">
            <a:spAutoFit/>
          </a:bodyPr>
          <a:lstStyle/>
          <a:p>
            <a:r>
              <a:rPr lang="en-US" altLang="ja-JP" dirty="0" smtClean="0"/>
              <a:t>7/20</a:t>
            </a:r>
          </a:p>
        </p:txBody>
      </p:sp>
      <p:sp>
        <p:nvSpPr>
          <p:cNvPr id="27" name="テキスト ボックス 26"/>
          <p:cNvSpPr txBox="1"/>
          <p:nvPr/>
        </p:nvSpPr>
        <p:spPr>
          <a:xfrm>
            <a:off x="-1188640" y="4859868"/>
            <a:ext cx="864096" cy="369332"/>
          </a:xfrm>
          <a:prstGeom prst="rect">
            <a:avLst/>
          </a:prstGeom>
          <a:noFill/>
        </p:spPr>
        <p:txBody>
          <a:bodyPr wrap="square" rtlCol="0">
            <a:spAutoFit/>
          </a:bodyPr>
          <a:lstStyle/>
          <a:p>
            <a:r>
              <a:rPr lang="en-US" altLang="ja-JP" dirty="0" smtClean="0"/>
              <a:t>7/12</a:t>
            </a:r>
          </a:p>
        </p:txBody>
      </p:sp>
      <p:sp>
        <p:nvSpPr>
          <p:cNvPr id="28" name="正方形/長方形 27"/>
          <p:cNvSpPr/>
          <p:nvPr/>
        </p:nvSpPr>
        <p:spPr>
          <a:xfrm>
            <a:off x="899592" y="1124445"/>
            <a:ext cx="1008112" cy="187608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973494" y="1268760"/>
            <a:ext cx="1150234" cy="461665"/>
          </a:xfrm>
          <a:prstGeom prst="rect">
            <a:avLst/>
          </a:prstGeom>
          <a:noFill/>
          <a:ln>
            <a:noFill/>
          </a:ln>
        </p:spPr>
        <p:txBody>
          <a:bodyPr wrap="square" rtlCol="0">
            <a:spAutoFit/>
          </a:bodyPr>
          <a:lstStyle/>
          <a:p>
            <a:r>
              <a:rPr lang="en-US" altLang="ja-JP" sz="2400" dirty="0" smtClean="0"/>
              <a:t>6/6</a:t>
            </a:r>
          </a:p>
        </p:txBody>
      </p:sp>
      <p:sp>
        <p:nvSpPr>
          <p:cNvPr id="31" name="テキスト ボックス 30"/>
          <p:cNvSpPr txBox="1"/>
          <p:nvPr/>
        </p:nvSpPr>
        <p:spPr>
          <a:xfrm>
            <a:off x="971600" y="2391271"/>
            <a:ext cx="1150234" cy="461665"/>
          </a:xfrm>
          <a:prstGeom prst="rect">
            <a:avLst/>
          </a:prstGeom>
          <a:noFill/>
          <a:ln>
            <a:noFill/>
          </a:ln>
        </p:spPr>
        <p:txBody>
          <a:bodyPr wrap="square" rtlCol="0">
            <a:spAutoFit/>
          </a:bodyPr>
          <a:lstStyle/>
          <a:p>
            <a:r>
              <a:rPr lang="en-US" altLang="ja-JP" sz="2400" dirty="0" smtClean="0"/>
              <a:t>6/23</a:t>
            </a:r>
          </a:p>
        </p:txBody>
      </p:sp>
      <p:sp>
        <p:nvSpPr>
          <p:cNvPr id="37" name="角丸四角形 36"/>
          <p:cNvSpPr/>
          <p:nvPr/>
        </p:nvSpPr>
        <p:spPr>
          <a:xfrm>
            <a:off x="2123726" y="1461952"/>
            <a:ext cx="3168354" cy="113585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solidFill>
                  <a:schemeClr val="tx1">
                    <a:lumMod val="85000"/>
                    <a:lumOff val="15000"/>
                  </a:schemeClr>
                </a:solidFill>
              </a:rPr>
              <a:t>アイディア出し</a:t>
            </a:r>
            <a:endParaRPr lang="en-US" altLang="ja-JP" sz="3200" dirty="0">
              <a:solidFill>
                <a:schemeClr val="tx1">
                  <a:lumMod val="85000"/>
                  <a:lumOff val="15000"/>
                </a:schemeClr>
              </a:solidFill>
            </a:endParaRPr>
          </a:p>
        </p:txBody>
      </p:sp>
      <p:sp>
        <p:nvSpPr>
          <p:cNvPr id="38" name="角丸四角形 37"/>
          <p:cNvSpPr/>
          <p:nvPr/>
        </p:nvSpPr>
        <p:spPr>
          <a:xfrm>
            <a:off x="4850199" y="1461952"/>
            <a:ext cx="3199541" cy="112890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solidFill>
                  <a:schemeClr val="tx1">
                    <a:lumMod val="85000"/>
                    <a:lumOff val="15000"/>
                  </a:schemeClr>
                </a:solidFill>
              </a:rPr>
              <a:t>提案概要書</a:t>
            </a:r>
            <a:r>
              <a:rPr lang="en-US" altLang="ja-JP" sz="3200" dirty="0" smtClean="0">
                <a:solidFill>
                  <a:schemeClr val="tx1">
                    <a:lumMod val="85000"/>
                    <a:lumOff val="15000"/>
                  </a:schemeClr>
                </a:solidFill>
              </a:rPr>
              <a:t/>
            </a:r>
            <a:br>
              <a:rPr lang="en-US" altLang="ja-JP" sz="3200" dirty="0" smtClean="0">
                <a:solidFill>
                  <a:schemeClr val="tx1">
                    <a:lumMod val="85000"/>
                    <a:lumOff val="15000"/>
                  </a:schemeClr>
                </a:solidFill>
              </a:rPr>
            </a:br>
            <a:r>
              <a:rPr lang="ja-JP" altLang="en-US" sz="3200" dirty="0" smtClean="0">
                <a:solidFill>
                  <a:schemeClr val="tx1">
                    <a:lumMod val="85000"/>
                    <a:lumOff val="15000"/>
                  </a:schemeClr>
                </a:solidFill>
              </a:rPr>
              <a:t>作成</a:t>
            </a:r>
            <a:endParaRPr lang="ja-JP" altLang="en-US" sz="3200" dirty="0">
              <a:solidFill>
                <a:schemeClr val="tx1">
                  <a:lumMod val="85000"/>
                  <a:lumOff val="15000"/>
                </a:schemeClr>
              </a:solidFill>
            </a:endParaRPr>
          </a:p>
        </p:txBody>
      </p:sp>
      <p:sp>
        <p:nvSpPr>
          <p:cNvPr id="39" name="テキスト ボックス 38"/>
          <p:cNvSpPr txBox="1"/>
          <p:nvPr/>
        </p:nvSpPr>
        <p:spPr>
          <a:xfrm>
            <a:off x="971600" y="3429000"/>
            <a:ext cx="1150234" cy="461665"/>
          </a:xfrm>
          <a:prstGeom prst="rect">
            <a:avLst/>
          </a:prstGeom>
          <a:noFill/>
          <a:ln>
            <a:noFill/>
          </a:ln>
        </p:spPr>
        <p:txBody>
          <a:bodyPr wrap="square" rtlCol="0">
            <a:spAutoFit/>
          </a:bodyPr>
          <a:lstStyle/>
          <a:p>
            <a:r>
              <a:rPr lang="en-US" altLang="ja-JP" sz="2400" dirty="0" smtClean="0"/>
              <a:t>6/24</a:t>
            </a:r>
          </a:p>
        </p:txBody>
      </p:sp>
      <p:sp>
        <p:nvSpPr>
          <p:cNvPr id="40" name="テキスト ボックス 39"/>
          <p:cNvSpPr txBox="1"/>
          <p:nvPr/>
        </p:nvSpPr>
        <p:spPr>
          <a:xfrm>
            <a:off x="973494" y="4551511"/>
            <a:ext cx="1078226" cy="461665"/>
          </a:xfrm>
          <a:prstGeom prst="rect">
            <a:avLst/>
          </a:prstGeom>
          <a:noFill/>
        </p:spPr>
        <p:txBody>
          <a:bodyPr wrap="square" rtlCol="0">
            <a:spAutoFit/>
          </a:bodyPr>
          <a:lstStyle/>
          <a:p>
            <a:r>
              <a:rPr lang="en-US" altLang="ja-JP" sz="2400" dirty="0" smtClean="0"/>
              <a:t>7/12</a:t>
            </a:r>
          </a:p>
        </p:txBody>
      </p:sp>
      <p:sp>
        <p:nvSpPr>
          <p:cNvPr id="41" name="テキスト ボックス 40"/>
          <p:cNvSpPr txBox="1"/>
          <p:nvPr/>
        </p:nvSpPr>
        <p:spPr>
          <a:xfrm>
            <a:off x="971600" y="5589240"/>
            <a:ext cx="1150234" cy="461665"/>
          </a:xfrm>
          <a:prstGeom prst="rect">
            <a:avLst/>
          </a:prstGeom>
          <a:noFill/>
          <a:ln>
            <a:noFill/>
          </a:ln>
        </p:spPr>
        <p:txBody>
          <a:bodyPr wrap="square" rtlCol="0">
            <a:spAutoFit/>
          </a:bodyPr>
          <a:lstStyle/>
          <a:p>
            <a:r>
              <a:rPr lang="en-US" altLang="ja-JP" sz="2400" dirty="0" smtClean="0"/>
              <a:t>7/13</a:t>
            </a:r>
          </a:p>
        </p:txBody>
      </p:sp>
      <p:sp>
        <p:nvSpPr>
          <p:cNvPr id="42" name="テキスト ボックス 41"/>
          <p:cNvSpPr txBox="1"/>
          <p:nvPr/>
        </p:nvSpPr>
        <p:spPr>
          <a:xfrm>
            <a:off x="973494" y="6351711"/>
            <a:ext cx="934210" cy="461665"/>
          </a:xfrm>
          <a:prstGeom prst="rect">
            <a:avLst/>
          </a:prstGeom>
          <a:noFill/>
        </p:spPr>
        <p:txBody>
          <a:bodyPr wrap="square" rtlCol="0">
            <a:spAutoFit/>
          </a:bodyPr>
          <a:lstStyle/>
          <a:p>
            <a:r>
              <a:rPr lang="en-US" altLang="ja-JP" sz="2400" dirty="0" smtClean="0"/>
              <a:t>7/20</a:t>
            </a:r>
          </a:p>
        </p:txBody>
      </p:sp>
      <p:sp>
        <p:nvSpPr>
          <p:cNvPr id="43" name="下カーブ矢印 42"/>
          <p:cNvSpPr/>
          <p:nvPr/>
        </p:nvSpPr>
        <p:spPr>
          <a:xfrm>
            <a:off x="4716016" y="1368245"/>
            <a:ext cx="773640" cy="332563"/>
          </a:xfrm>
          <a:prstGeom prst="curvedDownArrow">
            <a:avLst>
              <a:gd name="adj1" fmla="val 25000"/>
              <a:gd name="adj2" fmla="val 50000"/>
              <a:gd name="adj3" fmla="val 25000"/>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下カーブ矢印 43"/>
          <p:cNvSpPr/>
          <p:nvPr/>
        </p:nvSpPr>
        <p:spPr>
          <a:xfrm flipH="1" flipV="1">
            <a:off x="4716016" y="2448365"/>
            <a:ext cx="773641" cy="332563"/>
          </a:xfrm>
          <a:prstGeom prst="curvedDownArrow">
            <a:avLst>
              <a:gd name="adj1" fmla="val 25000"/>
              <a:gd name="adj2" fmla="val 50000"/>
              <a:gd name="adj3" fmla="val 25000"/>
            </a:avLst>
          </a:prstGeom>
          <a:solidFill>
            <a:schemeClr val="accent6">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直線コネクタ 7"/>
          <p:cNvCxnSpPr/>
          <p:nvPr/>
        </p:nvCxnSpPr>
        <p:spPr>
          <a:xfrm>
            <a:off x="5102836" y="1556792"/>
            <a:ext cx="0" cy="984012"/>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54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下矢印 29"/>
          <p:cNvSpPr/>
          <p:nvPr/>
        </p:nvSpPr>
        <p:spPr>
          <a:xfrm>
            <a:off x="35496" y="980729"/>
            <a:ext cx="1368152" cy="5689078"/>
          </a:xfrm>
          <a:prstGeom prst="downArrow">
            <a:avLst>
              <a:gd name="adj1" fmla="val 66685"/>
              <a:gd name="adj2" fmla="val 66118"/>
            </a:avLst>
          </a:prstGeom>
          <a:gradFill flip="none" rotWithShape="1">
            <a:gsLst>
              <a:gs pos="0">
                <a:schemeClr val="accent1">
                  <a:tint val="66000"/>
                  <a:satMod val="160000"/>
                  <a:lumMod val="50000"/>
                </a:schemeClr>
              </a:gs>
              <a:gs pos="68000">
                <a:srgbClr val="CFDBF1">
                  <a:lumMod val="100000"/>
                </a:srgbClr>
              </a:gs>
              <a:gs pos="9000">
                <a:schemeClr val="accent1">
                  <a:tint val="44500"/>
                  <a:satMod val="160000"/>
                  <a:lumMod val="70000"/>
                </a:schemeClr>
              </a:gs>
              <a:gs pos="100000">
                <a:schemeClr val="accent1">
                  <a:tint val="23500"/>
                  <a:satMod val="160000"/>
                  <a:lumMod val="50000"/>
                  <a:lumOff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lumOff val="15000"/>
                </a:schemeClr>
              </a:solidFill>
            </a:endParaRPr>
          </a:p>
        </p:txBody>
      </p:sp>
      <p:sp>
        <p:nvSpPr>
          <p:cNvPr id="34" name="角丸四角形 33"/>
          <p:cNvSpPr/>
          <p:nvPr/>
        </p:nvSpPr>
        <p:spPr>
          <a:xfrm>
            <a:off x="898724" y="3284985"/>
            <a:ext cx="7417692" cy="2158934"/>
          </a:xfrm>
          <a:prstGeom prst="roundRect">
            <a:avLst>
              <a:gd name="adj" fmla="val 19561"/>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899592" y="3284984"/>
            <a:ext cx="1008112" cy="216023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開発の流れ</a:t>
            </a:r>
            <a:endParaRPr kumimoji="1" lang="ja-JP" altLang="en-US" dirty="0"/>
          </a:p>
        </p:txBody>
      </p:sp>
      <p:sp>
        <p:nvSpPr>
          <p:cNvPr id="4" name="角丸四角形 3"/>
          <p:cNvSpPr/>
          <p:nvPr/>
        </p:nvSpPr>
        <p:spPr>
          <a:xfrm>
            <a:off x="1691680" y="1124744"/>
            <a:ext cx="6624736" cy="1656184"/>
          </a:xfrm>
          <a:prstGeom prst="roundRect">
            <a:avLst>
              <a:gd name="adj" fmla="val 12481"/>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solidFill>
                <a:schemeClr val="tx1">
                  <a:lumMod val="85000"/>
                  <a:lumOff val="15000"/>
                </a:schemeClr>
              </a:solidFill>
            </a:endParaRPr>
          </a:p>
        </p:txBody>
      </p:sp>
      <p:sp>
        <p:nvSpPr>
          <p:cNvPr id="7" name="角丸四角形 6"/>
          <p:cNvSpPr/>
          <p:nvPr/>
        </p:nvSpPr>
        <p:spPr>
          <a:xfrm>
            <a:off x="9662102" y="2669811"/>
            <a:ext cx="576064"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dirty="0" smtClean="0"/>
              <a:t>技術調査</a:t>
            </a:r>
            <a:endParaRPr kumimoji="1" lang="ja-JP" altLang="en-US" sz="2400" dirty="0"/>
          </a:p>
        </p:txBody>
      </p:sp>
      <p:sp>
        <p:nvSpPr>
          <p:cNvPr id="13" name="角丸四角形 12"/>
          <p:cNvSpPr/>
          <p:nvPr/>
        </p:nvSpPr>
        <p:spPr>
          <a:xfrm>
            <a:off x="-4068960" y="3353869"/>
            <a:ext cx="20162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t>例外処理</a:t>
            </a:r>
            <a:endParaRPr kumimoji="1" lang="en-US" altLang="ja-JP" sz="2400" dirty="0" smtClean="0"/>
          </a:p>
        </p:txBody>
      </p:sp>
      <p:cxnSp>
        <p:nvCxnSpPr>
          <p:cNvPr id="17" name="直線コネクタ 16"/>
          <p:cNvCxnSpPr/>
          <p:nvPr/>
        </p:nvCxnSpPr>
        <p:spPr>
          <a:xfrm>
            <a:off x="-1332656" y="3933056"/>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5301392" y="3484207"/>
            <a:ext cx="2555850" cy="57304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lumMod val="85000"/>
                    <a:lumOff val="15000"/>
                  </a:schemeClr>
                </a:solidFill>
              </a:rPr>
              <a:t>リファクタリング</a:t>
            </a:r>
            <a:endParaRPr kumimoji="1" lang="en-US" altLang="ja-JP" sz="2400" dirty="0" smtClean="0">
              <a:solidFill>
                <a:schemeClr val="tx1">
                  <a:lumMod val="85000"/>
                  <a:lumOff val="15000"/>
                </a:schemeClr>
              </a:solidFill>
            </a:endParaRPr>
          </a:p>
        </p:txBody>
      </p:sp>
      <p:sp>
        <p:nvSpPr>
          <p:cNvPr id="23" name="角丸四角形 22"/>
          <p:cNvSpPr/>
          <p:nvPr/>
        </p:nvSpPr>
        <p:spPr>
          <a:xfrm>
            <a:off x="2087027" y="5301208"/>
            <a:ext cx="6085373" cy="648072"/>
          </a:xfrm>
          <a:prstGeom prst="roundRect">
            <a:avLst/>
          </a:prstGeom>
          <a:solidFill>
            <a:schemeClr val="accent4">
              <a:lumMod val="60000"/>
              <a:lumOff val="4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lumMod val="85000"/>
                    <a:lumOff val="15000"/>
                  </a:schemeClr>
                </a:solidFill>
              </a:rPr>
              <a:t>最終成果報告会</a:t>
            </a:r>
            <a:endParaRPr kumimoji="1" lang="en-US" altLang="ja-JP" sz="3200" dirty="0" smtClean="0">
              <a:solidFill>
                <a:schemeClr val="tx1">
                  <a:lumMod val="85000"/>
                  <a:lumOff val="15000"/>
                </a:schemeClr>
              </a:solidFill>
            </a:endParaRPr>
          </a:p>
        </p:txBody>
      </p:sp>
      <p:cxnSp>
        <p:nvCxnSpPr>
          <p:cNvPr id="25" name="直線コネクタ 24"/>
          <p:cNvCxnSpPr/>
          <p:nvPr/>
        </p:nvCxnSpPr>
        <p:spPr>
          <a:xfrm>
            <a:off x="-1332656" y="5301208"/>
            <a:ext cx="11521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772816" y="2298938"/>
            <a:ext cx="864096" cy="369332"/>
          </a:xfrm>
          <a:prstGeom prst="rect">
            <a:avLst/>
          </a:prstGeom>
          <a:noFill/>
        </p:spPr>
        <p:txBody>
          <a:bodyPr wrap="square" rtlCol="0">
            <a:spAutoFit/>
          </a:bodyPr>
          <a:lstStyle/>
          <a:p>
            <a:r>
              <a:rPr lang="en-US" altLang="ja-JP" dirty="0" smtClean="0"/>
              <a:t>6/24</a:t>
            </a:r>
          </a:p>
        </p:txBody>
      </p:sp>
      <p:sp>
        <p:nvSpPr>
          <p:cNvPr id="11" name="テキスト ボックス 10"/>
          <p:cNvSpPr txBox="1"/>
          <p:nvPr/>
        </p:nvSpPr>
        <p:spPr>
          <a:xfrm>
            <a:off x="-1188640" y="3284984"/>
            <a:ext cx="864096" cy="369332"/>
          </a:xfrm>
          <a:prstGeom prst="rect">
            <a:avLst/>
          </a:prstGeom>
          <a:noFill/>
        </p:spPr>
        <p:txBody>
          <a:bodyPr wrap="square" rtlCol="0">
            <a:spAutoFit/>
          </a:bodyPr>
          <a:lstStyle/>
          <a:p>
            <a:r>
              <a:rPr lang="en-US" altLang="ja-JP" dirty="0" smtClean="0"/>
              <a:t>7/5</a:t>
            </a:r>
          </a:p>
        </p:txBody>
      </p:sp>
      <p:sp>
        <p:nvSpPr>
          <p:cNvPr id="14" name="テキスト ボックス 13"/>
          <p:cNvSpPr txBox="1"/>
          <p:nvPr/>
        </p:nvSpPr>
        <p:spPr>
          <a:xfrm>
            <a:off x="-1188640" y="3933056"/>
            <a:ext cx="864096" cy="369332"/>
          </a:xfrm>
          <a:prstGeom prst="rect">
            <a:avLst/>
          </a:prstGeom>
          <a:noFill/>
        </p:spPr>
        <p:txBody>
          <a:bodyPr wrap="square" rtlCol="0">
            <a:spAutoFit/>
          </a:bodyPr>
          <a:lstStyle/>
          <a:p>
            <a:r>
              <a:rPr lang="en-US" altLang="ja-JP" dirty="0" smtClean="0"/>
              <a:t>7/6</a:t>
            </a:r>
          </a:p>
        </p:txBody>
      </p:sp>
      <p:sp>
        <p:nvSpPr>
          <p:cNvPr id="15" name="テキスト ボックス 14"/>
          <p:cNvSpPr txBox="1"/>
          <p:nvPr/>
        </p:nvSpPr>
        <p:spPr>
          <a:xfrm>
            <a:off x="-1188640" y="4221088"/>
            <a:ext cx="864096" cy="369332"/>
          </a:xfrm>
          <a:prstGeom prst="rect">
            <a:avLst/>
          </a:prstGeom>
          <a:noFill/>
        </p:spPr>
        <p:txBody>
          <a:bodyPr wrap="square" rtlCol="0">
            <a:spAutoFit/>
          </a:bodyPr>
          <a:lstStyle/>
          <a:p>
            <a:r>
              <a:rPr lang="en-US" altLang="ja-JP" dirty="0" smtClean="0"/>
              <a:t>7/8</a:t>
            </a:r>
          </a:p>
        </p:txBody>
      </p:sp>
      <p:sp>
        <p:nvSpPr>
          <p:cNvPr id="18" name="テキスト ボックス 17"/>
          <p:cNvSpPr txBox="1"/>
          <p:nvPr/>
        </p:nvSpPr>
        <p:spPr>
          <a:xfrm>
            <a:off x="-1188640" y="4581128"/>
            <a:ext cx="864096" cy="369332"/>
          </a:xfrm>
          <a:prstGeom prst="rect">
            <a:avLst/>
          </a:prstGeom>
          <a:noFill/>
        </p:spPr>
        <p:txBody>
          <a:bodyPr wrap="square" rtlCol="0">
            <a:spAutoFit/>
          </a:bodyPr>
          <a:lstStyle/>
          <a:p>
            <a:r>
              <a:rPr lang="en-US" altLang="ja-JP" dirty="0" smtClean="0"/>
              <a:t>7/9</a:t>
            </a:r>
          </a:p>
        </p:txBody>
      </p:sp>
      <p:sp>
        <p:nvSpPr>
          <p:cNvPr id="19" name="テキスト ボックス 18"/>
          <p:cNvSpPr txBox="1"/>
          <p:nvPr/>
        </p:nvSpPr>
        <p:spPr>
          <a:xfrm>
            <a:off x="-1188640" y="5219908"/>
            <a:ext cx="864096" cy="369332"/>
          </a:xfrm>
          <a:prstGeom prst="rect">
            <a:avLst/>
          </a:prstGeom>
          <a:noFill/>
        </p:spPr>
        <p:txBody>
          <a:bodyPr wrap="square" rtlCol="0">
            <a:spAutoFit/>
          </a:bodyPr>
          <a:lstStyle/>
          <a:p>
            <a:r>
              <a:rPr lang="en-US" altLang="ja-JP" dirty="0" smtClean="0"/>
              <a:t>7/13</a:t>
            </a:r>
          </a:p>
        </p:txBody>
      </p:sp>
      <p:sp>
        <p:nvSpPr>
          <p:cNvPr id="24" name="テキスト ボックス 23"/>
          <p:cNvSpPr txBox="1"/>
          <p:nvPr/>
        </p:nvSpPr>
        <p:spPr>
          <a:xfrm>
            <a:off x="-1188640" y="6228020"/>
            <a:ext cx="864096" cy="369332"/>
          </a:xfrm>
          <a:prstGeom prst="rect">
            <a:avLst/>
          </a:prstGeom>
          <a:noFill/>
        </p:spPr>
        <p:txBody>
          <a:bodyPr wrap="square" rtlCol="0">
            <a:spAutoFit/>
          </a:bodyPr>
          <a:lstStyle/>
          <a:p>
            <a:r>
              <a:rPr lang="en-US" altLang="ja-JP" dirty="0" smtClean="0"/>
              <a:t>7/20</a:t>
            </a:r>
          </a:p>
        </p:txBody>
      </p:sp>
      <p:sp>
        <p:nvSpPr>
          <p:cNvPr id="27" name="テキスト ボックス 26"/>
          <p:cNvSpPr txBox="1"/>
          <p:nvPr/>
        </p:nvSpPr>
        <p:spPr>
          <a:xfrm>
            <a:off x="-1188640" y="4859868"/>
            <a:ext cx="864096" cy="369332"/>
          </a:xfrm>
          <a:prstGeom prst="rect">
            <a:avLst/>
          </a:prstGeom>
          <a:noFill/>
        </p:spPr>
        <p:txBody>
          <a:bodyPr wrap="square" rtlCol="0">
            <a:spAutoFit/>
          </a:bodyPr>
          <a:lstStyle/>
          <a:p>
            <a:r>
              <a:rPr lang="en-US" altLang="ja-JP" dirty="0" smtClean="0"/>
              <a:t>7/12</a:t>
            </a:r>
          </a:p>
        </p:txBody>
      </p:sp>
      <p:sp>
        <p:nvSpPr>
          <p:cNvPr id="28" name="正方形/長方形 27"/>
          <p:cNvSpPr/>
          <p:nvPr/>
        </p:nvSpPr>
        <p:spPr>
          <a:xfrm>
            <a:off x="899592" y="1124744"/>
            <a:ext cx="1008112" cy="1659610"/>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973494" y="1124744"/>
            <a:ext cx="1150234" cy="461665"/>
          </a:xfrm>
          <a:prstGeom prst="rect">
            <a:avLst/>
          </a:prstGeom>
          <a:noFill/>
          <a:ln>
            <a:noFill/>
          </a:ln>
        </p:spPr>
        <p:txBody>
          <a:bodyPr wrap="square" rtlCol="0">
            <a:spAutoFit/>
          </a:bodyPr>
          <a:lstStyle/>
          <a:p>
            <a:r>
              <a:rPr lang="en-US" altLang="ja-JP" sz="2400" dirty="0" smtClean="0"/>
              <a:t>7/21</a:t>
            </a:r>
          </a:p>
        </p:txBody>
      </p:sp>
      <p:sp>
        <p:nvSpPr>
          <p:cNvPr id="31" name="テキスト ボックス 30"/>
          <p:cNvSpPr txBox="1"/>
          <p:nvPr/>
        </p:nvSpPr>
        <p:spPr>
          <a:xfrm>
            <a:off x="971600" y="2247255"/>
            <a:ext cx="1150234" cy="461665"/>
          </a:xfrm>
          <a:prstGeom prst="rect">
            <a:avLst/>
          </a:prstGeom>
          <a:noFill/>
          <a:ln>
            <a:noFill/>
          </a:ln>
        </p:spPr>
        <p:txBody>
          <a:bodyPr wrap="square" rtlCol="0">
            <a:spAutoFit/>
          </a:bodyPr>
          <a:lstStyle/>
          <a:p>
            <a:r>
              <a:rPr lang="en-US" altLang="ja-JP" sz="2400" dirty="0" smtClean="0"/>
              <a:t>7/26</a:t>
            </a:r>
          </a:p>
        </p:txBody>
      </p:sp>
      <p:sp>
        <p:nvSpPr>
          <p:cNvPr id="37" name="角丸四角形 36"/>
          <p:cNvSpPr/>
          <p:nvPr/>
        </p:nvSpPr>
        <p:spPr>
          <a:xfrm>
            <a:off x="2123728" y="1355576"/>
            <a:ext cx="5567990" cy="11702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solidFill>
                  <a:schemeClr val="tx1">
                    <a:lumMod val="85000"/>
                    <a:lumOff val="15000"/>
                  </a:schemeClr>
                </a:solidFill>
              </a:rPr>
              <a:t>Pull Request</a:t>
            </a:r>
            <a:endParaRPr lang="en-US" altLang="ja-JP" sz="3600" dirty="0">
              <a:solidFill>
                <a:schemeClr val="tx1">
                  <a:lumMod val="85000"/>
                  <a:lumOff val="15000"/>
                </a:schemeClr>
              </a:solidFill>
            </a:endParaRPr>
          </a:p>
        </p:txBody>
      </p:sp>
      <p:sp>
        <p:nvSpPr>
          <p:cNvPr id="39" name="テキスト ボックス 38"/>
          <p:cNvSpPr txBox="1"/>
          <p:nvPr/>
        </p:nvSpPr>
        <p:spPr>
          <a:xfrm>
            <a:off x="971600" y="3399383"/>
            <a:ext cx="1150234" cy="461665"/>
          </a:xfrm>
          <a:prstGeom prst="rect">
            <a:avLst/>
          </a:prstGeom>
          <a:noFill/>
          <a:ln>
            <a:noFill/>
          </a:ln>
        </p:spPr>
        <p:txBody>
          <a:bodyPr wrap="square" rtlCol="0">
            <a:spAutoFit/>
          </a:bodyPr>
          <a:lstStyle/>
          <a:p>
            <a:r>
              <a:rPr lang="en-US" altLang="ja-JP" sz="2400" dirty="0"/>
              <a:t>7</a:t>
            </a:r>
            <a:r>
              <a:rPr lang="en-US" altLang="ja-JP" sz="2400" dirty="0" smtClean="0"/>
              <a:t>/27</a:t>
            </a:r>
          </a:p>
        </p:txBody>
      </p:sp>
      <p:sp>
        <p:nvSpPr>
          <p:cNvPr id="40" name="テキスト ボックス 39"/>
          <p:cNvSpPr txBox="1"/>
          <p:nvPr/>
        </p:nvSpPr>
        <p:spPr>
          <a:xfrm>
            <a:off x="973494" y="4915886"/>
            <a:ext cx="864096" cy="461665"/>
          </a:xfrm>
          <a:prstGeom prst="rect">
            <a:avLst/>
          </a:prstGeom>
          <a:noFill/>
        </p:spPr>
        <p:txBody>
          <a:bodyPr wrap="square" rtlCol="0">
            <a:spAutoFit/>
          </a:bodyPr>
          <a:lstStyle/>
          <a:p>
            <a:r>
              <a:rPr lang="en-US" altLang="ja-JP" sz="2400" dirty="0" smtClean="0"/>
              <a:t>8/5</a:t>
            </a:r>
          </a:p>
        </p:txBody>
      </p:sp>
      <p:sp>
        <p:nvSpPr>
          <p:cNvPr id="45" name="角丸四角形 44"/>
          <p:cNvSpPr/>
          <p:nvPr/>
        </p:nvSpPr>
        <p:spPr>
          <a:xfrm>
            <a:off x="2046249" y="3510254"/>
            <a:ext cx="3078900" cy="52095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lumMod val="85000"/>
                    <a:lumOff val="15000"/>
                  </a:schemeClr>
                </a:solidFill>
              </a:rPr>
              <a:t>バグ・問題点の修正</a:t>
            </a:r>
            <a:endParaRPr kumimoji="1" lang="en-US" altLang="ja-JP" sz="2400" dirty="0" smtClean="0">
              <a:solidFill>
                <a:schemeClr val="tx1">
                  <a:lumMod val="85000"/>
                  <a:lumOff val="15000"/>
                </a:schemeClr>
              </a:solidFill>
            </a:endParaRPr>
          </a:p>
        </p:txBody>
      </p:sp>
      <p:sp>
        <p:nvSpPr>
          <p:cNvPr id="46" name="角丸四角形 45"/>
          <p:cNvSpPr/>
          <p:nvPr/>
        </p:nvSpPr>
        <p:spPr>
          <a:xfrm>
            <a:off x="2046249" y="4333746"/>
            <a:ext cx="5810993" cy="81297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lumMod val="85000"/>
                    <a:lumOff val="15000"/>
                  </a:schemeClr>
                </a:solidFill>
              </a:rPr>
              <a:t>発表資料 作成 ＆ </a:t>
            </a:r>
            <a:r>
              <a:rPr kumimoji="1" lang="ja-JP" altLang="en-US" sz="2400" dirty="0" smtClean="0">
                <a:solidFill>
                  <a:schemeClr val="tx1">
                    <a:lumMod val="85000"/>
                    <a:lumOff val="15000"/>
                  </a:schemeClr>
                </a:solidFill>
              </a:rPr>
              <a:t>練習</a:t>
            </a:r>
            <a:endParaRPr kumimoji="1" lang="en-US" altLang="ja-JP" sz="2400" dirty="0" smtClean="0">
              <a:solidFill>
                <a:schemeClr val="tx1">
                  <a:lumMod val="85000"/>
                  <a:lumOff val="15000"/>
                </a:schemeClr>
              </a:solidFill>
            </a:endParaRPr>
          </a:p>
        </p:txBody>
      </p:sp>
    </p:spTree>
    <p:extLst>
      <p:ext uri="{BB962C8B-B14F-4D97-AF65-F5344CB8AC3E}">
        <p14:creationId xmlns:p14="http://schemas.microsoft.com/office/powerpoint/2010/main" val="1176459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～アイディア出し～</a:t>
            </a:r>
            <a:endParaRPr kumimoji="1" lang="ja-JP" altLang="en-US" dirty="0"/>
          </a:p>
        </p:txBody>
      </p:sp>
      <p:sp>
        <p:nvSpPr>
          <p:cNvPr id="3" name="コンテンツ プレースホルダー 2"/>
          <p:cNvSpPr>
            <a:spLocks noGrp="1"/>
          </p:cNvSpPr>
          <p:nvPr>
            <p:ph sz="quarter" idx="1"/>
          </p:nvPr>
        </p:nvSpPr>
        <p:spPr/>
        <p:txBody>
          <a:bodyPr>
            <a:normAutofit fontScale="77500" lnSpcReduction="20000"/>
          </a:bodyPr>
          <a:lstStyle/>
          <a:p>
            <a:r>
              <a:rPr kumimoji="1" lang="ja-JP" altLang="en-US" dirty="0" smtClean="0"/>
              <a:t>どうやったか</a:t>
            </a:r>
            <a:endParaRPr kumimoji="1" lang="en-US" altLang="ja-JP" dirty="0" smtClean="0"/>
          </a:p>
          <a:p>
            <a:pPr lvl="1"/>
            <a:r>
              <a:rPr lang="ja-JP" altLang="en-US" dirty="0" smtClean="0"/>
              <a:t>営業の方へのヒアリング</a:t>
            </a:r>
            <a:endParaRPr lang="en-US" altLang="ja-JP" dirty="0" smtClean="0"/>
          </a:p>
          <a:p>
            <a:pPr lvl="1"/>
            <a:r>
              <a:rPr lang="ja-JP" altLang="en-US" dirty="0" smtClean="0"/>
              <a:t>マインドマップ</a:t>
            </a:r>
            <a:endParaRPr lang="en-US" altLang="ja-JP" dirty="0" smtClean="0"/>
          </a:p>
          <a:p>
            <a:pPr lvl="1"/>
            <a:r>
              <a:rPr lang="ja-JP" altLang="en-US" dirty="0" smtClean="0"/>
              <a:t>なぜなぜ分析</a:t>
            </a:r>
            <a:endParaRPr kumimoji="1" lang="en-US" altLang="ja-JP" dirty="0" smtClean="0"/>
          </a:p>
          <a:p>
            <a:r>
              <a:rPr lang="ja-JP" altLang="en-US" dirty="0"/>
              <a:t>よかったこと</a:t>
            </a:r>
            <a:endParaRPr lang="en-US" altLang="ja-JP" dirty="0" smtClean="0"/>
          </a:p>
          <a:p>
            <a:pPr lvl="1"/>
            <a:r>
              <a:rPr lang="ja-JP" altLang="en-US" dirty="0"/>
              <a:t>営業が抱える課題とその原因は明らかに</a:t>
            </a:r>
            <a:r>
              <a:rPr lang="ja-JP" altLang="en-US" dirty="0" smtClean="0"/>
              <a:t>なった</a:t>
            </a:r>
            <a:endParaRPr lang="en-US" altLang="ja-JP" dirty="0" smtClean="0"/>
          </a:p>
          <a:p>
            <a:r>
              <a:rPr lang="ja-JP" altLang="en-US" dirty="0"/>
              <a:t>わるかった</a:t>
            </a:r>
            <a:r>
              <a:rPr lang="ja-JP" altLang="en-US" dirty="0" smtClean="0"/>
              <a:t>こと</a:t>
            </a:r>
            <a:endParaRPr lang="en-US" altLang="ja-JP" dirty="0" smtClean="0"/>
          </a:p>
          <a:p>
            <a:pPr marL="548640" lvl="2">
              <a:spcBef>
                <a:spcPts val="600"/>
              </a:spcBef>
              <a:buFont typeface="Wingdings 3" panose="05040102010807070707" pitchFamily="18" charset="2"/>
              <a:buChar char=""/>
            </a:pPr>
            <a:r>
              <a:rPr lang="ja-JP" altLang="en-US" dirty="0"/>
              <a:t>約</a:t>
            </a:r>
            <a:r>
              <a:rPr lang="en-US" altLang="ja-JP" dirty="0"/>
              <a:t>3</a:t>
            </a:r>
            <a:r>
              <a:rPr lang="ja-JP" altLang="en-US" dirty="0"/>
              <a:t>週間（</a:t>
            </a:r>
            <a:r>
              <a:rPr lang="en-US" altLang="ja-JP" dirty="0"/>
              <a:t> 6/6 </a:t>
            </a:r>
            <a:r>
              <a:rPr lang="ja-JP" altLang="en-US" dirty="0"/>
              <a:t>～ </a:t>
            </a:r>
            <a:r>
              <a:rPr lang="en-US" altLang="ja-JP" dirty="0"/>
              <a:t>6/23 </a:t>
            </a:r>
            <a:r>
              <a:rPr lang="ja-JP" altLang="en-US" dirty="0"/>
              <a:t>）</a:t>
            </a:r>
            <a:r>
              <a:rPr lang="ja-JP" altLang="en-US" dirty="0" smtClean="0"/>
              <a:t>かかった</a:t>
            </a:r>
            <a:endParaRPr lang="en-US" altLang="ja-JP" dirty="0" smtClean="0"/>
          </a:p>
          <a:p>
            <a:pPr lvl="2"/>
            <a:r>
              <a:rPr lang="ja-JP" altLang="en-US" dirty="0" smtClean="0"/>
              <a:t>それに対する解決策が、すでに既存のものがあり、新規性が出てこなかった</a:t>
            </a:r>
            <a:endParaRPr lang="en-US" altLang="ja-JP" dirty="0" smtClean="0"/>
          </a:p>
          <a:p>
            <a:pPr lvl="3"/>
            <a:r>
              <a:rPr lang="ja-JP" altLang="en-US" dirty="0" smtClean="0"/>
              <a:t>対象ユーザの問題点、解決策に対しての深掘りが不十分</a:t>
            </a:r>
            <a:endParaRPr lang="en-US" altLang="ja-JP" dirty="0" smtClean="0"/>
          </a:p>
          <a:p>
            <a:pPr lvl="4"/>
            <a:r>
              <a:rPr lang="ja-JP" altLang="en-US" dirty="0"/>
              <a:t>できているよう</a:t>
            </a:r>
            <a:r>
              <a:rPr lang="ja-JP" altLang="en-US" dirty="0" smtClean="0"/>
              <a:t>でできていなかった</a:t>
            </a:r>
            <a:endParaRPr lang="en-US" altLang="ja-JP" dirty="0" smtClean="0"/>
          </a:p>
          <a:p>
            <a:pPr lvl="4"/>
            <a:r>
              <a:rPr lang="ja-JP" altLang="en-US" dirty="0" smtClean="0"/>
              <a:t>アイデアを出した後のことを意識してしまい、アイデアを出す段階で否定していた</a:t>
            </a:r>
            <a:endParaRPr lang="en-US" altLang="ja-JP" dirty="0" smtClean="0"/>
          </a:p>
          <a:p>
            <a:pPr lvl="5"/>
            <a:r>
              <a:rPr lang="ja-JP" altLang="en-US" dirty="0"/>
              <a:t>アイデア</a:t>
            </a:r>
            <a:r>
              <a:rPr lang="ja-JP" altLang="en-US" dirty="0" smtClean="0"/>
              <a:t>が発展しない</a:t>
            </a:r>
            <a:endParaRPr lang="en-US" altLang="ja-JP" dirty="0"/>
          </a:p>
          <a:p>
            <a:pPr lvl="2"/>
            <a:r>
              <a:rPr lang="ja-JP" altLang="en-US" dirty="0" smtClean="0"/>
              <a:t>アイデア出しの明確な時間を考慮していなかった</a:t>
            </a:r>
            <a:endParaRPr lang="en-US" altLang="ja-JP" dirty="0" smtClean="0"/>
          </a:p>
          <a:p>
            <a:pPr lvl="3"/>
            <a:r>
              <a:rPr lang="ja-JP" altLang="en-US" dirty="0" smtClean="0"/>
              <a:t>スケジュールの決定はアイデアが固まってから行った</a:t>
            </a:r>
            <a:endParaRPr lang="en-US" altLang="ja-JP" dirty="0" smtClean="0"/>
          </a:p>
          <a:p>
            <a:pPr lvl="4"/>
            <a:r>
              <a:rPr lang="ja-JP" altLang="en-US" dirty="0" smtClean="0"/>
              <a:t>アイデア出しも時間を決めるべきだった</a:t>
            </a:r>
            <a:r>
              <a:rPr lang="en-US" altLang="ja-JP" dirty="0" smtClean="0"/>
              <a:t>(</a:t>
            </a:r>
            <a:r>
              <a:rPr lang="ja-JP" altLang="en-US" dirty="0" smtClean="0"/>
              <a:t>デッドライン</a:t>
            </a:r>
            <a:r>
              <a:rPr lang="en-US" altLang="ja-JP" dirty="0" smtClean="0"/>
              <a:t>)</a:t>
            </a:r>
          </a:p>
          <a:p>
            <a:pPr lvl="4"/>
            <a:r>
              <a:rPr lang="ja-JP" altLang="en-US" dirty="0" smtClean="0"/>
              <a:t>第三者の意見を聞くべき</a:t>
            </a:r>
            <a:endParaRPr lang="en-US" altLang="ja-JP" dirty="0" smtClean="0"/>
          </a:p>
          <a:p>
            <a:pPr lvl="1"/>
            <a:r>
              <a:rPr lang="ja-JP" altLang="en-US" dirty="0" smtClean="0"/>
              <a:t>改善点</a:t>
            </a:r>
            <a:endParaRPr lang="en-US" altLang="ja-JP" dirty="0" smtClean="0"/>
          </a:p>
          <a:p>
            <a:pPr lvl="1"/>
            <a:r>
              <a:rPr kumimoji="1" lang="ja-JP" altLang="en-US" dirty="0"/>
              <a:t>あああ</a:t>
            </a:r>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12</a:t>
            </a:fld>
            <a:endParaRPr kumimoji="1" lang="ja-JP" altLang="en-US"/>
          </a:p>
        </p:txBody>
      </p:sp>
    </p:spTree>
    <p:extLst>
      <p:ext uri="{BB962C8B-B14F-4D97-AF65-F5344CB8AC3E}">
        <p14:creationId xmlns:p14="http://schemas.microsoft.com/office/powerpoint/2010/main" val="1746067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～アイディア出し～</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dirty="0" smtClean="0"/>
              <a:t>どうやったか</a:t>
            </a:r>
            <a:endParaRPr kumimoji="1" lang="en-US" altLang="ja-JP" dirty="0" smtClean="0"/>
          </a:p>
          <a:p>
            <a:pPr lvl="1"/>
            <a:r>
              <a:rPr lang="ja-JP" altLang="en-US" dirty="0" smtClean="0"/>
              <a:t>営業の方へのヒアリング</a:t>
            </a:r>
            <a:endParaRPr lang="en-US" altLang="ja-JP" dirty="0" smtClean="0"/>
          </a:p>
          <a:p>
            <a:pPr lvl="2"/>
            <a:r>
              <a:rPr lang="ja-JP" altLang="en-US" dirty="0" smtClean="0"/>
              <a:t>営業</a:t>
            </a:r>
            <a:r>
              <a:rPr lang="en-US" altLang="ja-JP" dirty="0" smtClean="0"/>
              <a:t>4</a:t>
            </a:r>
            <a:r>
              <a:rPr lang="ja-JP" altLang="en-US" dirty="0" smtClean="0"/>
              <a:t>年目と</a:t>
            </a:r>
            <a:r>
              <a:rPr lang="en-US" altLang="ja-JP" dirty="0" smtClean="0"/>
              <a:t>2</a:t>
            </a:r>
            <a:r>
              <a:rPr lang="ja-JP" altLang="en-US" dirty="0" smtClean="0"/>
              <a:t>年目、同期の営業の方を対象</a:t>
            </a:r>
            <a:endParaRPr lang="en-US" altLang="ja-JP" dirty="0" smtClean="0"/>
          </a:p>
          <a:p>
            <a:pPr lvl="1"/>
            <a:r>
              <a:rPr lang="ja-JP" altLang="en-US" dirty="0" smtClean="0"/>
              <a:t>マインドマップ</a:t>
            </a:r>
            <a:endParaRPr lang="en-US" altLang="ja-JP" dirty="0" smtClean="0"/>
          </a:p>
          <a:p>
            <a:pPr lvl="2"/>
            <a:r>
              <a:rPr lang="ja-JP" altLang="en-US" dirty="0" smtClean="0"/>
              <a:t>営業の日常業務の洗い出し</a:t>
            </a:r>
            <a:endParaRPr lang="en-US" altLang="ja-JP" dirty="0" smtClean="0"/>
          </a:p>
          <a:p>
            <a:pPr lvl="1"/>
            <a:r>
              <a:rPr lang="ja-JP" altLang="en-US" dirty="0" smtClean="0"/>
              <a:t>なぜなぜ分析</a:t>
            </a:r>
            <a:endParaRPr lang="en-US" altLang="ja-JP" dirty="0" smtClean="0"/>
          </a:p>
          <a:p>
            <a:pPr lvl="2"/>
            <a:r>
              <a:rPr kumimoji="1" lang="ja-JP" altLang="en-US" dirty="0" smtClean="0"/>
              <a:t>営業が抱えている課題とその原因に対して深掘り</a:t>
            </a:r>
            <a:endParaRPr kumimoji="1" lang="en-US" altLang="ja-JP"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13</a:t>
            </a:fld>
            <a:endParaRPr kumimoji="1" lang="ja-JP" altLang="en-US"/>
          </a:p>
        </p:txBody>
      </p:sp>
    </p:spTree>
    <p:extLst>
      <p:ext uri="{BB962C8B-B14F-4D97-AF65-F5344CB8AC3E}">
        <p14:creationId xmlns:p14="http://schemas.microsoft.com/office/powerpoint/2010/main" val="1757003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～アイディア出し～</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smtClean="0"/>
              <a:t>よかった</a:t>
            </a:r>
            <a:r>
              <a:rPr lang="ja-JP" altLang="en-US" dirty="0"/>
              <a:t>こと</a:t>
            </a:r>
            <a:endParaRPr lang="en-US" altLang="ja-JP" dirty="0" smtClean="0"/>
          </a:p>
          <a:p>
            <a:pPr lvl="1"/>
            <a:r>
              <a:rPr lang="ja-JP" altLang="en-US" dirty="0"/>
              <a:t>営業が抱える課題とその原因は明らかに</a:t>
            </a:r>
            <a:r>
              <a:rPr lang="ja-JP" altLang="en-US" dirty="0" smtClean="0"/>
              <a:t>なった</a:t>
            </a:r>
            <a:endParaRPr lang="en-US" altLang="ja-JP"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14</a:t>
            </a:fld>
            <a:endParaRPr kumimoji="1" lang="ja-JP" altLang="en-US"/>
          </a:p>
        </p:txBody>
      </p:sp>
    </p:spTree>
    <p:extLst>
      <p:ext uri="{BB962C8B-B14F-4D97-AF65-F5344CB8AC3E}">
        <p14:creationId xmlns:p14="http://schemas.microsoft.com/office/powerpoint/2010/main" val="4279078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～アイディア出し～</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smtClean="0"/>
              <a:t>わるかったこと</a:t>
            </a:r>
            <a:endParaRPr lang="en-US" altLang="ja-JP" dirty="0" smtClean="0"/>
          </a:p>
          <a:p>
            <a:pPr marL="548640" lvl="2">
              <a:spcBef>
                <a:spcPts val="600"/>
              </a:spcBef>
              <a:buFont typeface="Wingdings 3" panose="05040102010807070707" pitchFamily="18" charset="2"/>
              <a:buChar char=""/>
            </a:pPr>
            <a:r>
              <a:rPr lang="ja-JP" altLang="en-US" dirty="0" smtClean="0"/>
              <a:t>とてつもない時間がかかった！！</a:t>
            </a:r>
            <a:endParaRPr lang="en-US" altLang="ja-JP" dirty="0" smtClean="0"/>
          </a:p>
          <a:p>
            <a:pPr marL="822960" lvl="3">
              <a:spcBef>
                <a:spcPts val="600"/>
              </a:spcBef>
              <a:buFont typeface="Wingdings 3" panose="05040102010807070707" pitchFamily="18" charset="2"/>
              <a:buChar char=""/>
            </a:pPr>
            <a:r>
              <a:rPr lang="ja-JP" altLang="en-US" dirty="0" smtClean="0"/>
              <a:t>約</a:t>
            </a:r>
            <a:r>
              <a:rPr lang="en-US" altLang="ja-JP" dirty="0"/>
              <a:t>3</a:t>
            </a:r>
            <a:r>
              <a:rPr lang="ja-JP" altLang="en-US" dirty="0"/>
              <a:t>週間（</a:t>
            </a:r>
            <a:r>
              <a:rPr lang="en-US" altLang="ja-JP" dirty="0"/>
              <a:t> 6/6 </a:t>
            </a:r>
            <a:r>
              <a:rPr lang="ja-JP" altLang="en-US" dirty="0"/>
              <a:t>～ </a:t>
            </a:r>
            <a:r>
              <a:rPr lang="en-US" altLang="ja-JP" dirty="0"/>
              <a:t>6/23 </a:t>
            </a:r>
            <a:r>
              <a:rPr lang="ja-JP" altLang="en-US" dirty="0" smtClean="0"/>
              <a:t>）</a:t>
            </a:r>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15</a:t>
            </a:fld>
            <a:endParaRPr kumimoji="1" lang="ja-JP" altLang="en-US"/>
          </a:p>
        </p:txBody>
      </p:sp>
    </p:spTree>
    <p:extLst>
      <p:ext uri="{BB962C8B-B14F-4D97-AF65-F5344CB8AC3E}">
        <p14:creationId xmlns:p14="http://schemas.microsoft.com/office/powerpoint/2010/main" val="313215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～アイディア出し～</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smtClean="0"/>
              <a:t>原因</a:t>
            </a:r>
            <a:endParaRPr lang="en-US" altLang="ja-JP" dirty="0" smtClean="0"/>
          </a:p>
          <a:p>
            <a:pPr lvl="1"/>
            <a:r>
              <a:rPr lang="ja-JP" altLang="en-US" dirty="0" smtClean="0"/>
              <a:t>それに対する解決策が、すでに既存のものがあり、新規性が出てこなかった</a:t>
            </a:r>
            <a:endParaRPr lang="en-US" altLang="ja-JP" dirty="0" smtClean="0"/>
          </a:p>
          <a:p>
            <a:pPr lvl="2"/>
            <a:r>
              <a:rPr lang="ja-JP" altLang="en-US" dirty="0" smtClean="0"/>
              <a:t>対象ユーザの問題点、解決策に対しての深掘りが不十分</a:t>
            </a:r>
            <a:endParaRPr lang="en-US" altLang="ja-JP" dirty="0" smtClean="0"/>
          </a:p>
          <a:p>
            <a:pPr lvl="3"/>
            <a:r>
              <a:rPr lang="ja-JP" altLang="en-US" dirty="0"/>
              <a:t>できているよう</a:t>
            </a:r>
            <a:r>
              <a:rPr lang="ja-JP" altLang="en-US" dirty="0" smtClean="0"/>
              <a:t>でできていなかった</a:t>
            </a:r>
            <a:endParaRPr lang="en-US" altLang="ja-JP" dirty="0" smtClean="0"/>
          </a:p>
          <a:p>
            <a:pPr lvl="3"/>
            <a:r>
              <a:rPr lang="ja-JP" altLang="en-US" dirty="0" smtClean="0"/>
              <a:t>アイデアを出した後のことを意識してしまい、アイデアを出す段階で否定していた</a:t>
            </a:r>
            <a:endParaRPr lang="en-US" altLang="ja-JP" dirty="0" smtClean="0"/>
          </a:p>
          <a:p>
            <a:pPr lvl="4"/>
            <a:r>
              <a:rPr lang="ja-JP" altLang="en-US" dirty="0"/>
              <a:t>アイデア</a:t>
            </a:r>
            <a:r>
              <a:rPr lang="ja-JP" altLang="en-US" dirty="0" smtClean="0"/>
              <a:t>が発展しない</a:t>
            </a:r>
            <a:endParaRPr lang="en-US" altLang="ja-JP" dirty="0"/>
          </a:p>
          <a:p>
            <a:pPr lvl="1"/>
            <a:r>
              <a:rPr lang="ja-JP" altLang="en-US" dirty="0" smtClean="0"/>
              <a:t>アイデア出しの明確な時間を考慮していなかった</a:t>
            </a:r>
            <a:endParaRPr lang="en-US" altLang="ja-JP" dirty="0" smtClean="0"/>
          </a:p>
          <a:p>
            <a:pPr lvl="2"/>
            <a:r>
              <a:rPr lang="ja-JP" altLang="en-US" dirty="0" smtClean="0"/>
              <a:t>スケジュールの決定はアイデアが固まってから行った</a:t>
            </a:r>
            <a:endParaRPr lang="en-US" altLang="ja-JP" dirty="0" smtClean="0"/>
          </a:p>
          <a:p>
            <a:pPr lvl="3"/>
            <a:r>
              <a:rPr lang="ja-JP" altLang="en-US" dirty="0" smtClean="0"/>
              <a:t>アイデア出しも時間を決めるべきだった</a:t>
            </a:r>
            <a:r>
              <a:rPr lang="en-US" altLang="ja-JP" dirty="0" smtClean="0"/>
              <a:t>(</a:t>
            </a:r>
            <a:r>
              <a:rPr lang="ja-JP" altLang="en-US" dirty="0" smtClean="0"/>
              <a:t>デッドライン</a:t>
            </a:r>
            <a:r>
              <a:rPr lang="en-US" altLang="ja-JP" dirty="0" smtClean="0"/>
              <a:t>)</a:t>
            </a:r>
          </a:p>
          <a:p>
            <a:pPr lvl="3"/>
            <a:r>
              <a:rPr lang="ja-JP" altLang="en-US" dirty="0" smtClean="0"/>
              <a:t>第三者の意見を聞くべき</a:t>
            </a:r>
            <a:endParaRPr lang="en-US" altLang="ja-JP"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16</a:t>
            </a:fld>
            <a:endParaRPr kumimoji="1" lang="ja-JP" altLang="en-US"/>
          </a:p>
        </p:txBody>
      </p:sp>
    </p:spTree>
    <p:extLst>
      <p:ext uri="{BB962C8B-B14F-4D97-AF65-F5344CB8AC3E}">
        <p14:creationId xmlns:p14="http://schemas.microsoft.com/office/powerpoint/2010/main" val="3064967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～アイディア出し～</a:t>
            </a:r>
            <a:endParaRPr kumimoji="1" lang="ja-JP" altLang="en-US" dirty="0"/>
          </a:p>
        </p:txBody>
      </p:sp>
      <p:sp>
        <p:nvSpPr>
          <p:cNvPr id="3" name="コンテンツ プレースホルダー 2"/>
          <p:cNvSpPr>
            <a:spLocks noGrp="1"/>
          </p:cNvSpPr>
          <p:nvPr>
            <p:ph sz="quarter" idx="1"/>
          </p:nvPr>
        </p:nvSpPr>
        <p:spPr/>
        <p:txBody>
          <a:bodyPr>
            <a:normAutofit fontScale="70000" lnSpcReduction="20000"/>
          </a:bodyPr>
          <a:lstStyle/>
          <a:p>
            <a:r>
              <a:rPr kumimoji="1" lang="ja-JP" altLang="en-US" dirty="0" smtClean="0"/>
              <a:t>どうやったか</a:t>
            </a:r>
            <a:endParaRPr kumimoji="1" lang="en-US" altLang="ja-JP" dirty="0" smtClean="0"/>
          </a:p>
          <a:p>
            <a:pPr lvl="1"/>
            <a:r>
              <a:rPr lang="ja-JP" altLang="en-US" dirty="0" smtClean="0"/>
              <a:t>営業の方へのヒアリング</a:t>
            </a:r>
            <a:endParaRPr lang="en-US" altLang="ja-JP" dirty="0" smtClean="0"/>
          </a:p>
          <a:p>
            <a:pPr lvl="1"/>
            <a:r>
              <a:rPr lang="ja-JP" altLang="en-US" dirty="0" smtClean="0"/>
              <a:t>マインドマップ</a:t>
            </a:r>
            <a:endParaRPr lang="en-US" altLang="ja-JP" dirty="0" smtClean="0"/>
          </a:p>
          <a:p>
            <a:pPr lvl="1"/>
            <a:r>
              <a:rPr lang="ja-JP" altLang="en-US" dirty="0" smtClean="0"/>
              <a:t>なぜなぜ分析</a:t>
            </a:r>
            <a:endParaRPr kumimoji="1" lang="en-US" altLang="ja-JP" dirty="0" smtClean="0"/>
          </a:p>
          <a:p>
            <a:r>
              <a:rPr lang="ja-JP" altLang="en-US" dirty="0" smtClean="0"/>
              <a:t>結果</a:t>
            </a:r>
            <a:endParaRPr lang="en-US" altLang="ja-JP" dirty="0" smtClean="0"/>
          </a:p>
          <a:p>
            <a:pPr lvl="1"/>
            <a:r>
              <a:rPr lang="ja-JP" altLang="en-US" dirty="0"/>
              <a:t>営業が抱える課題とその原因は明らかに</a:t>
            </a:r>
            <a:r>
              <a:rPr lang="ja-JP" altLang="en-US" dirty="0" smtClean="0"/>
              <a:t>なった</a:t>
            </a:r>
            <a:endParaRPr lang="en-US" altLang="ja-JP" dirty="0" smtClean="0"/>
          </a:p>
          <a:p>
            <a:pPr lvl="1"/>
            <a:r>
              <a:rPr lang="ja-JP" altLang="en-US" dirty="0" smtClean="0"/>
              <a:t>約</a:t>
            </a:r>
            <a:r>
              <a:rPr lang="en-US" altLang="ja-JP" dirty="0" smtClean="0"/>
              <a:t>3</a:t>
            </a:r>
            <a:r>
              <a:rPr lang="ja-JP" altLang="en-US" dirty="0" smtClean="0"/>
              <a:t>週間（</a:t>
            </a:r>
            <a:r>
              <a:rPr lang="en-US" altLang="ja-JP" dirty="0" smtClean="0"/>
              <a:t> 6/6 </a:t>
            </a:r>
            <a:r>
              <a:rPr lang="ja-JP" altLang="en-US" dirty="0" smtClean="0"/>
              <a:t>～ </a:t>
            </a:r>
            <a:r>
              <a:rPr lang="en-US" altLang="ja-JP" dirty="0" smtClean="0"/>
              <a:t>6/23 </a:t>
            </a:r>
            <a:r>
              <a:rPr lang="ja-JP" altLang="en-US" dirty="0" smtClean="0"/>
              <a:t>）かかった</a:t>
            </a:r>
            <a:endParaRPr lang="en-US" altLang="ja-JP" dirty="0" smtClean="0"/>
          </a:p>
          <a:p>
            <a:r>
              <a:rPr lang="ja-JP" altLang="en-US" dirty="0" smtClean="0"/>
              <a:t>問題点</a:t>
            </a:r>
            <a:endParaRPr lang="en-US" altLang="ja-JP" dirty="0" smtClean="0"/>
          </a:p>
          <a:p>
            <a:pPr lvl="1"/>
            <a:r>
              <a:rPr lang="ja-JP" altLang="en-US" dirty="0" smtClean="0"/>
              <a:t>それに対する解決策が、すでに既存のものがあり、新規性が出てこなかった</a:t>
            </a:r>
            <a:endParaRPr lang="en-US" altLang="ja-JP" dirty="0" smtClean="0"/>
          </a:p>
          <a:p>
            <a:pPr lvl="2"/>
            <a:r>
              <a:rPr lang="ja-JP" altLang="en-US" dirty="0" smtClean="0"/>
              <a:t>対象ユーザの問題点、解決策に対しての深掘りが不十分</a:t>
            </a:r>
            <a:endParaRPr lang="en-US" altLang="ja-JP" dirty="0" smtClean="0"/>
          </a:p>
          <a:p>
            <a:pPr lvl="3"/>
            <a:r>
              <a:rPr lang="ja-JP" altLang="en-US" dirty="0"/>
              <a:t>できているよう</a:t>
            </a:r>
            <a:r>
              <a:rPr lang="ja-JP" altLang="en-US" dirty="0" smtClean="0"/>
              <a:t>でできていなかった</a:t>
            </a:r>
            <a:endParaRPr lang="en-US" altLang="ja-JP" dirty="0" smtClean="0"/>
          </a:p>
          <a:p>
            <a:pPr lvl="3"/>
            <a:r>
              <a:rPr lang="ja-JP" altLang="en-US" dirty="0" smtClean="0"/>
              <a:t>アイデアを出した後のことを意識してしまい、アイデアを出す段階で否定していた</a:t>
            </a:r>
            <a:endParaRPr lang="en-US" altLang="ja-JP" dirty="0" smtClean="0"/>
          </a:p>
          <a:p>
            <a:pPr lvl="4"/>
            <a:r>
              <a:rPr lang="ja-JP" altLang="en-US" dirty="0"/>
              <a:t>アイデア</a:t>
            </a:r>
            <a:r>
              <a:rPr lang="ja-JP" altLang="en-US" dirty="0" smtClean="0"/>
              <a:t>が発展しない</a:t>
            </a:r>
            <a:endParaRPr lang="en-US" altLang="ja-JP" dirty="0"/>
          </a:p>
          <a:p>
            <a:pPr lvl="1"/>
            <a:r>
              <a:rPr lang="ja-JP" altLang="en-US" dirty="0" smtClean="0"/>
              <a:t>アイデア出しの明確な時間を考慮していなかった</a:t>
            </a:r>
            <a:endParaRPr lang="en-US" altLang="ja-JP" dirty="0" smtClean="0"/>
          </a:p>
          <a:p>
            <a:pPr lvl="2"/>
            <a:r>
              <a:rPr lang="ja-JP" altLang="en-US" dirty="0" smtClean="0"/>
              <a:t>スケジュールの決定はアイデアが固まってから行った</a:t>
            </a:r>
            <a:endParaRPr lang="en-US" altLang="ja-JP" dirty="0" smtClean="0"/>
          </a:p>
          <a:p>
            <a:pPr lvl="3"/>
            <a:r>
              <a:rPr lang="ja-JP" altLang="en-US" dirty="0" smtClean="0"/>
              <a:t>アイデア出しも時間を決めるべきだった</a:t>
            </a:r>
            <a:r>
              <a:rPr lang="en-US" altLang="ja-JP" dirty="0" smtClean="0"/>
              <a:t>(</a:t>
            </a:r>
            <a:r>
              <a:rPr lang="ja-JP" altLang="en-US" dirty="0" smtClean="0"/>
              <a:t>デッドライン</a:t>
            </a:r>
            <a:r>
              <a:rPr lang="en-US" altLang="ja-JP" dirty="0" smtClean="0"/>
              <a:t>)</a:t>
            </a:r>
          </a:p>
          <a:p>
            <a:pPr lvl="3"/>
            <a:r>
              <a:rPr lang="ja-JP" altLang="en-US" dirty="0" smtClean="0"/>
              <a:t>第三者の意見を聞くべき</a:t>
            </a:r>
            <a:endParaRPr lang="en-US" altLang="ja-JP" dirty="0" smtClean="0"/>
          </a:p>
          <a:p>
            <a:r>
              <a:rPr lang="ja-JP" altLang="en-US" dirty="0" smtClean="0"/>
              <a:t>改善点</a:t>
            </a:r>
            <a:endParaRPr lang="en-US" altLang="ja-JP" dirty="0" smtClean="0"/>
          </a:p>
          <a:p>
            <a:pPr lvl="1"/>
            <a:r>
              <a:rPr kumimoji="1" lang="ja-JP" altLang="en-US" dirty="0"/>
              <a:t>あああ</a:t>
            </a:r>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17</a:t>
            </a:fld>
            <a:endParaRPr kumimoji="1" lang="ja-JP" altLang="en-US"/>
          </a:p>
        </p:txBody>
      </p:sp>
    </p:spTree>
    <p:extLst>
      <p:ext uri="{BB962C8B-B14F-4D97-AF65-F5344CB8AC3E}">
        <p14:creationId xmlns:p14="http://schemas.microsoft.com/office/powerpoint/2010/main" val="1486639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～機能開発～</a:t>
            </a:r>
            <a:endParaRPr kumimoji="1" lang="ja-JP" altLang="en-US" dirty="0"/>
          </a:p>
        </p:txBody>
      </p:sp>
      <p:sp>
        <p:nvSpPr>
          <p:cNvPr id="3" name="コンテンツ プレースホルダー 2"/>
          <p:cNvSpPr>
            <a:spLocks noGrp="1"/>
          </p:cNvSpPr>
          <p:nvPr>
            <p:ph sz="quarter" idx="1"/>
          </p:nvPr>
        </p:nvSpPr>
        <p:spPr>
          <a:xfrm>
            <a:off x="457200" y="1052736"/>
            <a:ext cx="8229600" cy="5256584"/>
          </a:xfrm>
        </p:spPr>
        <p:txBody>
          <a:bodyPr>
            <a:normAutofit lnSpcReduction="10000"/>
          </a:bodyPr>
          <a:lstStyle/>
          <a:p>
            <a:r>
              <a:rPr lang="ja-JP" altLang="en-US" dirty="0" smtClean="0"/>
              <a:t>どう</a:t>
            </a:r>
            <a:r>
              <a:rPr lang="ja-JP" altLang="en-US" dirty="0"/>
              <a:t>やった</a:t>
            </a:r>
            <a:r>
              <a:rPr lang="ja-JP" altLang="en-US" dirty="0" smtClean="0"/>
              <a:t>か</a:t>
            </a:r>
            <a:endParaRPr lang="en-US" altLang="ja-JP" dirty="0" smtClean="0"/>
          </a:p>
          <a:p>
            <a:pPr lvl="1"/>
            <a:r>
              <a:rPr lang="ja-JP" altLang="en-US" dirty="0" smtClean="0"/>
              <a:t>サーバとフロントで完全作業分担</a:t>
            </a:r>
            <a:endParaRPr lang="en-US" altLang="ja-JP" dirty="0" smtClean="0"/>
          </a:p>
          <a:p>
            <a:r>
              <a:rPr lang="ja-JP" altLang="en-US" dirty="0" smtClean="0"/>
              <a:t>なぜそう</a:t>
            </a:r>
            <a:r>
              <a:rPr lang="ja-JP" altLang="en-US" dirty="0"/>
              <a:t>した</a:t>
            </a:r>
            <a:r>
              <a:rPr lang="ja-JP" altLang="en-US" dirty="0" smtClean="0"/>
              <a:t>か</a:t>
            </a:r>
            <a:endParaRPr lang="en-US" altLang="ja-JP" dirty="0" smtClean="0"/>
          </a:p>
          <a:p>
            <a:pPr lvl="1"/>
            <a:r>
              <a:rPr lang="ja-JP" altLang="en-US" dirty="0" smtClean="0"/>
              <a:t>開発時間の効率化</a:t>
            </a:r>
            <a:endParaRPr lang="en-US" altLang="ja-JP" dirty="0"/>
          </a:p>
          <a:p>
            <a:r>
              <a:rPr lang="ja-JP" altLang="en-US" dirty="0" smtClean="0"/>
              <a:t>結果</a:t>
            </a:r>
            <a:endParaRPr lang="en-US" altLang="ja-JP" dirty="0" smtClean="0"/>
          </a:p>
          <a:p>
            <a:pPr lvl="1"/>
            <a:r>
              <a:rPr lang="ja-JP" altLang="en-US" dirty="0" smtClean="0"/>
              <a:t>必須機能の開発は（なんとか）完了</a:t>
            </a:r>
            <a:endParaRPr lang="en-US" altLang="ja-JP" dirty="0" smtClean="0"/>
          </a:p>
          <a:p>
            <a:r>
              <a:rPr lang="ja-JP" altLang="en-US" dirty="0" smtClean="0"/>
              <a:t>問題点</a:t>
            </a:r>
            <a:endParaRPr lang="en-US" altLang="ja-JP" dirty="0" smtClean="0"/>
          </a:p>
          <a:p>
            <a:pPr lvl="1"/>
            <a:r>
              <a:rPr lang="ja-JP" altLang="en-US" dirty="0" smtClean="0"/>
              <a:t>お互いのソースコードを理解してない</a:t>
            </a:r>
            <a:endParaRPr lang="en-US" altLang="ja-JP" dirty="0" smtClean="0"/>
          </a:p>
          <a:p>
            <a:pPr lvl="1"/>
            <a:r>
              <a:rPr lang="ja-JP" altLang="en-US" dirty="0" smtClean="0"/>
              <a:t>お互いの技術もあまり身についていない</a:t>
            </a:r>
            <a:endParaRPr lang="en-US" altLang="ja-JP" dirty="0"/>
          </a:p>
          <a:p>
            <a:r>
              <a:rPr lang="ja-JP" altLang="en-US" dirty="0" smtClean="0"/>
              <a:t>改善点</a:t>
            </a:r>
            <a:endParaRPr lang="en-US" altLang="ja-JP" dirty="0" smtClean="0"/>
          </a:p>
          <a:p>
            <a:pPr lvl="1"/>
            <a:r>
              <a:rPr lang="ja-JP" altLang="en-US" dirty="0" smtClean="0"/>
              <a:t>技術ではなく機能で分担するなど、お互いの技術をクロスするように担当を決めるべきだった。</a:t>
            </a:r>
            <a:endParaRPr lang="en-US" altLang="ja-JP" dirty="0" smtClean="0"/>
          </a:p>
          <a:p>
            <a:pPr lvl="1"/>
            <a:r>
              <a:rPr lang="ja-JP" altLang="en-US" dirty="0" smtClean="0"/>
              <a:t>時間的な余裕があれば → 「アイディア出し」に戻る。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18</a:t>
            </a:fld>
            <a:endParaRPr kumimoji="1" lang="ja-JP" altLang="en-US"/>
          </a:p>
        </p:txBody>
      </p:sp>
    </p:spTree>
    <p:extLst>
      <p:ext uri="{BB962C8B-B14F-4D97-AF65-F5344CB8AC3E}">
        <p14:creationId xmlns:p14="http://schemas.microsoft.com/office/powerpoint/2010/main" val="714717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～機能開発～</a:t>
            </a:r>
            <a:endParaRPr kumimoji="1" lang="ja-JP" altLang="en-US" dirty="0"/>
          </a:p>
        </p:txBody>
      </p:sp>
      <p:sp>
        <p:nvSpPr>
          <p:cNvPr id="3" name="コンテンツ プレースホルダー 2"/>
          <p:cNvSpPr>
            <a:spLocks noGrp="1"/>
          </p:cNvSpPr>
          <p:nvPr>
            <p:ph sz="quarter" idx="1"/>
          </p:nvPr>
        </p:nvSpPr>
        <p:spPr>
          <a:xfrm>
            <a:off x="457200" y="1052736"/>
            <a:ext cx="8229600" cy="5256584"/>
          </a:xfrm>
        </p:spPr>
        <p:txBody>
          <a:bodyPr>
            <a:normAutofit lnSpcReduction="10000"/>
          </a:bodyPr>
          <a:lstStyle/>
          <a:p>
            <a:r>
              <a:rPr lang="ja-JP" altLang="en-US" dirty="0"/>
              <a:t>やったこと</a:t>
            </a:r>
            <a:endParaRPr lang="en-US" altLang="ja-JP" dirty="0" smtClean="0"/>
          </a:p>
          <a:p>
            <a:pPr lvl="1"/>
            <a:r>
              <a:rPr lang="ja-JP" altLang="en-US" dirty="0" smtClean="0"/>
              <a:t>サーバとフロントで完全作業分担</a:t>
            </a:r>
            <a:endParaRPr lang="en-US" altLang="ja-JP" dirty="0" smtClean="0"/>
          </a:p>
          <a:p>
            <a:r>
              <a:rPr lang="ja-JP" altLang="en-US" dirty="0" smtClean="0"/>
              <a:t>なぜそう</a:t>
            </a:r>
            <a:r>
              <a:rPr lang="ja-JP" altLang="en-US" dirty="0"/>
              <a:t>した</a:t>
            </a:r>
            <a:r>
              <a:rPr lang="ja-JP" altLang="en-US" dirty="0" smtClean="0"/>
              <a:t>か</a:t>
            </a:r>
            <a:endParaRPr lang="en-US" altLang="ja-JP" dirty="0" smtClean="0"/>
          </a:p>
          <a:p>
            <a:pPr lvl="1"/>
            <a:r>
              <a:rPr lang="ja-JP" altLang="en-US" dirty="0" smtClean="0"/>
              <a:t>開発時間の効率化</a:t>
            </a:r>
            <a:endParaRPr lang="en-US" altLang="ja-JP" dirty="0"/>
          </a:p>
          <a:p>
            <a:r>
              <a:rPr lang="ja-JP" altLang="en-US" dirty="0" smtClean="0"/>
              <a:t>結果</a:t>
            </a:r>
            <a:endParaRPr lang="en-US" altLang="ja-JP" dirty="0" smtClean="0"/>
          </a:p>
          <a:p>
            <a:pPr lvl="1"/>
            <a:r>
              <a:rPr lang="ja-JP" altLang="en-US" dirty="0" smtClean="0"/>
              <a:t>必須機能の開発は（なんとか）完了</a:t>
            </a:r>
            <a:endParaRPr lang="en-US" altLang="ja-JP" dirty="0" smtClean="0"/>
          </a:p>
          <a:p>
            <a:r>
              <a:rPr lang="ja-JP" altLang="en-US" dirty="0" smtClean="0"/>
              <a:t>問題点</a:t>
            </a:r>
            <a:endParaRPr lang="en-US" altLang="ja-JP" dirty="0" smtClean="0"/>
          </a:p>
          <a:p>
            <a:pPr lvl="1"/>
            <a:r>
              <a:rPr lang="ja-JP" altLang="en-US" dirty="0" smtClean="0"/>
              <a:t>お互いのソースコードを理解してない</a:t>
            </a:r>
            <a:endParaRPr lang="en-US" altLang="ja-JP" dirty="0" smtClean="0"/>
          </a:p>
          <a:p>
            <a:pPr lvl="1"/>
            <a:r>
              <a:rPr lang="ja-JP" altLang="en-US" dirty="0" smtClean="0"/>
              <a:t>お互いの技術もあまり身についていない</a:t>
            </a:r>
            <a:endParaRPr lang="en-US" altLang="ja-JP" dirty="0"/>
          </a:p>
          <a:p>
            <a:r>
              <a:rPr lang="ja-JP" altLang="en-US" dirty="0" smtClean="0"/>
              <a:t>改善点</a:t>
            </a:r>
            <a:endParaRPr lang="en-US" altLang="ja-JP" dirty="0" smtClean="0"/>
          </a:p>
          <a:p>
            <a:pPr lvl="1"/>
            <a:r>
              <a:rPr lang="ja-JP" altLang="en-US" dirty="0" smtClean="0"/>
              <a:t>技術ではなく機能で分担するなど、お互いの技術をクロスするように担当を決めるべきだった。</a:t>
            </a:r>
            <a:endParaRPr lang="en-US" altLang="ja-JP" dirty="0" smtClean="0"/>
          </a:p>
          <a:p>
            <a:pPr lvl="1"/>
            <a:r>
              <a:rPr lang="ja-JP" altLang="en-US" dirty="0" smtClean="0"/>
              <a:t>時間的な余裕があれば → 「アイディア出し」に戻る。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19</a:t>
            </a:fld>
            <a:endParaRPr kumimoji="1" lang="ja-JP" altLang="en-US"/>
          </a:p>
        </p:txBody>
      </p:sp>
    </p:spTree>
    <p:extLst>
      <p:ext uri="{BB962C8B-B14F-4D97-AF65-F5344CB8AC3E}">
        <p14:creationId xmlns:p14="http://schemas.microsoft.com/office/powerpoint/2010/main" val="1158536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marL="742950" indent="-742950">
              <a:buFont typeface="+mj-lt"/>
              <a:buAutoNum type="arabicPeriod"/>
            </a:pPr>
            <a:r>
              <a:rPr lang="ja-JP" altLang="en-US" sz="3600" dirty="0" smtClean="0"/>
              <a:t>開発したアプリ</a:t>
            </a:r>
            <a:endParaRPr lang="en-US" altLang="ja-JP" sz="3600" dirty="0" smtClean="0"/>
          </a:p>
          <a:p>
            <a:pPr marL="742950" indent="-742950">
              <a:buFont typeface="+mj-lt"/>
              <a:buAutoNum type="arabicPeriod"/>
            </a:pPr>
            <a:endParaRPr kumimoji="1" lang="en-US" altLang="ja-JP" sz="3600" dirty="0" smtClean="0"/>
          </a:p>
          <a:p>
            <a:pPr marL="742950" indent="-742950">
              <a:buFont typeface="+mj-lt"/>
              <a:buAutoNum type="arabicPeriod"/>
            </a:pPr>
            <a:r>
              <a:rPr kumimoji="1" lang="ja-JP" altLang="en-US" sz="3600" dirty="0" smtClean="0"/>
              <a:t>開発プロセス</a:t>
            </a:r>
            <a:endParaRPr kumimoji="1" lang="en-US" altLang="ja-JP" sz="3600" dirty="0" smtClean="0"/>
          </a:p>
          <a:p>
            <a:pPr marL="1080000" lvl="1" indent="-648000"/>
            <a:r>
              <a:rPr kumimoji="1" lang="ja-JP" altLang="en-US" sz="2800" dirty="0" smtClean="0"/>
              <a:t>開発の流れ</a:t>
            </a:r>
            <a:endParaRPr kumimoji="1" lang="en-US" altLang="ja-JP" sz="2800" dirty="0" smtClean="0"/>
          </a:p>
          <a:p>
            <a:pPr marL="1080000" lvl="1" indent="-648000"/>
            <a:r>
              <a:rPr lang="ja-JP" altLang="en-US" sz="2800" dirty="0"/>
              <a:t>チーム</a:t>
            </a:r>
            <a:r>
              <a:rPr lang="ja-JP" altLang="en-US" sz="2800" dirty="0" smtClean="0"/>
              <a:t>振り返り</a:t>
            </a:r>
            <a:endParaRPr lang="en-US" altLang="ja-JP" sz="3300" dirty="0" smtClean="0"/>
          </a:p>
          <a:p>
            <a:pPr marL="788670" lvl="1" indent="-514350">
              <a:buFont typeface="+mj-lt"/>
              <a:buAutoNum type="arabicPeriod"/>
            </a:pPr>
            <a:endParaRPr lang="en-US" altLang="ja-JP" sz="3200" dirty="0" smtClean="0"/>
          </a:p>
          <a:p>
            <a:pPr marL="742950" indent="-742950">
              <a:buFont typeface="+mj-lt"/>
              <a:buAutoNum type="arabicPeriod"/>
            </a:pPr>
            <a:r>
              <a:rPr kumimoji="1" lang="ja-JP" altLang="en-US" sz="3600" dirty="0" smtClean="0"/>
              <a:t>個人振り返り</a:t>
            </a:r>
            <a:endParaRPr kumimoji="1" lang="en-US" altLang="ja-JP" sz="3600"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2</a:t>
            </a:fld>
            <a:endParaRPr kumimoji="1" lang="ja-JP" altLang="en-US"/>
          </a:p>
        </p:txBody>
      </p:sp>
    </p:spTree>
    <p:extLst>
      <p:ext uri="{BB962C8B-B14F-4D97-AF65-F5344CB8AC3E}">
        <p14:creationId xmlns:p14="http://schemas.microsoft.com/office/powerpoint/2010/main" val="2578174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 ～機能開発～</a:t>
            </a:r>
            <a:endParaRPr kumimoji="1" lang="ja-JP" altLang="en-US" dirty="0"/>
          </a:p>
        </p:txBody>
      </p:sp>
      <p:sp>
        <p:nvSpPr>
          <p:cNvPr id="3" name="コンテンツ プレースホルダー 2"/>
          <p:cNvSpPr>
            <a:spLocks noGrp="1"/>
          </p:cNvSpPr>
          <p:nvPr>
            <p:ph sz="quarter" idx="1"/>
          </p:nvPr>
        </p:nvSpPr>
        <p:spPr>
          <a:xfrm>
            <a:off x="457200" y="1052736"/>
            <a:ext cx="8229600" cy="5256584"/>
          </a:xfrm>
        </p:spPr>
        <p:txBody>
          <a:bodyPr>
            <a:normAutofit/>
          </a:bodyPr>
          <a:lstStyle/>
          <a:p>
            <a:r>
              <a:rPr lang="ja-JP" altLang="en-US" dirty="0" smtClean="0"/>
              <a:t>やったこと</a:t>
            </a:r>
            <a:endParaRPr lang="en-US" altLang="ja-JP" dirty="0" smtClean="0"/>
          </a:p>
          <a:p>
            <a:pPr lvl="1"/>
            <a:r>
              <a:rPr lang="ja-JP" altLang="en-US" dirty="0" smtClean="0"/>
              <a:t>作業</a:t>
            </a:r>
            <a:r>
              <a:rPr lang="ja-JP" altLang="en-US" dirty="0"/>
              <a:t>分担</a:t>
            </a:r>
            <a:endParaRPr lang="en-US" altLang="ja-JP" dirty="0"/>
          </a:p>
          <a:p>
            <a:pPr lvl="2"/>
            <a:r>
              <a:rPr lang="ja-JP" altLang="en-US" dirty="0"/>
              <a:t>川崎：</a:t>
            </a:r>
            <a:r>
              <a:rPr lang="en-US" altLang="ja-JP" dirty="0" smtClean="0"/>
              <a:t>Python, Django, </a:t>
            </a:r>
            <a:r>
              <a:rPr lang="ja-JP" altLang="en-US" dirty="0" smtClean="0"/>
              <a:t>デプロイ</a:t>
            </a:r>
            <a:r>
              <a:rPr lang="en-US" altLang="ja-JP" dirty="0" smtClean="0"/>
              <a:t>, </a:t>
            </a:r>
            <a:r>
              <a:rPr lang="en-US" altLang="ja-JP" dirty="0" err="1" smtClean="0"/>
              <a:t>Git</a:t>
            </a:r>
            <a:r>
              <a:rPr lang="ja-JP" altLang="en-US" dirty="0"/>
              <a:t>操作など、ロジック側</a:t>
            </a:r>
            <a:endParaRPr lang="en-US" altLang="ja-JP" dirty="0"/>
          </a:p>
          <a:p>
            <a:pPr lvl="2"/>
            <a:r>
              <a:rPr lang="ja-JP" altLang="en-US" dirty="0"/>
              <a:t>鷲野：</a:t>
            </a:r>
            <a:r>
              <a:rPr lang="en-US" altLang="ja-JP" dirty="0"/>
              <a:t>HTML,</a:t>
            </a:r>
            <a:r>
              <a:rPr lang="ja-JP" altLang="en-US" dirty="0"/>
              <a:t> </a:t>
            </a:r>
            <a:r>
              <a:rPr lang="en-US" altLang="ja-JP" dirty="0"/>
              <a:t>CSS, JS</a:t>
            </a:r>
            <a:r>
              <a:rPr lang="ja-JP" altLang="en-US" dirty="0"/>
              <a:t>など、</a:t>
            </a:r>
            <a:r>
              <a:rPr lang="ja-JP" altLang="en-US" dirty="0" smtClean="0"/>
              <a:t>フロント側</a:t>
            </a:r>
            <a:endParaRPr lang="en-US" altLang="ja-JP" dirty="0" smtClean="0"/>
          </a:p>
          <a:p>
            <a:pPr lvl="1"/>
            <a:endParaRPr lang="en-US" altLang="ja-JP" dirty="0" smtClean="0"/>
          </a:p>
          <a:p>
            <a:pPr lvl="1"/>
            <a:r>
              <a:rPr lang="ja-JP" altLang="en-US" dirty="0" smtClean="0"/>
              <a:t>実装</a:t>
            </a:r>
            <a:r>
              <a:rPr lang="ja-JP" altLang="en-US" dirty="0"/>
              <a:t>のため</a:t>
            </a:r>
            <a:r>
              <a:rPr lang="ja-JP" altLang="en-US" dirty="0" smtClean="0"/>
              <a:t>の技術調査</a:t>
            </a:r>
            <a:endParaRPr lang="en-US" altLang="ja-JP" dirty="0" smtClean="0"/>
          </a:p>
          <a:p>
            <a:pPr lvl="1"/>
            <a:endParaRPr lang="en-US" altLang="ja-JP" dirty="0" smtClean="0"/>
          </a:p>
          <a:p>
            <a:pPr lvl="1"/>
            <a:r>
              <a:rPr lang="en-US" altLang="ja-JP" dirty="0" smtClean="0"/>
              <a:t>API</a:t>
            </a:r>
            <a:r>
              <a:rPr lang="ja-JP" altLang="en-US" dirty="0" smtClean="0"/>
              <a:t>キーの申請</a:t>
            </a:r>
            <a:endParaRPr lang="en-US" altLang="ja-JP" dirty="0" smtClean="0"/>
          </a:p>
          <a:p>
            <a:pPr lvl="2"/>
            <a:r>
              <a:rPr lang="ja-JP" altLang="en-US" dirty="0" smtClean="0"/>
              <a:t>駅探、</a:t>
            </a:r>
            <a:r>
              <a:rPr lang="en-US" altLang="ja-JP" dirty="0" smtClean="0"/>
              <a:t>google map</a:t>
            </a:r>
            <a:r>
              <a:rPr lang="ja-JP" altLang="en-US" dirty="0" smtClean="0"/>
              <a:t>関係、</a:t>
            </a:r>
            <a:r>
              <a:rPr lang="en-US" altLang="ja-JP" dirty="0" smtClean="0"/>
              <a:t>Bing</a:t>
            </a:r>
            <a:r>
              <a:rPr lang="ja-JP" altLang="en-US" dirty="0" smtClean="0"/>
              <a:t>など</a:t>
            </a:r>
            <a:endParaRPr lang="en-US" altLang="ja-JP" dirty="0" smtClean="0"/>
          </a:p>
          <a:p>
            <a:pPr lvl="2"/>
            <a:r>
              <a:rPr lang="ja-JP" altLang="en-US" dirty="0" smtClean="0"/>
              <a:t>駅探に関しては社印が必要になるという事態に</a:t>
            </a:r>
            <a:r>
              <a:rPr lang="en-US" altLang="ja-JP"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20</a:t>
            </a:fld>
            <a:endParaRPr kumimoji="1" lang="ja-JP" altLang="en-US"/>
          </a:p>
        </p:txBody>
      </p:sp>
      <p:pic>
        <p:nvPicPr>
          <p:cNvPr id="5" name="Picture 11" descr="http://daigo3.github.io/fullstackpython.github.com/theme/img/django-logo-positiv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3335008"/>
            <a:ext cx="1569157" cy="5465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3" descr="API に対する画像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699" y="4752627"/>
            <a:ext cx="1351111" cy="13511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https://lh3.ggpht.com/6gUMJ2qU0XyVBLy6VwNfxjFNNt63jYAqU-KhH0U81PyqAxBhrNwjvFZOWAfoPJk9VRI=w3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3785315"/>
            <a:ext cx="756786" cy="7567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lh3.googleusercontent.com/MOf9Kxxkj7GvyZlTZOnUzuYv0JAweEhlxJX6gslQvbvlhLK5_bSTK6duxY2xfbBsj43H=w3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3345" y="4356583"/>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01.gatag.net/img/201507/20l/gatag-0001145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6096" y="4542101"/>
            <a:ext cx="3061002" cy="19400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jpnsport.go.jp/anzen/Portals/0/anzen/kenko/siryou/character2/o/O-0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9672" y="4356583"/>
            <a:ext cx="2224301" cy="22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020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開発の流れ～プルリクエスト～</a:t>
            </a:r>
            <a:endParaRPr kumimoji="1" lang="ja-JP" altLang="en-US" dirty="0"/>
          </a:p>
        </p:txBody>
      </p:sp>
      <p:sp>
        <p:nvSpPr>
          <p:cNvPr id="3" name="コンテンツ プレースホルダー 2"/>
          <p:cNvSpPr>
            <a:spLocks noGrp="1"/>
          </p:cNvSpPr>
          <p:nvPr>
            <p:ph sz="quarter" idx="1"/>
          </p:nvPr>
        </p:nvSpPr>
        <p:spPr/>
        <p:txBody>
          <a:bodyPr>
            <a:normAutofit fontScale="62500" lnSpcReduction="20000"/>
          </a:bodyPr>
          <a:lstStyle/>
          <a:p>
            <a:r>
              <a:rPr lang="ja-JP" altLang="en-US" dirty="0"/>
              <a:t>どうやったの</a:t>
            </a:r>
            <a:r>
              <a:rPr lang="ja-JP" altLang="en-US" dirty="0" smtClean="0"/>
              <a:t>か</a:t>
            </a:r>
            <a:endParaRPr lang="en-US" altLang="ja-JP" dirty="0" smtClean="0"/>
          </a:p>
          <a:p>
            <a:pPr lvl="1"/>
            <a:r>
              <a:rPr lang="ja-JP" altLang="en-US" dirty="0" smtClean="0"/>
              <a:t>相手の</a:t>
            </a:r>
            <a:r>
              <a:rPr lang="en-US" altLang="ja-JP" dirty="0" smtClean="0"/>
              <a:t>issue</a:t>
            </a:r>
            <a:r>
              <a:rPr lang="ja-JP" altLang="en-US" dirty="0" smtClean="0"/>
              <a:t>を参考に必要な機能を把握</a:t>
            </a:r>
            <a:endParaRPr lang="en-US" altLang="ja-JP" dirty="0" smtClean="0"/>
          </a:p>
          <a:p>
            <a:pPr lvl="1"/>
            <a:r>
              <a:rPr lang="ja-JP" altLang="en-US" dirty="0" smtClean="0"/>
              <a:t>プルリクエストを受け入れるかチーム内で議論</a:t>
            </a:r>
            <a:endParaRPr lang="en-US" altLang="ja-JP" dirty="0" smtClean="0"/>
          </a:p>
          <a:p>
            <a:r>
              <a:rPr lang="ja-JP" altLang="en-US" dirty="0" smtClean="0"/>
              <a:t>結果</a:t>
            </a:r>
            <a:endParaRPr lang="en-US" altLang="ja-JP" dirty="0" smtClean="0"/>
          </a:p>
          <a:p>
            <a:pPr lvl="1"/>
            <a:r>
              <a:rPr lang="ja-JP" altLang="en-US" dirty="0" smtClean="0"/>
              <a:t>相手チーム</a:t>
            </a:r>
            <a:r>
              <a:rPr lang="en-US" altLang="ja-JP" dirty="0" smtClean="0"/>
              <a:t>(GLEAN)</a:t>
            </a:r>
            <a:r>
              <a:rPr lang="ja-JP" altLang="en-US" dirty="0" smtClean="0"/>
              <a:t>の修正</a:t>
            </a:r>
            <a:endParaRPr lang="en-US" altLang="ja-JP" dirty="0" smtClean="0"/>
          </a:p>
          <a:p>
            <a:pPr lvl="1"/>
            <a:r>
              <a:rPr lang="ja-JP" altLang="en-US" dirty="0" smtClean="0"/>
              <a:t>相手側からのプルリクエストの受け入れ</a:t>
            </a:r>
            <a:endParaRPr lang="en-US" altLang="ja-JP" dirty="0" smtClean="0"/>
          </a:p>
          <a:p>
            <a:pPr lvl="1"/>
            <a:r>
              <a:rPr lang="ja-JP" altLang="en-US" dirty="0" smtClean="0"/>
              <a:t>自分チーム　→　相手チーム</a:t>
            </a:r>
            <a:endParaRPr lang="en-US" altLang="ja-JP" dirty="0" smtClean="0"/>
          </a:p>
          <a:p>
            <a:pPr lvl="2"/>
            <a:r>
              <a:rPr lang="ja-JP" altLang="en-US" dirty="0"/>
              <a:t>チャット</a:t>
            </a:r>
            <a:r>
              <a:rPr lang="ja-JP" altLang="en-US" dirty="0" smtClean="0"/>
              <a:t>画面のずれ、干渉を修正</a:t>
            </a:r>
            <a:endParaRPr lang="en-US" altLang="ja-JP" dirty="0" smtClean="0"/>
          </a:p>
          <a:p>
            <a:pPr lvl="2"/>
            <a:r>
              <a:rPr lang="ja-JP" altLang="en-US" dirty="0" smtClean="0"/>
              <a:t>テストコードの作成</a:t>
            </a:r>
            <a:endParaRPr lang="en-US" altLang="ja-JP" dirty="0"/>
          </a:p>
          <a:p>
            <a:pPr lvl="1"/>
            <a:r>
              <a:rPr lang="ja-JP" altLang="en-US" dirty="0" smtClean="0"/>
              <a:t>相手チーム　→　自分チーム</a:t>
            </a:r>
            <a:endParaRPr lang="en-US" altLang="ja-JP" dirty="0" smtClean="0"/>
          </a:p>
          <a:p>
            <a:pPr lvl="2"/>
            <a:r>
              <a:rPr lang="ja-JP" altLang="en-US" dirty="0" smtClean="0"/>
              <a:t>会社概要の</a:t>
            </a:r>
            <a:r>
              <a:rPr lang="en-US" altLang="ja-JP" dirty="0" smtClean="0"/>
              <a:t>API</a:t>
            </a:r>
            <a:r>
              <a:rPr lang="ja-JP" altLang="en-US" dirty="0" smtClean="0"/>
              <a:t>の実装</a:t>
            </a:r>
            <a:endParaRPr lang="en-US" altLang="ja-JP" dirty="0" smtClean="0"/>
          </a:p>
          <a:p>
            <a:pPr lvl="2"/>
            <a:r>
              <a:rPr lang="ja-JP" altLang="en-US" dirty="0" smtClean="0"/>
              <a:t>入力フォームのオートコンプリートの実装</a:t>
            </a:r>
            <a:endParaRPr lang="en-US" altLang="ja-JP" dirty="0" smtClean="0"/>
          </a:p>
          <a:p>
            <a:r>
              <a:rPr lang="ja-JP" altLang="en-US" dirty="0" smtClean="0"/>
              <a:t>わるかった</a:t>
            </a:r>
            <a:r>
              <a:rPr lang="ja-JP" altLang="en-US" dirty="0"/>
              <a:t>こと</a:t>
            </a:r>
            <a:endParaRPr lang="en-US" altLang="ja-JP" dirty="0" smtClean="0"/>
          </a:p>
          <a:p>
            <a:pPr lvl="1"/>
            <a:r>
              <a:rPr lang="ja-JP" altLang="en-US" dirty="0"/>
              <a:t>相手</a:t>
            </a:r>
            <a:r>
              <a:rPr lang="ja-JP" altLang="en-US" dirty="0" smtClean="0"/>
              <a:t>が本当に求めている</a:t>
            </a:r>
            <a:r>
              <a:rPr lang="en-US" altLang="ja-JP" dirty="0" smtClean="0"/>
              <a:t>issue</a:t>
            </a:r>
            <a:r>
              <a:rPr lang="ja-JP" altLang="en-US" dirty="0" smtClean="0"/>
              <a:t>に対してプルリクエストできていない</a:t>
            </a:r>
            <a:endParaRPr lang="en-US" altLang="ja-JP" dirty="0" smtClean="0"/>
          </a:p>
          <a:p>
            <a:pPr lvl="1"/>
            <a:r>
              <a:rPr lang="ja-JP" altLang="en-US" dirty="0" smtClean="0"/>
              <a:t>ソースコードを読むのに時間がかかり、アプリの修正や機能の追加などが不十分</a:t>
            </a:r>
            <a:endParaRPr lang="en-US" altLang="ja-JP" dirty="0" smtClean="0"/>
          </a:p>
          <a:p>
            <a:pPr lvl="1"/>
            <a:r>
              <a:rPr lang="ja-JP" altLang="en-US" dirty="0" smtClean="0"/>
              <a:t>修正や追加機能の優先順位が立てられていない</a:t>
            </a:r>
            <a:endParaRPr lang="en-US" altLang="ja-JP" dirty="0" smtClean="0"/>
          </a:p>
          <a:p>
            <a:pPr lvl="2"/>
            <a:endParaRPr lang="en-US" altLang="ja-JP" dirty="0"/>
          </a:p>
          <a:p>
            <a:r>
              <a:rPr lang="ja-JP" altLang="en-US" dirty="0" smtClean="0"/>
              <a:t>改善点</a:t>
            </a:r>
            <a:endParaRPr lang="ja-JP" altLang="en-US" dirty="0"/>
          </a:p>
          <a:p>
            <a:pPr lvl="1"/>
            <a:r>
              <a:rPr kumimoji="1" lang="ja-JP" altLang="en-US" dirty="0" smtClean="0"/>
              <a:t>納期を意識する</a:t>
            </a:r>
            <a:endParaRPr kumimoji="1" lang="en-US" altLang="ja-JP" dirty="0" smtClean="0"/>
          </a:p>
          <a:p>
            <a:pPr lvl="2"/>
            <a:r>
              <a:rPr lang="ja-JP" altLang="en-US" dirty="0" smtClean="0"/>
              <a:t>時間がかかると思った場合は、作成者に直接聞く</a:t>
            </a:r>
            <a:endParaRPr kumimoji="1" lang="ja-JP" altLang="en-US" dirty="0"/>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21</a:t>
            </a:fld>
            <a:endParaRPr kumimoji="1" lang="ja-JP" altLang="en-US"/>
          </a:p>
        </p:txBody>
      </p:sp>
    </p:spTree>
    <p:extLst>
      <p:ext uri="{BB962C8B-B14F-4D97-AF65-F5344CB8AC3E}">
        <p14:creationId xmlns:p14="http://schemas.microsoft.com/office/powerpoint/2010/main" val="2740837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開発の流れ～プルリクエスト～</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a:t>どうやったの</a:t>
            </a:r>
            <a:r>
              <a:rPr lang="ja-JP" altLang="en-US" dirty="0" smtClean="0"/>
              <a:t>か</a:t>
            </a:r>
            <a:endParaRPr lang="en-US" altLang="ja-JP" dirty="0" smtClean="0"/>
          </a:p>
          <a:p>
            <a:pPr lvl="1"/>
            <a:r>
              <a:rPr lang="ja-JP" altLang="en-US" dirty="0" smtClean="0"/>
              <a:t>相手の</a:t>
            </a:r>
            <a:r>
              <a:rPr lang="en-US" altLang="ja-JP" dirty="0" smtClean="0"/>
              <a:t>issue</a:t>
            </a:r>
            <a:r>
              <a:rPr lang="ja-JP" altLang="en-US" dirty="0" smtClean="0"/>
              <a:t>を参考に、求められている</a:t>
            </a:r>
            <a:r>
              <a:rPr lang="ja-JP" altLang="en-US" dirty="0"/>
              <a:t>点</a:t>
            </a:r>
            <a:r>
              <a:rPr lang="ja-JP" altLang="en-US" dirty="0" smtClean="0"/>
              <a:t>を把握</a:t>
            </a:r>
            <a:endParaRPr lang="en-US" altLang="ja-JP" dirty="0" smtClean="0"/>
          </a:p>
          <a:p>
            <a:pPr lvl="1"/>
            <a:r>
              <a:rPr lang="ja-JP" altLang="en-US" dirty="0" smtClean="0"/>
              <a:t>相手側からのプルリクエストのチーム内共有</a:t>
            </a:r>
            <a:endParaRPr lang="en-US" altLang="ja-JP" dirty="0" smtClean="0"/>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22</a:t>
            </a:fld>
            <a:endParaRPr kumimoji="1" lang="ja-JP" altLang="en-US"/>
          </a:p>
        </p:txBody>
      </p:sp>
    </p:spTree>
    <p:extLst>
      <p:ext uri="{BB962C8B-B14F-4D97-AF65-F5344CB8AC3E}">
        <p14:creationId xmlns:p14="http://schemas.microsoft.com/office/powerpoint/2010/main" val="332066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開発の流れ～プルリクエスト～</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smtClean="0"/>
              <a:t>結果</a:t>
            </a:r>
            <a:endParaRPr lang="en-US" altLang="ja-JP" dirty="0" smtClean="0"/>
          </a:p>
          <a:p>
            <a:pPr lvl="1"/>
            <a:r>
              <a:rPr lang="ja-JP" altLang="en-US" dirty="0" smtClean="0"/>
              <a:t>自分チーム　→　相手チーム</a:t>
            </a:r>
            <a:endParaRPr lang="en-US" altLang="ja-JP" dirty="0" smtClean="0"/>
          </a:p>
          <a:p>
            <a:pPr lvl="2"/>
            <a:r>
              <a:rPr lang="ja-JP" altLang="en-US" dirty="0"/>
              <a:t>チャット</a:t>
            </a:r>
            <a:r>
              <a:rPr lang="ja-JP" altLang="en-US" dirty="0" smtClean="0"/>
              <a:t>画面のずれ、干渉を修正</a:t>
            </a:r>
            <a:endParaRPr lang="en-US" altLang="ja-JP" dirty="0" smtClean="0"/>
          </a:p>
          <a:p>
            <a:pPr lvl="2"/>
            <a:r>
              <a:rPr lang="ja-JP" altLang="en-US" dirty="0" smtClean="0"/>
              <a:t>テストコードの作成</a:t>
            </a:r>
            <a:endParaRPr lang="en-US" altLang="ja-JP" dirty="0" smtClean="0"/>
          </a:p>
          <a:p>
            <a:pPr lvl="2"/>
            <a:endParaRPr lang="en-US" altLang="ja-JP" dirty="0"/>
          </a:p>
          <a:p>
            <a:pPr lvl="1"/>
            <a:r>
              <a:rPr lang="ja-JP" altLang="en-US" dirty="0" smtClean="0"/>
              <a:t>相手チーム　→　自分チーム</a:t>
            </a:r>
            <a:endParaRPr lang="en-US" altLang="ja-JP" dirty="0" smtClean="0"/>
          </a:p>
          <a:p>
            <a:pPr lvl="2"/>
            <a:r>
              <a:rPr lang="ja-JP" altLang="en-US" dirty="0" smtClean="0"/>
              <a:t>会社概要の</a:t>
            </a:r>
            <a:r>
              <a:rPr lang="en-US" altLang="ja-JP" dirty="0" smtClean="0"/>
              <a:t>API</a:t>
            </a:r>
            <a:r>
              <a:rPr lang="ja-JP" altLang="en-US" dirty="0" smtClean="0"/>
              <a:t>の実装</a:t>
            </a:r>
            <a:endParaRPr lang="en-US" altLang="ja-JP" dirty="0" smtClean="0"/>
          </a:p>
          <a:p>
            <a:pPr lvl="2"/>
            <a:r>
              <a:rPr lang="ja-JP" altLang="en-US" dirty="0" smtClean="0"/>
              <a:t>入力フォームのオートコンプリートの実装</a:t>
            </a: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smtClean="0"/>
              <a:t>相手のプルリク　</a:t>
            </a:r>
            <a:r>
              <a:rPr lang="en-US" altLang="ja-JP" dirty="0" smtClean="0"/>
              <a:t>&gt;&gt; </a:t>
            </a:r>
            <a:r>
              <a:rPr lang="ja-JP" altLang="en-US" dirty="0" smtClean="0"/>
              <a:t>自分のプルリク </a:t>
            </a:r>
            <a:r>
              <a:rPr lang="en-US" altLang="ja-JP"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23</a:t>
            </a:fld>
            <a:endParaRPr kumimoji="1" lang="ja-JP" altLang="en-US"/>
          </a:p>
        </p:txBody>
      </p:sp>
    </p:spTree>
    <p:extLst>
      <p:ext uri="{BB962C8B-B14F-4D97-AF65-F5344CB8AC3E}">
        <p14:creationId xmlns:p14="http://schemas.microsoft.com/office/powerpoint/2010/main" val="129529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開発の流れ～プルリクエスト～</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smtClean="0"/>
              <a:t>よかった</a:t>
            </a:r>
            <a:r>
              <a:rPr lang="ja-JP" altLang="en-US" dirty="0"/>
              <a:t>こと</a:t>
            </a:r>
            <a:endParaRPr lang="en-US" altLang="ja-JP" dirty="0"/>
          </a:p>
          <a:p>
            <a:r>
              <a:rPr lang="ja-JP" altLang="en-US" dirty="0"/>
              <a:t>わるかったこと</a:t>
            </a:r>
            <a:endParaRPr lang="en-US" altLang="ja-JP" dirty="0" smtClean="0"/>
          </a:p>
          <a:p>
            <a:pPr lvl="1"/>
            <a:r>
              <a:rPr lang="ja-JP" altLang="en-US" dirty="0"/>
              <a:t>相手</a:t>
            </a:r>
            <a:r>
              <a:rPr lang="ja-JP" altLang="en-US" dirty="0" smtClean="0"/>
              <a:t>が本当に求めている</a:t>
            </a:r>
            <a:r>
              <a:rPr lang="en-US" altLang="ja-JP" dirty="0" smtClean="0"/>
              <a:t>issue</a:t>
            </a:r>
            <a:r>
              <a:rPr lang="ja-JP" altLang="en-US" dirty="0" smtClean="0"/>
              <a:t>に対してプルリクエストできていない</a:t>
            </a:r>
            <a:endParaRPr lang="en-US" altLang="ja-JP" dirty="0" smtClean="0"/>
          </a:p>
          <a:p>
            <a:pPr lvl="1"/>
            <a:r>
              <a:rPr lang="ja-JP" altLang="en-US" dirty="0" smtClean="0"/>
              <a:t>ソースコードを読むのに時間がかかり、アプリの修正や機能の追加などが不十分</a:t>
            </a:r>
            <a:endParaRPr lang="en-US" altLang="ja-JP" dirty="0" smtClean="0"/>
          </a:p>
          <a:p>
            <a:pPr lvl="1"/>
            <a:r>
              <a:rPr lang="ja-JP" altLang="en-US" dirty="0" smtClean="0"/>
              <a:t>修正や追加機能の優先順位が立てられていない</a:t>
            </a:r>
            <a:endParaRPr lang="en-US" altLang="ja-JP" dirty="0" smtClean="0"/>
          </a:p>
          <a:p>
            <a:pPr lvl="2"/>
            <a:endParaRPr lang="en-US" altLang="ja-JP" dirty="0"/>
          </a:p>
          <a:p>
            <a:r>
              <a:rPr lang="ja-JP" altLang="en-US" dirty="0" smtClean="0"/>
              <a:t>改善点</a:t>
            </a:r>
            <a:endParaRPr lang="ja-JP" altLang="en-US" dirty="0"/>
          </a:p>
          <a:p>
            <a:pPr lvl="1"/>
            <a:r>
              <a:rPr kumimoji="1" lang="ja-JP" altLang="en-US" dirty="0" smtClean="0"/>
              <a:t>納期を意識する</a:t>
            </a:r>
            <a:endParaRPr kumimoji="1" lang="en-US" altLang="ja-JP" dirty="0" smtClean="0"/>
          </a:p>
          <a:p>
            <a:pPr lvl="2"/>
            <a:r>
              <a:rPr lang="ja-JP" altLang="en-US" dirty="0" smtClean="0"/>
              <a:t>時間がかかると思った場合は、作成者に直接聞く</a:t>
            </a:r>
            <a:endParaRPr kumimoji="1" lang="ja-JP" altLang="en-US" dirty="0"/>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24</a:t>
            </a:fld>
            <a:endParaRPr kumimoji="1" lang="ja-JP" altLang="en-US"/>
          </a:p>
        </p:txBody>
      </p:sp>
    </p:spTree>
    <p:extLst>
      <p:ext uri="{BB962C8B-B14F-4D97-AF65-F5344CB8AC3E}">
        <p14:creationId xmlns:p14="http://schemas.microsoft.com/office/powerpoint/2010/main" val="1011380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dirty="0" smtClean="0"/>
              <a:t>よかったとこ</a:t>
            </a:r>
            <a:endParaRPr kumimoji="1" lang="en-US" altLang="ja-JP" dirty="0" smtClean="0"/>
          </a:p>
          <a:p>
            <a:pPr lvl="1"/>
            <a:r>
              <a:rPr lang="ja-JP" altLang="en-US" dirty="0"/>
              <a:t>作業分担</a:t>
            </a:r>
            <a:endParaRPr lang="en-US" altLang="ja-JP" dirty="0"/>
          </a:p>
          <a:p>
            <a:pPr lvl="2"/>
            <a:r>
              <a:rPr lang="ja-JP" altLang="en-US" dirty="0"/>
              <a:t>川崎：</a:t>
            </a:r>
            <a:r>
              <a:rPr lang="en-US" altLang="ja-JP" dirty="0"/>
              <a:t>Python</a:t>
            </a:r>
            <a:r>
              <a:rPr lang="ja-JP" altLang="en-US" dirty="0" err="1"/>
              <a:t>、</a:t>
            </a:r>
            <a:r>
              <a:rPr lang="en-US" altLang="ja-JP" dirty="0" smtClean="0"/>
              <a:t>Django</a:t>
            </a:r>
            <a:r>
              <a:rPr lang="ja-JP" altLang="en-US" dirty="0" err="1" smtClean="0"/>
              <a:t>、</a:t>
            </a:r>
            <a:r>
              <a:rPr lang="ja-JP" altLang="en-US" dirty="0" smtClean="0"/>
              <a:t>デプロイ、</a:t>
            </a:r>
            <a:r>
              <a:rPr lang="en-US" altLang="ja-JP" dirty="0" err="1" smtClean="0"/>
              <a:t>Git</a:t>
            </a:r>
            <a:r>
              <a:rPr lang="ja-JP" altLang="en-US" dirty="0" smtClean="0"/>
              <a:t>操作など</a:t>
            </a:r>
            <a:r>
              <a:rPr lang="ja-JP" altLang="en-US" dirty="0"/>
              <a:t>、ロジック側</a:t>
            </a:r>
            <a:endParaRPr lang="en-US" altLang="ja-JP" dirty="0"/>
          </a:p>
          <a:p>
            <a:pPr lvl="2"/>
            <a:r>
              <a:rPr lang="ja-JP" altLang="en-US" dirty="0"/>
              <a:t>鷲野：</a:t>
            </a:r>
            <a:r>
              <a:rPr lang="en-US" altLang="ja-JP" dirty="0"/>
              <a:t>HTML,</a:t>
            </a:r>
            <a:r>
              <a:rPr lang="ja-JP" altLang="en-US" dirty="0"/>
              <a:t> </a:t>
            </a:r>
            <a:r>
              <a:rPr lang="en-US" altLang="ja-JP" dirty="0"/>
              <a:t>CSS, JS</a:t>
            </a:r>
            <a:r>
              <a:rPr lang="ja-JP" altLang="en-US" dirty="0"/>
              <a:t>など、</a:t>
            </a:r>
            <a:r>
              <a:rPr lang="ja-JP" altLang="en-US" dirty="0" smtClean="0"/>
              <a:t>フロント側</a:t>
            </a:r>
            <a:endParaRPr kumimoji="1" lang="en-US" altLang="ja-JP" dirty="0" smtClean="0"/>
          </a:p>
          <a:p>
            <a:pPr lvl="1"/>
            <a:r>
              <a:rPr kumimoji="1" lang="ja-JP" altLang="en-US" dirty="0" smtClean="0"/>
              <a:t>スケジュールを細かく確認、リスケを行ってた</a:t>
            </a:r>
            <a:endParaRPr kumimoji="1" lang="en-US" altLang="ja-JP" dirty="0" smtClean="0"/>
          </a:p>
          <a:p>
            <a:pPr lvl="2"/>
            <a:r>
              <a:rPr lang="en-US" altLang="ja-JP" dirty="0" smtClean="0"/>
              <a:t>MTG</a:t>
            </a:r>
            <a:r>
              <a:rPr lang="ja-JP" altLang="en-US" dirty="0" err="1" smtClean="0"/>
              <a:t>、</a:t>
            </a:r>
            <a:r>
              <a:rPr lang="ja-JP" altLang="en-US" dirty="0" smtClean="0"/>
              <a:t>リリース日を区切りとして、</a:t>
            </a:r>
            <a:r>
              <a:rPr lang="en-US" altLang="ja-JP" dirty="0" smtClean="0"/>
              <a:t/>
            </a:r>
            <a:br>
              <a:rPr lang="en-US" altLang="ja-JP" dirty="0" smtClean="0"/>
            </a:br>
            <a:r>
              <a:rPr lang="ja-JP" altLang="en-US" dirty="0" smtClean="0"/>
              <a:t>そこまでに必要な機能の絞り込み、優先順位づけ</a:t>
            </a:r>
            <a:endParaRPr lang="en-US" altLang="ja-JP" dirty="0" smtClean="0"/>
          </a:p>
          <a:p>
            <a:pPr lvl="1"/>
            <a:r>
              <a:rPr lang="ja-JP" altLang="en-US" dirty="0" smtClean="0"/>
              <a:t>細かく進捗状況を確認</a:t>
            </a:r>
            <a:endParaRPr lang="en-US" altLang="ja-JP" dirty="0" smtClean="0"/>
          </a:p>
          <a:p>
            <a:pPr lvl="2"/>
            <a:r>
              <a:rPr kumimoji="1" lang="ja-JP" altLang="en-US" dirty="0" smtClean="0"/>
              <a:t>毎朝、お昼の時間、お互いの気が合ったとき</a:t>
            </a:r>
            <a:endParaRPr kumimoji="1" lang="en-US" altLang="ja-JP" dirty="0" smtClean="0"/>
          </a:p>
          <a:p>
            <a:pPr lvl="2"/>
            <a:r>
              <a:rPr lang="ja-JP" altLang="en-US" dirty="0" smtClean="0"/>
              <a:t>調査結果の報告、作業経過の報告、</a:t>
            </a:r>
            <a:endParaRPr lang="en-US" altLang="ja-JP" dirty="0"/>
          </a:p>
          <a:p>
            <a:pPr lvl="1"/>
            <a:endParaRPr lang="en-US" altLang="ja-JP" dirty="0"/>
          </a:p>
          <a:p>
            <a:pPr lvl="1"/>
            <a:endParaRPr kumimoji="1" lang="en-US" altLang="ja-JP"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25</a:t>
            </a:fld>
            <a:endParaRPr kumimoji="1" lang="ja-JP" altLang="en-US"/>
          </a:p>
        </p:txBody>
      </p:sp>
    </p:spTree>
    <p:extLst>
      <p:ext uri="{BB962C8B-B14F-4D97-AF65-F5344CB8AC3E}">
        <p14:creationId xmlns:p14="http://schemas.microsoft.com/office/powerpoint/2010/main" val="3505377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6632"/>
            <a:ext cx="8229600" cy="6741368"/>
          </a:xfrm>
        </p:spPr>
        <p:txBody>
          <a:bodyPr>
            <a:normAutofit fontScale="92500" lnSpcReduction="10000"/>
          </a:bodyPr>
          <a:lstStyle/>
          <a:p>
            <a:r>
              <a:rPr kumimoji="1" lang="ja-JP" altLang="en-US" dirty="0" smtClean="0"/>
              <a:t>問題点</a:t>
            </a:r>
            <a:endParaRPr kumimoji="1" lang="en-US" altLang="ja-JP" dirty="0" smtClean="0"/>
          </a:p>
          <a:p>
            <a:pPr lvl="1"/>
            <a:r>
              <a:rPr lang="ja-JP" altLang="en-US" dirty="0" smtClean="0"/>
              <a:t>アイディア出しに恐ろしいほど時間がかかった</a:t>
            </a:r>
            <a:endParaRPr lang="en-US" altLang="ja-JP" dirty="0" smtClean="0"/>
          </a:p>
          <a:p>
            <a:pPr lvl="2"/>
            <a:r>
              <a:rPr kumimoji="1" lang="ja-JP" altLang="en-US" dirty="0" smtClean="0"/>
              <a:t>しかも、最終的に決まったアイディアも、開発時間の都合上半ばなし崩し的に決まったもの</a:t>
            </a:r>
            <a:endParaRPr kumimoji="1" lang="en-US" altLang="ja-JP" dirty="0" smtClean="0"/>
          </a:p>
          <a:p>
            <a:pPr lvl="2"/>
            <a:r>
              <a:rPr lang="ja-JP" altLang="en-US" dirty="0" smtClean="0"/>
              <a:t>原因の深掘りができてなかった</a:t>
            </a:r>
            <a:endParaRPr kumimoji="1" lang="en-US" altLang="ja-JP" dirty="0" smtClean="0"/>
          </a:p>
          <a:p>
            <a:pPr lvl="3"/>
            <a:r>
              <a:rPr lang="ja-JP" altLang="en-US" dirty="0" smtClean="0"/>
              <a:t>話し合いの途中で、議論の方向がぶれまくってた</a:t>
            </a:r>
            <a:endParaRPr kumimoji="1" lang="en-US" altLang="ja-JP" dirty="0" smtClean="0"/>
          </a:p>
          <a:p>
            <a:pPr lvl="3"/>
            <a:r>
              <a:rPr kumimoji="1" lang="ja-JP" altLang="en-US" dirty="0" smtClean="0"/>
              <a:t>対象ユーザ</a:t>
            </a:r>
            <a:r>
              <a:rPr lang="ja-JP" altLang="en-US" dirty="0" smtClean="0"/>
              <a:t>が抱える</a:t>
            </a:r>
            <a:r>
              <a:rPr kumimoji="1" lang="ja-JP" altLang="en-US" dirty="0" smtClean="0"/>
              <a:t>問題の原因を考える段階で、解決策まで考えてしまってた</a:t>
            </a:r>
            <a:endParaRPr kumimoji="1" lang="en-US" altLang="ja-JP" dirty="0" smtClean="0"/>
          </a:p>
          <a:p>
            <a:pPr lvl="2"/>
            <a:r>
              <a:rPr kumimoji="1" lang="ja-JP" altLang="en-US" dirty="0" smtClean="0"/>
              <a:t>アイディアの否定があった</a:t>
            </a:r>
            <a:endParaRPr kumimoji="1" lang="en-US" altLang="ja-JP" dirty="0" smtClean="0"/>
          </a:p>
          <a:p>
            <a:pPr lvl="3"/>
            <a:r>
              <a:rPr lang="ja-JP" altLang="en-US" dirty="0" smtClean="0"/>
              <a:t>川崎のストレス</a:t>
            </a:r>
            <a:endParaRPr kumimoji="1" lang="en-US" altLang="ja-JP" dirty="0" smtClean="0"/>
          </a:p>
          <a:p>
            <a:pPr lvl="3"/>
            <a:r>
              <a:rPr kumimoji="1" lang="ja-JP" altLang="en-US" dirty="0" smtClean="0"/>
              <a:t>意見（原因、解決策の両方）の発展が止まった</a:t>
            </a:r>
            <a:endParaRPr kumimoji="1" lang="en-US" altLang="ja-JP" dirty="0" smtClean="0"/>
          </a:p>
          <a:p>
            <a:pPr lvl="1"/>
            <a:endParaRPr kumimoji="1" lang="en-US" altLang="ja-JP" dirty="0" smtClean="0"/>
          </a:p>
          <a:p>
            <a:pPr lvl="1"/>
            <a:r>
              <a:rPr kumimoji="1" lang="ja-JP" altLang="en-US" dirty="0" smtClean="0"/>
              <a:t>開発を終わらせることに、残りの全てを費やした</a:t>
            </a:r>
            <a:endParaRPr kumimoji="1" lang="en-US" altLang="ja-JP" dirty="0" smtClean="0"/>
          </a:p>
          <a:p>
            <a:pPr lvl="2"/>
            <a:r>
              <a:rPr kumimoji="1" lang="ja-JP" altLang="en-US" dirty="0" smtClean="0"/>
              <a:t>ベースの機能開発でスケジュール渇々</a:t>
            </a:r>
            <a:endParaRPr kumimoji="1" lang="en-US" altLang="ja-JP" dirty="0" smtClean="0"/>
          </a:p>
          <a:p>
            <a:pPr lvl="2"/>
            <a:r>
              <a:rPr lang="ja-JP" altLang="en-US" dirty="0" smtClean="0"/>
              <a:t>自身の成長のための活動とか、やってみたいこととかはあんまりできなかった</a:t>
            </a:r>
            <a:endParaRPr lang="en-US" altLang="ja-JP" dirty="0" smtClean="0"/>
          </a:p>
          <a:p>
            <a:pPr lvl="3"/>
            <a:r>
              <a:rPr lang="ja-JP" altLang="en-US" dirty="0" smtClean="0"/>
              <a:t>このアプリ独自の機能開発を行いたかった</a:t>
            </a:r>
            <a:endParaRPr lang="en-US" altLang="ja-JP" dirty="0" smtClean="0"/>
          </a:p>
          <a:p>
            <a:pPr lvl="3"/>
            <a:r>
              <a:rPr lang="ja-JP" altLang="en-US" dirty="0"/>
              <a:t>消え去った</a:t>
            </a:r>
            <a:r>
              <a:rPr lang="ja-JP" altLang="en-US" dirty="0" smtClean="0"/>
              <a:t>萌え</a:t>
            </a:r>
            <a:endParaRPr lang="en-US" altLang="ja-JP" dirty="0" smtClean="0"/>
          </a:p>
          <a:p>
            <a:pPr lvl="2"/>
            <a:r>
              <a:rPr lang="ja-JP" altLang="en-US" dirty="0" smtClean="0"/>
              <a:t>テストが超簡易</a:t>
            </a:r>
            <a:endParaRPr lang="en-US" altLang="ja-JP" dirty="0" smtClean="0"/>
          </a:p>
          <a:p>
            <a:pPr lvl="1"/>
            <a:r>
              <a:rPr lang="ja-JP" altLang="en-US" dirty="0" smtClean="0"/>
              <a:t>定時無視</a:t>
            </a:r>
            <a:endParaRPr lang="en-US" altLang="ja-JP" dirty="0" smtClean="0"/>
          </a:p>
          <a:p>
            <a:pPr lvl="1"/>
            <a:r>
              <a:rPr kumimoji="1" lang="ja-JP" altLang="en-US" dirty="0" smtClean="0"/>
              <a:t>途中で、体力・集中力が切れる</a:t>
            </a:r>
            <a:endParaRPr kumimoji="1" lang="en-US" altLang="ja-JP" dirty="0" smtClean="0"/>
          </a:p>
          <a:p>
            <a:pPr lvl="1"/>
            <a:r>
              <a:rPr lang="ja-JP" altLang="en-US" dirty="0"/>
              <a:t>スクラムっぽい開発はしたけど、正しいやり方をちゃんとは調べていない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26</a:t>
            </a:fld>
            <a:endParaRPr kumimoji="1" lang="ja-JP" altLang="en-US"/>
          </a:p>
        </p:txBody>
      </p:sp>
    </p:spTree>
    <p:extLst>
      <p:ext uri="{BB962C8B-B14F-4D97-AF65-F5344CB8AC3E}">
        <p14:creationId xmlns:p14="http://schemas.microsoft.com/office/powerpoint/2010/main" val="1652348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改善点</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27</a:t>
            </a:fld>
            <a:endParaRPr kumimoji="1" lang="ja-JP" altLang="en-US"/>
          </a:p>
        </p:txBody>
      </p:sp>
    </p:spTree>
    <p:extLst>
      <p:ext uri="{BB962C8B-B14F-4D97-AF65-F5344CB8AC3E}">
        <p14:creationId xmlns:p14="http://schemas.microsoft.com/office/powerpoint/2010/main" val="1343083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フィードバック</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28</a:t>
            </a:fld>
            <a:endParaRPr kumimoji="1" lang="ja-JP" altLang="en-US"/>
          </a:p>
        </p:txBody>
      </p:sp>
    </p:spTree>
    <p:extLst>
      <p:ext uri="{BB962C8B-B14F-4D97-AF65-F5344CB8AC3E}">
        <p14:creationId xmlns:p14="http://schemas.microsoft.com/office/powerpoint/2010/main" val="63847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marL="742950" indent="-742950">
              <a:buFont typeface="+mj-lt"/>
              <a:buAutoNum type="arabicPeriod"/>
            </a:pPr>
            <a:r>
              <a:rPr lang="ja-JP" altLang="en-US" sz="3600" dirty="0" smtClean="0"/>
              <a:t>開発したアプリ</a:t>
            </a:r>
            <a:endParaRPr lang="en-US" altLang="ja-JP" sz="3600" dirty="0" smtClean="0"/>
          </a:p>
          <a:p>
            <a:pPr marL="742950" indent="-742950">
              <a:buFont typeface="+mj-lt"/>
              <a:buAutoNum type="arabicPeriod"/>
            </a:pPr>
            <a:endParaRPr kumimoji="1" lang="en-US" altLang="ja-JP" sz="3600" dirty="0" smtClean="0"/>
          </a:p>
          <a:p>
            <a:pPr marL="742950" indent="-742950">
              <a:buFont typeface="+mj-lt"/>
              <a:buAutoNum type="arabicPeriod"/>
            </a:pPr>
            <a:r>
              <a:rPr kumimoji="1" lang="ja-JP" altLang="en-US" sz="3600" dirty="0" smtClean="0"/>
              <a:t>開発プロセス</a:t>
            </a:r>
            <a:endParaRPr kumimoji="1" lang="en-US" altLang="ja-JP" sz="3600" dirty="0" smtClean="0"/>
          </a:p>
          <a:p>
            <a:pPr marL="1080000" lvl="1" indent="-648000"/>
            <a:r>
              <a:rPr kumimoji="1" lang="ja-JP" altLang="en-US" sz="2800" dirty="0" smtClean="0"/>
              <a:t>開発の流れ</a:t>
            </a:r>
            <a:endParaRPr kumimoji="1" lang="en-US" altLang="ja-JP" sz="2800" dirty="0" smtClean="0"/>
          </a:p>
          <a:p>
            <a:pPr marL="1080000" lvl="1" indent="-648000"/>
            <a:r>
              <a:rPr lang="ja-JP" altLang="en-US" sz="2800" dirty="0"/>
              <a:t>チーム</a:t>
            </a:r>
            <a:r>
              <a:rPr lang="ja-JP" altLang="en-US" sz="2800" dirty="0" smtClean="0"/>
              <a:t>振り返り</a:t>
            </a:r>
            <a:endParaRPr lang="en-US" altLang="ja-JP" sz="3300" dirty="0" smtClean="0"/>
          </a:p>
          <a:p>
            <a:pPr marL="788670" lvl="1" indent="-514350">
              <a:buFont typeface="+mj-lt"/>
              <a:buAutoNum type="arabicPeriod"/>
            </a:pPr>
            <a:endParaRPr lang="en-US" altLang="ja-JP" sz="3200" dirty="0" smtClean="0"/>
          </a:p>
          <a:p>
            <a:pPr marL="742950" indent="-742950">
              <a:buFont typeface="+mj-lt"/>
              <a:buAutoNum type="arabicPeriod"/>
            </a:pPr>
            <a:r>
              <a:rPr kumimoji="1" lang="ja-JP" altLang="en-US" sz="3600" dirty="0" smtClean="0"/>
              <a:t>個人振り返り</a:t>
            </a:r>
            <a:endParaRPr kumimoji="1" lang="en-US" altLang="ja-JP" sz="3600"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29</a:t>
            </a:fld>
            <a:endParaRPr kumimoji="1" lang="ja-JP" altLang="en-US"/>
          </a:p>
        </p:txBody>
      </p:sp>
    </p:spTree>
    <p:extLst>
      <p:ext uri="{BB962C8B-B14F-4D97-AF65-F5344CB8AC3E}">
        <p14:creationId xmlns:p14="http://schemas.microsoft.com/office/powerpoint/2010/main" val="3196876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開発したアプリ</a:t>
            </a:r>
            <a:endParaRPr kumimoji="1" lang="ja-JP" altLang="en-US" dirty="0"/>
          </a:p>
        </p:txBody>
      </p:sp>
      <p:sp>
        <p:nvSpPr>
          <p:cNvPr id="6" name="正方形/長方形 5"/>
          <p:cNvSpPr/>
          <p:nvPr/>
        </p:nvSpPr>
        <p:spPr>
          <a:xfrm>
            <a:off x="755576" y="2484185"/>
            <a:ext cx="2685351" cy="584775"/>
          </a:xfrm>
          <a:prstGeom prst="rect">
            <a:avLst/>
          </a:prstGeom>
        </p:spPr>
        <p:txBody>
          <a:bodyPr wrap="none">
            <a:spAutoFit/>
          </a:bodyPr>
          <a:lstStyle/>
          <a:p>
            <a:r>
              <a:rPr lang="ja-JP" altLang="en-US" sz="3200" dirty="0" smtClean="0"/>
              <a:t>経路検索アプリ</a:t>
            </a:r>
            <a:endParaRPr lang="en-US" altLang="ja-JP" sz="3200" dirty="0"/>
          </a:p>
        </p:txBody>
      </p:sp>
      <p:sp>
        <p:nvSpPr>
          <p:cNvPr id="7" name="正方形/長方形 6"/>
          <p:cNvSpPr/>
          <p:nvPr/>
        </p:nvSpPr>
        <p:spPr>
          <a:xfrm>
            <a:off x="2771800" y="2996952"/>
            <a:ext cx="3054041" cy="1200329"/>
          </a:xfrm>
          <a:prstGeom prst="rect">
            <a:avLst/>
          </a:prstGeom>
        </p:spPr>
        <p:txBody>
          <a:bodyPr wrap="none">
            <a:spAutoFit/>
          </a:bodyPr>
          <a:lstStyle/>
          <a:p>
            <a:r>
              <a:rPr lang="ja-JP" altLang="en-US" sz="7200" dirty="0" smtClean="0"/>
              <a:t>ケロたん</a:t>
            </a:r>
            <a:endParaRPr lang="en-US" altLang="ja-JP" sz="7200" dirty="0"/>
          </a:p>
        </p:txBody>
      </p:sp>
      <p:sp>
        <p:nvSpPr>
          <p:cNvPr id="3" name="スライド番号プレースホルダー 2"/>
          <p:cNvSpPr>
            <a:spLocks noGrp="1"/>
          </p:cNvSpPr>
          <p:nvPr>
            <p:ph type="sldNum" sz="quarter" idx="12"/>
          </p:nvPr>
        </p:nvSpPr>
        <p:spPr/>
        <p:txBody>
          <a:bodyPr/>
          <a:lstStyle/>
          <a:p>
            <a:fld id="{9170B4F9-19F9-4B21-8516-E9BE38EC1135}" type="slidenum">
              <a:rPr kumimoji="1" lang="ja-JP" altLang="en-US" smtClean="0"/>
              <a:t>3</a:t>
            </a:fld>
            <a:endParaRPr kumimoji="1" lang="ja-JP" altLang="en-US"/>
          </a:p>
        </p:txBody>
      </p:sp>
    </p:spTree>
    <p:extLst>
      <p:ext uri="{BB962C8B-B14F-4D97-AF65-F5344CB8AC3E}">
        <p14:creationId xmlns:p14="http://schemas.microsoft.com/office/powerpoint/2010/main" val="2375655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30</a:t>
            </a:fld>
            <a:endParaRPr kumimoji="1" lang="ja-JP" altLang="en-US"/>
          </a:p>
        </p:txBody>
      </p:sp>
      <p:sp>
        <p:nvSpPr>
          <p:cNvPr id="5" name="テキスト ボックス 4"/>
          <p:cNvSpPr txBox="1"/>
          <p:nvPr/>
        </p:nvSpPr>
        <p:spPr>
          <a:xfrm>
            <a:off x="-36512" y="1556792"/>
            <a:ext cx="4392488" cy="830997"/>
          </a:xfrm>
          <a:prstGeom prst="rect">
            <a:avLst/>
          </a:prstGeom>
          <a:noFill/>
        </p:spPr>
        <p:txBody>
          <a:bodyPr wrap="square" rtlCol="0">
            <a:spAutoFit/>
          </a:bodyPr>
          <a:lstStyle/>
          <a:p>
            <a:pPr algn="ctr"/>
            <a:r>
              <a:rPr kumimoji="1" lang="ja-JP" altLang="en-US" sz="4800" dirty="0" smtClean="0"/>
              <a:t>個人振り返り</a:t>
            </a:r>
            <a:endParaRPr kumimoji="1" lang="en-US" altLang="ja-JP" sz="4800" dirty="0" smtClean="0"/>
          </a:p>
        </p:txBody>
      </p:sp>
      <p:sp>
        <p:nvSpPr>
          <p:cNvPr id="6" name="正方形/長方形 5"/>
          <p:cNvSpPr/>
          <p:nvPr/>
        </p:nvSpPr>
        <p:spPr>
          <a:xfrm>
            <a:off x="2828707" y="2989401"/>
            <a:ext cx="2031325" cy="1200329"/>
          </a:xfrm>
          <a:prstGeom prst="rect">
            <a:avLst/>
          </a:prstGeom>
        </p:spPr>
        <p:txBody>
          <a:bodyPr wrap="none">
            <a:spAutoFit/>
          </a:bodyPr>
          <a:lstStyle/>
          <a:p>
            <a:pPr algn="r"/>
            <a:r>
              <a:rPr lang="ja-JP" altLang="en-US" sz="7200" dirty="0"/>
              <a:t>川崎</a:t>
            </a:r>
            <a:endParaRPr lang="ja-JP" altLang="en-US" sz="6600" dirty="0"/>
          </a:p>
        </p:txBody>
      </p:sp>
    </p:spTree>
    <p:extLst>
      <p:ext uri="{BB962C8B-B14F-4D97-AF65-F5344CB8AC3E}">
        <p14:creationId xmlns:p14="http://schemas.microsoft.com/office/powerpoint/2010/main" val="591464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やったこと</a:t>
            </a:r>
            <a:endParaRPr kumimoji="1" lang="ja-JP" altLang="en-US" dirty="0"/>
          </a:p>
        </p:txBody>
      </p:sp>
      <p:sp>
        <p:nvSpPr>
          <p:cNvPr id="3" name="コンテンツ プレースホルダー 2"/>
          <p:cNvSpPr>
            <a:spLocks noGrp="1"/>
          </p:cNvSpPr>
          <p:nvPr>
            <p:ph idx="1"/>
          </p:nvPr>
        </p:nvSpPr>
        <p:spPr>
          <a:xfrm>
            <a:off x="457200" y="1011635"/>
            <a:ext cx="8229600" cy="5225677"/>
          </a:xfrm>
        </p:spPr>
        <p:txBody>
          <a:bodyPr>
            <a:normAutofit/>
          </a:bodyPr>
          <a:lstStyle/>
          <a:p>
            <a:r>
              <a:rPr lang="ja-JP" altLang="en-US" dirty="0" smtClean="0"/>
              <a:t>サーバ側の機能開発</a:t>
            </a:r>
            <a:endParaRPr lang="en-US" altLang="ja-JP" dirty="0" smtClean="0"/>
          </a:p>
          <a:p>
            <a:pPr lvl="1"/>
            <a:r>
              <a:rPr lang="en-US" altLang="ja-JP" dirty="0" smtClean="0"/>
              <a:t>Django</a:t>
            </a:r>
            <a:r>
              <a:rPr lang="ja-JP" altLang="en-US" dirty="0" smtClean="0"/>
              <a:t>フレームワーク、各</a:t>
            </a:r>
            <a:r>
              <a:rPr lang="en-US" altLang="ja-JP" dirty="0" smtClean="0"/>
              <a:t>API</a:t>
            </a:r>
            <a:r>
              <a:rPr lang="ja-JP" altLang="en-US" dirty="0" smtClean="0"/>
              <a:t>実装、例外処理、テスト</a:t>
            </a:r>
            <a:endParaRPr lang="en-US" altLang="ja-JP" dirty="0" smtClean="0"/>
          </a:p>
          <a:p>
            <a:endParaRPr lang="en-US" altLang="ja-JP" dirty="0" smtClean="0"/>
          </a:p>
          <a:p>
            <a:r>
              <a:rPr lang="ja-JP" altLang="en-US" dirty="0" smtClean="0"/>
              <a:t>技術検証（</a:t>
            </a:r>
            <a:r>
              <a:rPr lang="en-US" altLang="ja-JP" dirty="0" smtClean="0"/>
              <a:t>API</a:t>
            </a:r>
            <a:r>
              <a:rPr lang="ja-JP" altLang="en-US" dirty="0" smtClean="0"/>
              <a:t>関係）</a:t>
            </a:r>
            <a:endParaRPr lang="en-US" altLang="ja-JP" dirty="0" smtClean="0"/>
          </a:p>
          <a:p>
            <a:pPr lvl="1"/>
            <a:r>
              <a:rPr lang="ja-JP" altLang="en-US" dirty="0" smtClean="0"/>
              <a:t>経路検索、会社概要、ニュース、</a:t>
            </a:r>
            <a:r>
              <a:rPr lang="en-US" altLang="ja-JP" dirty="0" smtClean="0"/>
              <a:t>Google</a:t>
            </a:r>
            <a:r>
              <a:rPr lang="ja-JP" altLang="en-US" dirty="0" err="1" smtClean="0"/>
              <a:t>が提</a:t>
            </a:r>
            <a:r>
              <a:rPr lang="ja-JP" altLang="en-US" dirty="0" smtClean="0"/>
              <a:t>供する</a:t>
            </a:r>
            <a:r>
              <a:rPr lang="en-US" altLang="ja-JP" dirty="0" smtClean="0"/>
              <a:t>API</a:t>
            </a:r>
            <a:r>
              <a:rPr lang="ja-JP" altLang="en-US" dirty="0" err="1" smtClean="0"/>
              <a:t>、</a:t>
            </a:r>
            <a:r>
              <a:rPr lang="en-US" altLang="ja-JP" dirty="0" err="1" smtClean="0"/>
              <a:t>etc</a:t>
            </a:r>
            <a:endParaRPr lang="en-US" altLang="ja-JP" dirty="0" smtClean="0"/>
          </a:p>
          <a:p>
            <a:endParaRPr lang="en-US" altLang="ja-JP" dirty="0" smtClean="0"/>
          </a:p>
          <a:p>
            <a:r>
              <a:rPr lang="en-US" altLang="ja-JP" dirty="0" err="1" smtClean="0"/>
              <a:t>Git</a:t>
            </a:r>
            <a:r>
              <a:rPr lang="ja-JP" altLang="en-US" dirty="0" smtClean="0"/>
              <a:t>管理</a:t>
            </a:r>
            <a:endParaRPr lang="en-US" altLang="ja-JP" dirty="0" smtClean="0"/>
          </a:p>
          <a:p>
            <a:pPr lvl="1"/>
            <a:r>
              <a:rPr lang="ja-JP" altLang="en-US" dirty="0" smtClean="0"/>
              <a:t>ブランチ、</a:t>
            </a:r>
            <a:r>
              <a:rPr lang="en-US" altLang="ja-JP" dirty="0" smtClean="0"/>
              <a:t>Issue</a:t>
            </a:r>
            <a:r>
              <a:rPr lang="ja-JP" altLang="en-US" dirty="0" smtClean="0"/>
              <a:t>・マイルストーン、タグ管理</a:t>
            </a:r>
            <a:endParaRPr lang="en-US" altLang="ja-JP" dirty="0" smtClean="0"/>
          </a:p>
          <a:p>
            <a:pPr lvl="1"/>
            <a:r>
              <a:rPr lang="en-US" altLang="ja-JP" dirty="0" smtClean="0"/>
              <a:t>Readme</a:t>
            </a:r>
            <a:r>
              <a:rPr lang="ja-JP" altLang="en-US" dirty="0" err="1" smtClean="0"/>
              <a:t>、</a:t>
            </a:r>
            <a:r>
              <a:rPr lang="en-US" altLang="ja-JP" dirty="0" smtClean="0"/>
              <a:t>Wiki</a:t>
            </a:r>
            <a:r>
              <a:rPr lang="ja-JP" altLang="en-US" dirty="0" smtClean="0"/>
              <a:t>作成</a:t>
            </a:r>
            <a:endParaRPr lang="en-US" altLang="ja-JP" dirty="0" smtClean="0"/>
          </a:p>
          <a:p>
            <a:pPr lvl="1"/>
            <a:endParaRPr lang="en-US" altLang="ja-JP" dirty="0"/>
          </a:p>
          <a:p>
            <a:r>
              <a:rPr lang="ja-JP" altLang="en-US" dirty="0"/>
              <a:t>デプロイ</a:t>
            </a:r>
            <a:endParaRPr lang="en-US" altLang="ja-JP" dirty="0" smtClean="0"/>
          </a:p>
        </p:txBody>
      </p:sp>
      <p:sp>
        <p:nvSpPr>
          <p:cNvPr id="7" name="スライド番号プレースホルダー 6"/>
          <p:cNvSpPr>
            <a:spLocks noGrp="1"/>
          </p:cNvSpPr>
          <p:nvPr>
            <p:ph type="sldNum" sz="quarter" idx="12"/>
          </p:nvPr>
        </p:nvSpPr>
        <p:spPr/>
        <p:txBody>
          <a:bodyPr/>
          <a:lstStyle/>
          <a:p>
            <a:fld id="{9170B4F9-19F9-4B21-8516-E9BE38EC1135}" type="slidenum">
              <a:rPr kumimoji="1" lang="ja-JP" altLang="en-US" smtClean="0"/>
              <a:t>31</a:t>
            </a:fld>
            <a:endParaRPr kumimoji="1" lang="ja-JP" altLang="en-US"/>
          </a:p>
        </p:txBody>
      </p:sp>
    </p:spTree>
    <p:extLst>
      <p:ext uri="{BB962C8B-B14F-4D97-AF65-F5344CB8AC3E}">
        <p14:creationId xmlns:p14="http://schemas.microsoft.com/office/powerpoint/2010/main" val="618108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458078" y="980728"/>
            <a:ext cx="7930345" cy="25202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よかったこと</a:t>
            </a:r>
            <a:r>
              <a:rPr kumimoji="1" lang="en-US" altLang="ja-JP" dirty="0" smtClean="0"/>
              <a:t>1/2</a:t>
            </a:r>
            <a:endParaRPr kumimoji="1" lang="ja-JP" altLang="en-US" dirty="0"/>
          </a:p>
        </p:txBody>
      </p:sp>
      <p:sp>
        <p:nvSpPr>
          <p:cNvPr id="3" name="コンテンツ プレースホルダー 2"/>
          <p:cNvSpPr>
            <a:spLocks noGrp="1"/>
          </p:cNvSpPr>
          <p:nvPr>
            <p:ph idx="1"/>
          </p:nvPr>
        </p:nvSpPr>
        <p:spPr>
          <a:xfrm>
            <a:off x="457200" y="1008112"/>
            <a:ext cx="8229600" cy="5805264"/>
          </a:xfrm>
        </p:spPr>
        <p:txBody>
          <a:bodyPr>
            <a:normAutofit/>
          </a:bodyPr>
          <a:lstStyle/>
          <a:p>
            <a:r>
              <a:rPr lang="ja-JP" altLang="en-US" dirty="0" smtClean="0"/>
              <a:t>毎朝鷲野と意識的にミーティング</a:t>
            </a:r>
            <a:endParaRPr lang="en-US" altLang="ja-JP" dirty="0" smtClean="0"/>
          </a:p>
          <a:p>
            <a:pPr lvl="1"/>
            <a:r>
              <a:rPr lang="ja-JP" altLang="en-US" dirty="0" smtClean="0"/>
              <a:t>お互いの現状把握、自身の考え</a:t>
            </a:r>
            <a:r>
              <a:rPr lang="ja-JP" altLang="en-US" dirty="0"/>
              <a:t>を</a:t>
            </a:r>
            <a:r>
              <a:rPr lang="ja-JP" altLang="en-US" dirty="0" smtClean="0"/>
              <a:t>整理するのに役立った</a:t>
            </a:r>
            <a:endParaRPr lang="en-US" altLang="ja-JP" dirty="0" smtClean="0"/>
          </a:p>
          <a:p>
            <a:pPr>
              <a:lnSpc>
                <a:spcPct val="150000"/>
              </a:lnSpc>
            </a:pPr>
            <a:r>
              <a:rPr lang="ja-JP" altLang="en-US" dirty="0" smtClean="0"/>
              <a:t>スケジュール表を見えるところに置いた</a:t>
            </a:r>
            <a:endParaRPr lang="en-US" altLang="ja-JP" dirty="0"/>
          </a:p>
          <a:p>
            <a:pPr lvl="1"/>
            <a:r>
              <a:rPr lang="ja-JP" altLang="en-US" dirty="0" smtClean="0"/>
              <a:t>タスク管理、スケジュールの遅れ・締切の把握、優先順位付け</a:t>
            </a:r>
            <a:endParaRPr lang="en-US" altLang="ja-JP" dirty="0" smtClean="0"/>
          </a:p>
          <a:p>
            <a:pPr lvl="1"/>
            <a:r>
              <a:rPr kumimoji="1" lang="ja-JP" altLang="en-US" dirty="0" smtClean="0"/>
              <a:t>基本的に、最初のスケジュールの</a:t>
            </a:r>
            <a:r>
              <a:rPr kumimoji="1" lang="en-US" altLang="ja-JP" dirty="0" smtClean="0"/>
              <a:t>3</a:t>
            </a:r>
            <a:r>
              <a:rPr kumimoji="1" lang="ja-JP" altLang="en-US" dirty="0" smtClean="0"/>
              <a:t>倍時間がかかる</a:t>
            </a:r>
            <a:endParaRPr kumimoji="1" lang="en-US" altLang="ja-JP" dirty="0" smtClean="0"/>
          </a:p>
          <a:p>
            <a:endParaRPr kumimoji="1" lang="en-US" altLang="ja-JP" dirty="0" smtClean="0"/>
          </a:p>
          <a:p>
            <a:r>
              <a:rPr lang="ja-JP" altLang="en-US" dirty="0" smtClean="0"/>
              <a:t>英語に臆さない心</a:t>
            </a:r>
            <a:endParaRPr lang="en-US" altLang="ja-JP" dirty="0" smtClean="0"/>
          </a:p>
          <a:p>
            <a:pPr lvl="1"/>
            <a:r>
              <a:rPr kumimoji="1" lang="ja-JP" altLang="en-US" dirty="0" smtClean="0"/>
              <a:t>有用な情報は英語記事に書かれていることが多かった</a:t>
            </a:r>
            <a:endParaRPr kumimoji="1" lang="en-US" altLang="ja-JP" dirty="0" smtClean="0"/>
          </a:p>
          <a:p>
            <a:pPr lvl="1"/>
            <a:r>
              <a:rPr kumimoji="1" lang="ja-JP" altLang="en-US" dirty="0" smtClean="0"/>
              <a:t>新しい技術や、沸き続けるエラーに対する胆力</a:t>
            </a:r>
            <a:endParaRPr kumimoji="1" lang="en-US" altLang="ja-JP"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32</a:t>
            </a:fld>
            <a:endParaRPr kumimoji="1" lang="ja-JP" altLang="en-US"/>
          </a:p>
        </p:txBody>
      </p:sp>
      <p:sp>
        <p:nvSpPr>
          <p:cNvPr id="6" name="テキスト ボックス 5"/>
          <p:cNvSpPr txBox="1"/>
          <p:nvPr/>
        </p:nvSpPr>
        <p:spPr>
          <a:xfrm>
            <a:off x="-2052736" y="1041700"/>
            <a:ext cx="1872208" cy="523220"/>
          </a:xfrm>
          <a:prstGeom prst="rect">
            <a:avLst/>
          </a:prstGeom>
          <a:noFill/>
          <a:ln>
            <a:solidFill>
              <a:srgbClr val="69A12B"/>
            </a:solidFill>
          </a:ln>
        </p:spPr>
        <p:txBody>
          <a:bodyPr wrap="square" rtlCol="0">
            <a:spAutoFit/>
          </a:bodyPr>
          <a:lstStyle/>
          <a:p>
            <a:pPr algn="ctr"/>
            <a:r>
              <a:rPr lang="ja-JP" altLang="en-US" sz="2800" dirty="0" smtClean="0"/>
              <a:t>良かったこと</a:t>
            </a:r>
            <a:endParaRPr kumimoji="1" lang="ja-JP" altLang="en-US" sz="2800" dirty="0"/>
          </a:p>
        </p:txBody>
      </p:sp>
      <p:sp>
        <p:nvSpPr>
          <p:cNvPr id="8" name="テキスト ボックス 7"/>
          <p:cNvSpPr txBox="1"/>
          <p:nvPr/>
        </p:nvSpPr>
        <p:spPr>
          <a:xfrm rot="586917">
            <a:off x="7429328" y="1167001"/>
            <a:ext cx="2232248" cy="461665"/>
          </a:xfrm>
          <a:prstGeom prst="rect">
            <a:avLst/>
          </a:prstGeom>
          <a:noFill/>
        </p:spPr>
        <p:txBody>
          <a:bodyPr wrap="square" rtlCol="0">
            <a:spAutoFit/>
          </a:bodyPr>
          <a:lstStyle/>
          <a:p>
            <a:r>
              <a:rPr kumimoji="1" lang="ja-JP" altLang="en-US" sz="2400" dirty="0" smtClean="0">
                <a:solidFill>
                  <a:schemeClr val="tx1">
                    <a:lumMod val="75000"/>
                    <a:lumOff val="25000"/>
                  </a:schemeClr>
                </a:solidFill>
              </a:rPr>
              <a:t>スクラム風味</a:t>
            </a:r>
            <a:endParaRPr kumimoji="1" lang="ja-JP" altLang="en-US" sz="2400" dirty="0">
              <a:solidFill>
                <a:schemeClr val="tx1">
                  <a:lumMod val="75000"/>
                  <a:lumOff val="25000"/>
                </a:schemeClr>
              </a:solidFill>
            </a:endParaRPr>
          </a:p>
        </p:txBody>
      </p:sp>
    </p:spTree>
    <p:extLst>
      <p:ext uri="{BB962C8B-B14F-4D97-AF65-F5344CB8AC3E}">
        <p14:creationId xmlns:p14="http://schemas.microsoft.com/office/powerpoint/2010/main" val="571517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よかったこと</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1008112"/>
            <a:ext cx="8229600" cy="5805264"/>
          </a:xfrm>
        </p:spPr>
        <p:txBody>
          <a:bodyPr>
            <a:normAutofit/>
          </a:bodyPr>
          <a:lstStyle/>
          <a:p>
            <a:r>
              <a:rPr lang="ja-JP" altLang="en-US" dirty="0" smtClean="0"/>
              <a:t>開発</a:t>
            </a:r>
            <a:r>
              <a:rPr kumimoji="1" lang="ja-JP" altLang="en-US" dirty="0" smtClean="0"/>
              <a:t>プロセス全体の経験</a:t>
            </a:r>
            <a:endParaRPr kumimoji="1" lang="en-US" altLang="ja-JP" dirty="0" smtClean="0"/>
          </a:p>
          <a:p>
            <a:pPr lvl="1"/>
            <a:r>
              <a:rPr kumimoji="1" lang="ja-JP" altLang="en-US" dirty="0" smtClean="0"/>
              <a:t>アイディア出しの苦しさ</a:t>
            </a:r>
            <a:r>
              <a:rPr lang="ja-JP" altLang="en-US" dirty="0" smtClean="0"/>
              <a:t>難しさ、アプリ開発の楽しさ</a:t>
            </a:r>
            <a:endParaRPr lang="en-US" altLang="ja-JP" dirty="0" smtClean="0"/>
          </a:p>
          <a:p>
            <a:pPr lvl="1"/>
            <a:r>
              <a:rPr kumimoji="1" lang="ja-JP" altLang="en-US" dirty="0" smtClean="0"/>
              <a:t>顧客の求めるシステム、</a:t>
            </a:r>
            <a:r>
              <a:rPr kumimoji="1" lang="en-US" altLang="ja-JP" dirty="0" smtClean="0"/>
              <a:t>PL</a:t>
            </a:r>
            <a:r>
              <a:rPr kumimoji="1" lang="ja-JP" altLang="en-US" dirty="0" smtClean="0"/>
              <a:t>が決めたシステム、開発チームが作ったシステム、本当に顧客が欲しかったシステム</a:t>
            </a:r>
            <a:r>
              <a:rPr kumimoji="1" lang="en-US" altLang="ja-JP" dirty="0" smtClean="0"/>
              <a:t/>
            </a:r>
            <a:br>
              <a:rPr kumimoji="1" lang="en-US" altLang="ja-JP" dirty="0" smtClean="0"/>
            </a:br>
            <a:r>
              <a:rPr lang="ja-JP" altLang="en-US" dirty="0" smtClean="0"/>
              <a:t>↑全部バラバラ、という開発プロセスあるあるを体験</a:t>
            </a:r>
            <a:endParaRPr kumimoji="1" lang="en-US" altLang="ja-JP" dirty="0" smtClean="0"/>
          </a:p>
          <a:p>
            <a:endParaRPr kumimoji="1" lang="en-US" altLang="ja-JP" dirty="0" smtClean="0"/>
          </a:p>
          <a:p>
            <a:r>
              <a:rPr kumimoji="1" lang="ja-JP" altLang="en-US" dirty="0" smtClean="0"/>
              <a:t>技術獲得</a:t>
            </a:r>
            <a:endParaRPr kumimoji="1" lang="en-US" altLang="ja-JP" dirty="0" smtClean="0"/>
          </a:p>
          <a:p>
            <a:pPr lvl="1"/>
            <a:r>
              <a:rPr kumimoji="1" lang="en-US" altLang="ja-JP" dirty="0" smtClean="0"/>
              <a:t>Python</a:t>
            </a:r>
            <a:r>
              <a:rPr kumimoji="1" lang="ja-JP" altLang="en-US" dirty="0" err="1" smtClean="0"/>
              <a:t>、</a:t>
            </a:r>
            <a:r>
              <a:rPr kumimoji="1" lang="en-US" altLang="ja-JP" dirty="0" smtClean="0"/>
              <a:t>Django</a:t>
            </a:r>
            <a:r>
              <a:rPr kumimoji="1" lang="ja-JP" altLang="en-US" dirty="0" err="1" smtClean="0"/>
              <a:t>、</a:t>
            </a:r>
            <a:r>
              <a:rPr kumimoji="1" lang="en-US" altLang="ja-JP" dirty="0" err="1" smtClean="0"/>
              <a:t>Git</a:t>
            </a:r>
            <a:r>
              <a:rPr kumimoji="1" lang="ja-JP" altLang="en-US" dirty="0" smtClean="0"/>
              <a:t>管理方法、デプロイ</a:t>
            </a:r>
            <a:endParaRPr lang="en-US" altLang="ja-JP"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33</a:t>
            </a:fld>
            <a:endParaRPr kumimoji="1" lang="ja-JP" altLang="en-US"/>
          </a:p>
        </p:txBody>
      </p:sp>
      <p:sp>
        <p:nvSpPr>
          <p:cNvPr id="6" name="テキスト ボックス 5"/>
          <p:cNvSpPr txBox="1"/>
          <p:nvPr/>
        </p:nvSpPr>
        <p:spPr>
          <a:xfrm>
            <a:off x="-2412776" y="1041700"/>
            <a:ext cx="1872208" cy="523220"/>
          </a:xfrm>
          <a:prstGeom prst="rect">
            <a:avLst/>
          </a:prstGeom>
          <a:noFill/>
          <a:ln>
            <a:solidFill>
              <a:srgbClr val="69A12B"/>
            </a:solidFill>
          </a:ln>
        </p:spPr>
        <p:txBody>
          <a:bodyPr wrap="square" rtlCol="0">
            <a:spAutoFit/>
          </a:bodyPr>
          <a:lstStyle/>
          <a:p>
            <a:pPr algn="ctr"/>
            <a:r>
              <a:rPr lang="ja-JP" altLang="en-US" sz="2800" dirty="0" smtClean="0"/>
              <a:t>良かったこと</a:t>
            </a:r>
            <a:endParaRPr kumimoji="1" lang="ja-JP" altLang="en-US" sz="2800" dirty="0"/>
          </a:p>
        </p:txBody>
      </p:sp>
    </p:spTree>
    <p:extLst>
      <p:ext uri="{BB962C8B-B14F-4D97-AF65-F5344CB8AC3E}">
        <p14:creationId xmlns:p14="http://schemas.microsoft.com/office/powerpoint/2010/main" val="1361608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悪かったこと</a:t>
            </a:r>
            <a:endParaRPr kumimoji="1" lang="ja-JP" altLang="en-US" dirty="0"/>
          </a:p>
        </p:txBody>
      </p:sp>
      <p:sp>
        <p:nvSpPr>
          <p:cNvPr id="3" name="コンテンツ プレースホルダー 2"/>
          <p:cNvSpPr>
            <a:spLocks noGrp="1"/>
          </p:cNvSpPr>
          <p:nvPr>
            <p:ph idx="1"/>
          </p:nvPr>
        </p:nvSpPr>
        <p:spPr>
          <a:xfrm>
            <a:off x="457200" y="1008112"/>
            <a:ext cx="8229600" cy="4293096"/>
          </a:xfrm>
        </p:spPr>
        <p:txBody>
          <a:bodyPr>
            <a:normAutofit/>
          </a:bodyPr>
          <a:lstStyle/>
          <a:p>
            <a:r>
              <a:rPr lang="ja-JP" altLang="en-US" dirty="0" smtClean="0"/>
              <a:t>フロント側（</a:t>
            </a:r>
            <a:r>
              <a:rPr lang="en-US" altLang="ja-JP" dirty="0" smtClean="0"/>
              <a:t>HTML</a:t>
            </a:r>
            <a:r>
              <a:rPr lang="ja-JP" altLang="en-US" dirty="0" err="1" smtClean="0"/>
              <a:t>、</a:t>
            </a:r>
            <a:r>
              <a:rPr lang="en-US" altLang="ja-JP" dirty="0" smtClean="0"/>
              <a:t>CSS</a:t>
            </a:r>
            <a:r>
              <a:rPr lang="ja-JP" altLang="en-US" dirty="0" err="1" smtClean="0"/>
              <a:t>、</a:t>
            </a:r>
            <a:r>
              <a:rPr lang="en-US" altLang="ja-JP" dirty="0" smtClean="0"/>
              <a:t>JS</a:t>
            </a:r>
            <a:r>
              <a:rPr lang="ja-JP" altLang="en-US" dirty="0" err="1" smtClean="0"/>
              <a:t>、</a:t>
            </a:r>
            <a:r>
              <a:rPr lang="en-US" altLang="ja-JP" dirty="0" smtClean="0"/>
              <a:t>UI</a:t>
            </a:r>
            <a:r>
              <a:rPr lang="ja-JP" altLang="en-US" dirty="0" smtClean="0"/>
              <a:t>設計）は、ほぼノータッチ</a:t>
            </a:r>
            <a:endParaRPr lang="en-US" altLang="ja-JP" dirty="0" smtClean="0"/>
          </a:p>
          <a:p>
            <a:endParaRPr lang="en-US" altLang="ja-JP" dirty="0" smtClean="0"/>
          </a:p>
          <a:p>
            <a:endParaRPr lang="en-US" altLang="ja-JP" dirty="0" smtClean="0"/>
          </a:p>
          <a:p>
            <a:r>
              <a:rPr lang="ja-JP" altLang="en-US" dirty="0" smtClean="0"/>
              <a:t>効率的でなかった</a:t>
            </a:r>
            <a:endParaRPr lang="en-US" altLang="ja-JP" dirty="0" smtClean="0"/>
          </a:p>
          <a:p>
            <a:pPr lvl="1"/>
            <a:r>
              <a:rPr kumimoji="1" lang="ja-JP" altLang="en-US" dirty="0" smtClean="0"/>
              <a:t>タスクの依存関係を考慮しきれず、作業の手戻り</a:t>
            </a:r>
            <a:endParaRPr kumimoji="1" lang="en-US" altLang="ja-JP" dirty="0" smtClean="0"/>
          </a:p>
          <a:p>
            <a:pPr lvl="1"/>
            <a:r>
              <a:rPr lang="ja-JP" altLang="en-US" dirty="0" smtClean="0"/>
              <a:t>作業目的を持たないまま、ただ漠然と作業をしている時があった</a:t>
            </a:r>
            <a:endParaRPr lang="en-US" altLang="ja-JP" dirty="0" smtClean="0"/>
          </a:p>
          <a:p>
            <a:pPr lvl="1"/>
            <a:r>
              <a:rPr lang="ja-JP" altLang="en-US" dirty="0" smtClean="0"/>
              <a:t>体調</a:t>
            </a:r>
            <a:r>
              <a:rPr lang="ja-JP" altLang="en-US" dirty="0"/>
              <a:t>管理</a:t>
            </a:r>
            <a:endParaRPr kumimoji="1" lang="en-US" altLang="ja-JP" dirty="0" smtClean="0"/>
          </a:p>
          <a:p>
            <a:pPr marL="0" indent="0">
              <a:buNone/>
            </a:pPr>
            <a:endParaRPr kumimoji="1" lang="en-US" altLang="ja-JP" sz="2400"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34</a:t>
            </a:fld>
            <a:endParaRPr kumimoji="1" lang="ja-JP" altLang="en-US"/>
          </a:p>
        </p:txBody>
      </p:sp>
      <p:sp>
        <p:nvSpPr>
          <p:cNvPr id="6" name="テキスト ボックス 5"/>
          <p:cNvSpPr txBox="1"/>
          <p:nvPr/>
        </p:nvSpPr>
        <p:spPr>
          <a:xfrm>
            <a:off x="-2196752" y="1041700"/>
            <a:ext cx="1872208" cy="523220"/>
          </a:xfrm>
          <a:prstGeom prst="rect">
            <a:avLst/>
          </a:prstGeom>
          <a:noFill/>
          <a:ln>
            <a:solidFill>
              <a:srgbClr val="69A12B"/>
            </a:solidFill>
          </a:ln>
        </p:spPr>
        <p:txBody>
          <a:bodyPr wrap="square" rtlCol="0">
            <a:spAutoFit/>
          </a:bodyPr>
          <a:lstStyle/>
          <a:p>
            <a:pPr algn="ctr"/>
            <a:r>
              <a:rPr lang="ja-JP" altLang="en-US" sz="2800" dirty="0" smtClean="0"/>
              <a:t>悪かったこと</a:t>
            </a:r>
            <a:endParaRPr kumimoji="1" lang="ja-JP" altLang="en-US" sz="2800" dirty="0"/>
          </a:p>
        </p:txBody>
      </p:sp>
      <p:sp>
        <p:nvSpPr>
          <p:cNvPr id="7" name="テキスト ボックス 6"/>
          <p:cNvSpPr txBox="1"/>
          <p:nvPr/>
        </p:nvSpPr>
        <p:spPr>
          <a:xfrm>
            <a:off x="899592" y="1455167"/>
            <a:ext cx="5184576" cy="461665"/>
          </a:xfrm>
          <a:prstGeom prst="rect">
            <a:avLst/>
          </a:prstGeom>
          <a:noFill/>
        </p:spPr>
        <p:txBody>
          <a:bodyPr wrap="square" rtlCol="0">
            <a:spAutoFit/>
          </a:bodyPr>
          <a:lstStyle/>
          <a:p>
            <a:r>
              <a:rPr kumimoji="1" lang="ja-JP" altLang="en-US" sz="2400" dirty="0" smtClean="0">
                <a:solidFill>
                  <a:srgbClr val="FF0000"/>
                </a:solidFill>
              </a:rPr>
              <a:t>今後、必要に応じて勉強していく</a:t>
            </a:r>
            <a:endParaRPr kumimoji="1" lang="ja-JP" altLang="en-US" sz="2400" dirty="0">
              <a:solidFill>
                <a:srgbClr val="FF0000"/>
              </a:solidFill>
            </a:endParaRPr>
          </a:p>
        </p:txBody>
      </p:sp>
      <p:sp>
        <p:nvSpPr>
          <p:cNvPr id="8" name="テキスト ボックス 7"/>
          <p:cNvSpPr txBox="1"/>
          <p:nvPr/>
        </p:nvSpPr>
        <p:spPr>
          <a:xfrm>
            <a:off x="5407293" y="4244895"/>
            <a:ext cx="3485187" cy="1200329"/>
          </a:xfrm>
          <a:prstGeom prst="rect">
            <a:avLst/>
          </a:prstGeom>
          <a:noFill/>
        </p:spPr>
        <p:txBody>
          <a:bodyPr wrap="square" rtlCol="0">
            <a:spAutoFit/>
          </a:bodyPr>
          <a:lstStyle/>
          <a:p>
            <a:r>
              <a:rPr kumimoji="1" lang="ja-JP" altLang="en-US" sz="2400" dirty="0" smtClean="0">
                <a:solidFill>
                  <a:srgbClr val="FF0000"/>
                </a:solidFill>
              </a:rPr>
              <a:t>→ </a:t>
            </a:r>
            <a:r>
              <a:rPr kumimoji="1" lang="en-US" altLang="ja-JP" sz="2400" dirty="0" err="1" smtClean="0">
                <a:solidFill>
                  <a:srgbClr val="FF0000"/>
                </a:solidFill>
              </a:rPr>
              <a:t>Github</a:t>
            </a:r>
            <a:r>
              <a:rPr kumimoji="1" lang="ja-JP" altLang="en-US" sz="2400" dirty="0" smtClean="0">
                <a:solidFill>
                  <a:srgbClr val="FF0000"/>
                </a:solidFill>
              </a:rPr>
              <a:t>の</a:t>
            </a:r>
            <a:r>
              <a:rPr kumimoji="1" lang="en-US" altLang="ja-JP" sz="2400" dirty="0" smtClean="0">
                <a:solidFill>
                  <a:srgbClr val="FF0000"/>
                </a:solidFill>
              </a:rPr>
              <a:t>Issue</a:t>
            </a:r>
          </a:p>
          <a:p>
            <a:r>
              <a:rPr kumimoji="1" lang="ja-JP" altLang="en-US" sz="2400" dirty="0" smtClean="0">
                <a:solidFill>
                  <a:srgbClr val="FF0000"/>
                </a:solidFill>
              </a:rPr>
              <a:t>    付箋紙など見える化</a:t>
            </a:r>
            <a:endParaRPr kumimoji="1" lang="ja-JP" altLang="en-US" sz="2400" dirty="0">
              <a:solidFill>
                <a:srgbClr val="FF0000"/>
              </a:solidFill>
            </a:endParaRPr>
          </a:p>
        </p:txBody>
      </p:sp>
      <p:sp>
        <p:nvSpPr>
          <p:cNvPr id="9" name="テキスト ボックス 8"/>
          <p:cNvSpPr txBox="1"/>
          <p:nvPr/>
        </p:nvSpPr>
        <p:spPr>
          <a:xfrm>
            <a:off x="1051992" y="4244895"/>
            <a:ext cx="4312096" cy="461665"/>
          </a:xfrm>
          <a:prstGeom prst="rect">
            <a:avLst/>
          </a:prstGeom>
          <a:noFill/>
        </p:spPr>
        <p:txBody>
          <a:bodyPr wrap="square" rtlCol="0">
            <a:spAutoFit/>
          </a:bodyPr>
          <a:lstStyle/>
          <a:p>
            <a:r>
              <a:rPr kumimoji="1" lang="ja-JP" altLang="en-US" sz="2400" dirty="0" smtClean="0">
                <a:solidFill>
                  <a:srgbClr val="FF0000"/>
                </a:solidFill>
              </a:rPr>
              <a:t>タスクばらし、優先順位付けを行う</a:t>
            </a:r>
            <a:endParaRPr kumimoji="1" lang="ja-JP" altLang="en-US" sz="2400" dirty="0">
              <a:solidFill>
                <a:srgbClr val="FF0000"/>
              </a:solidFill>
            </a:endParaRPr>
          </a:p>
        </p:txBody>
      </p:sp>
    </p:spTree>
    <p:extLst>
      <p:ext uri="{BB962C8B-B14F-4D97-AF65-F5344CB8AC3E}">
        <p14:creationId xmlns:p14="http://schemas.microsoft.com/office/powerpoint/2010/main" val="3359795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今後の抱負</a:t>
            </a:r>
            <a:endParaRPr kumimoji="1" lang="ja-JP" altLang="en-US" dirty="0"/>
          </a:p>
        </p:txBody>
      </p:sp>
      <p:sp>
        <p:nvSpPr>
          <p:cNvPr id="6" name="スライド番号プレースホルダー 5"/>
          <p:cNvSpPr>
            <a:spLocks noGrp="1"/>
          </p:cNvSpPr>
          <p:nvPr>
            <p:ph type="sldNum" sz="quarter" idx="12"/>
          </p:nvPr>
        </p:nvSpPr>
        <p:spPr/>
        <p:txBody>
          <a:bodyPr/>
          <a:lstStyle/>
          <a:p>
            <a:fld id="{9170B4F9-19F9-4B21-8516-E9BE38EC1135}" type="slidenum">
              <a:rPr kumimoji="1" lang="ja-JP" altLang="en-US" smtClean="0"/>
              <a:t>35</a:t>
            </a:fld>
            <a:endParaRPr kumimoji="1" lang="ja-JP" altLang="en-US"/>
          </a:p>
        </p:txBody>
      </p:sp>
      <p:sp>
        <p:nvSpPr>
          <p:cNvPr id="7" name="テキスト ボックス 6"/>
          <p:cNvSpPr txBox="1"/>
          <p:nvPr/>
        </p:nvSpPr>
        <p:spPr>
          <a:xfrm>
            <a:off x="1101038" y="3009726"/>
            <a:ext cx="6696744" cy="923330"/>
          </a:xfrm>
          <a:prstGeom prst="rect">
            <a:avLst/>
          </a:prstGeom>
          <a:noFill/>
        </p:spPr>
        <p:txBody>
          <a:bodyPr wrap="square" rtlCol="0">
            <a:spAutoFit/>
          </a:bodyPr>
          <a:lstStyle/>
          <a:p>
            <a:pPr algn="ctr"/>
            <a:r>
              <a:rPr kumimoji="1" lang="ja-JP" altLang="en-US" sz="5400" dirty="0" smtClean="0"/>
              <a:t>余裕を持つ</a:t>
            </a:r>
            <a:endParaRPr kumimoji="1" lang="ja-JP" altLang="en-US" sz="5400" dirty="0"/>
          </a:p>
        </p:txBody>
      </p:sp>
      <p:sp>
        <p:nvSpPr>
          <p:cNvPr id="9" name="テキスト ボックス 8"/>
          <p:cNvSpPr txBox="1"/>
          <p:nvPr/>
        </p:nvSpPr>
        <p:spPr>
          <a:xfrm>
            <a:off x="13691519" y="3933056"/>
            <a:ext cx="2977825" cy="923330"/>
          </a:xfrm>
          <a:prstGeom prst="rect">
            <a:avLst/>
          </a:prstGeom>
          <a:noFill/>
        </p:spPr>
        <p:txBody>
          <a:bodyPr wrap="square" rtlCol="0">
            <a:spAutoFit/>
          </a:bodyPr>
          <a:lstStyle/>
          <a:p>
            <a:pPr algn="r"/>
            <a:r>
              <a:rPr kumimoji="1" lang="ja-JP" altLang="en-US" sz="5400" dirty="0" smtClean="0"/>
              <a:t>（た？）</a:t>
            </a:r>
            <a:endParaRPr kumimoji="1" lang="ja-JP" altLang="en-US" sz="5400" dirty="0"/>
          </a:p>
        </p:txBody>
      </p:sp>
    </p:spTree>
    <p:extLst>
      <p:ext uri="{BB962C8B-B14F-4D97-AF65-F5344CB8AC3E}">
        <p14:creationId xmlns:p14="http://schemas.microsoft.com/office/powerpoint/2010/main" val="30969846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36</a:t>
            </a:fld>
            <a:endParaRPr kumimoji="1" lang="ja-JP" altLang="en-US"/>
          </a:p>
        </p:txBody>
      </p:sp>
      <p:sp>
        <p:nvSpPr>
          <p:cNvPr id="5" name="テキスト ボックス 4"/>
          <p:cNvSpPr txBox="1"/>
          <p:nvPr/>
        </p:nvSpPr>
        <p:spPr>
          <a:xfrm>
            <a:off x="-36512" y="1556792"/>
            <a:ext cx="4392488" cy="830997"/>
          </a:xfrm>
          <a:prstGeom prst="rect">
            <a:avLst/>
          </a:prstGeom>
          <a:noFill/>
        </p:spPr>
        <p:txBody>
          <a:bodyPr wrap="square" rtlCol="0">
            <a:spAutoFit/>
          </a:bodyPr>
          <a:lstStyle/>
          <a:p>
            <a:pPr algn="ctr"/>
            <a:r>
              <a:rPr kumimoji="1" lang="ja-JP" altLang="en-US" sz="4800" dirty="0" smtClean="0"/>
              <a:t>個人振り返り</a:t>
            </a:r>
            <a:endParaRPr kumimoji="1" lang="en-US" altLang="ja-JP" sz="4800" dirty="0" smtClean="0"/>
          </a:p>
        </p:txBody>
      </p:sp>
      <p:sp>
        <p:nvSpPr>
          <p:cNvPr id="6" name="正方形/長方形 5"/>
          <p:cNvSpPr/>
          <p:nvPr/>
        </p:nvSpPr>
        <p:spPr>
          <a:xfrm>
            <a:off x="2982595" y="2989401"/>
            <a:ext cx="1877437" cy="1107996"/>
          </a:xfrm>
          <a:prstGeom prst="rect">
            <a:avLst/>
          </a:prstGeom>
        </p:spPr>
        <p:txBody>
          <a:bodyPr wrap="none">
            <a:spAutoFit/>
          </a:bodyPr>
          <a:lstStyle/>
          <a:p>
            <a:pPr algn="r"/>
            <a:r>
              <a:rPr lang="ja-JP" altLang="en-US" sz="6600" dirty="0" smtClean="0"/>
              <a:t>鷲野</a:t>
            </a:r>
            <a:endParaRPr lang="ja-JP" altLang="en-US" sz="6600" dirty="0"/>
          </a:p>
        </p:txBody>
      </p:sp>
    </p:spTree>
    <p:extLst>
      <p:ext uri="{BB962C8B-B14F-4D97-AF65-F5344CB8AC3E}">
        <p14:creationId xmlns:p14="http://schemas.microsoft.com/office/powerpoint/2010/main" val="1807523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鷲野</a:t>
            </a:r>
            <a:endParaRPr kumimoji="1" lang="ja-JP" altLang="en-US" dirty="0"/>
          </a:p>
        </p:txBody>
      </p:sp>
      <p:sp>
        <p:nvSpPr>
          <p:cNvPr id="3" name="コンテンツ プレースホルダー 2"/>
          <p:cNvSpPr>
            <a:spLocks noGrp="1"/>
          </p:cNvSpPr>
          <p:nvPr>
            <p:ph idx="1"/>
          </p:nvPr>
        </p:nvSpPr>
        <p:spPr/>
        <p:txBody>
          <a:bodyPr/>
          <a:lstStyle/>
          <a:p>
            <a:r>
              <a:rPr lang="ja-JP" altLang="en-US" dirty="0"/>
              <a:t>やった</a:t>
            </a:r>
            <a:r>
              <a:rPr lang="ja-JP" altLang="en-US" dirty="0" smtClean="0"/>
              <a:t>こと</a:t>
            </a:r>
            <a:endParaRPr lang="en-US" altLang="ja-JP" dirty="0" smtClean="0"/>
          </a:p>
          <a:p>
            <a:r>
              <a:rPr lang="ja-JP" altLang="en-US" dirty="0"/>
              <a:t>意識したこと</a:t>
            </a:r>
            <a:endParaRPr lang="en-US" altLang="ja-JP" dirty="0"/>
          </a:p>
          <a:p>
            <a:r>
              <a:rPr kumimoji="1" lang="ja-JP" altLang="en-US" dirty="0" smtClean="0"/>
              <a:t>学んだこと</a:t>
            </a:r>
            <a:endParaRPr kumimoji="1" lang="en-US" altLang="ja-JP" dirty="0" smtClean="0"/>
          </a:p>
          <a:p>
            <a:r>
              <a:rPr kumimoji="1" lang="ja-JP" altLang="en-US" dirty="0" smtClean="0"/>
              <a:t>問題点</a:t>
            </a:r>
            <a:endParaRPr kumimoji="1" lang="en-US" altLang="ja-JP" dirty="0" smtClean="0"/>
          </a:p>
          <a:p>
            <a:r>
              <a:rPr lang="ja-JP" altLang="en-US" dirty="0" smtClean="0"/>
              <a:t>改善点</a:t>
            </a:r>
            <a:endParaRPr lang="en-US" altLang="ja-JP" dirty="0" smtClean="0"/>
          </a:p>
          <a:p>
            <a:r>
              <a:rPr kumimoji="1" lang="ja-JP" altLang="en-US" dirty="0"/>
              <a:t>今後</a:t>
            </a:r>
            <a:r>
              <a:rPr kumimoji="1" lang="ja-JP" altLang="en-US" dirty="0" smtClean="0"/>
              <a:t>の抱負</a:t>
            </a:r>
            <a:endParaRPr kumimoji="1" lang="ja-JP" altLang="en-US" dirty="0"/>
          </a:p>
        </p:txBody>
      </p:sp>
    </p:spTree>
    <p:extLst>
      <p:ext uri="{BB962C8B-B14F-4D97-AF65-F5344CB8AC3E}">
        <p14:creationId xmlns:p14="http://schemas.microsoft.com/office/powerpoint/2010/main" val="1884791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やったこと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ケロたん</a:t>
            </a:r>
            <a:endParaRPr lang="en-US" altLang="ja-JP" dirty="0" smtClean="0"/>
          </a:p>
          <a:p>
            <a:pPr lvl="1"/>
            <a:r>
              <a:rPr lang="ja-JP" altLang="en-US" dirty="0"/>
              <a:t>主</a:t>
            </a:r>
            <a:r>
              <a:rPr lang="ja-JP" altLang="en-US" dirty="0" smtClean="0"/>
              <a:t>にフロント</a:t>
            </a:r>
            <a:endParaRPr lang="en-US" altLang="ja-JP" dirty="0" smtClean="0"/>
          </a:p>
          <a:p>
            <a:pPr lvl="2"/>
            <a:r>
              <a:rPr lang="en-US" altLang="ja-JP" dirty="0" smtClean="0"/>
              <a:t>Google Map</a:t>
            </a:r>
            <a:r>
              <a:rPr lang="ja-JP" altLang="en-US" dirty="0" smtClean="0"/>
              <a:t>の表示</a:t>
            </a:r>
            <a:endParaRPr lang="en-US" altLang="ja-JP" dirty="0" smtClean="0"/>
          </a:p>
          <a:p>
            <a:pPr lvl="2"/>
            <a:r>
              <a:rPr lang="en-US" altLang="ja-JP" dirty="0" smtClean="0"/>
              <a:t>JavaScript</a:t>
            </a:r>
            <a:r>
              <a:rPr lang="ja-JP" altLang="en-US" dirty="0" smtClean="0"/>
              <a:t>による機能実装</a:t>
            </a:r>
            <a:endParaRPr lang="en-US" altLang="ja-JP" dirty="0" smtClean="0"/>
          </a:p>
          <a:p>
            <a:pPr lvl="2"/>
            <a:r>
              <a:rPr lang="ja-JP" altLang="en-US" dirty="0" smtClean="0"/>
              <a:t>画面全体のデザイン</a:t>
            </a:r>
            <a:endParaRPr lang="en-US" altLang="ja-JP" dirty="0" smtClean="0"/>
          </a:p>
          <a:p>
            <a:pPr lvl="2"/>
            <a:r>
              <a:rPr lang="ja-JP" altLang="en-US" dirty="0"/>
              <a:t>入力</a:t>
            </a:r>
            <a:r>
              <a:rPr lang="ja-JP" altLang="en-US" dirty="0" smtClean="0"/>
              <a:t>フォームのオートコンプリート</a:t>
            </a:r>
            <a:r>
              <a:rPr lang="en-US" altLang="ja-JP" dirty="0" smtClean="0"/>
              <a:t>(Pull </a:t>
            </a:r>
            <a:r>
              <a:rPr lang="en-US" altLang="ja-JP" dirty="0"/>
              <a:t>R</a:t>
            </a:r>
            <a:r>
              <a:rPr lang="en-US" altLang="ja-JP" dirty="0" smtClean="0"/>
              <a:t>equest</a:t>
            </a:r>
            <a:r>
              <a:rPr lang="ja-JP" altLang="en-US" dirty="0" smtClean="0"/>
              <a:t>の受け入れ</a:t>
            </a:r>
            <a:r>
              <a:rPr lang="en-US" altLang="ja-JP" dirty="0" smtClean="0"/>
              <a:t>)</a:t>
            </a:r>
            <a:endParaRPr lang="en-US" altLang="ja-JP" dirty="0"/>
          </a:p>
          <a:p>
            <a:endParaRPr lang="en-US" altLang="ja-JP" dirty="0" smtClean="0"/>
          </a:p>
          <a:p>
            <a:r>
              <a:rPr lang="en-US" altLang="ja-JP" dirty="0" smtClean="0"/>
              <a:t>Pull Request(GLEAN)</a:t>
            </a:r>
          </a:p>
          <a:p>
            <a:pPr lvl="1"/>
            <a:r>
              <a:rPr lang="ja-JP" altLang="en-US" dirty="0" smtClean="0"/>
              <a:t>画面のずれ</a:t>
            </a:r>
            <a:r>
              <a:rPr lang="en-US" altLang="ja-JP" dirty="0" smtClean="0"/>
              <a:t>(CSS</a:t>
            </a:r>
            <a:r>
              <a:rPr lang="ja-JP" altLang="en-US" dirty="0" smtClean="0"/>
              <a:t>を修正</a:t>
            </a:r>
            <a:r>
              <a:rPr lang="en-US" altLang="ja-JP" dirty="0" smtClean="0"/>
              <a:t>)</a:t>
            </a:r>
          </a:p>
          <a:p>
            <a:pPr lvl="2"/>
            <a:r>
              <a:rPr lang="ja-JP" altLang="en-US" dirty="0" smtClean="0"/>
              <a:t>解像度によるメニューバーのずれ</a:t>
            </a:r>
            <a:endParaRPr lang="en-US" altLang="ja-JP" dirty="0" smtClean="0"/>
          </a:p>
          <a:p>
            <a:pPr lvl="2"/>
            <a:r>
              <a:rPr lang="ja-JP" altLang="en-US" dirty="0" smtClean="0"/>
              <a:t>コメントの出力や入力フォーム、メニューバーの干渉</a:t>
            </a:r>
            <a:endParaRPr lang="en-US" altLang="ja-JP" dirty="0" smtClean="0"/>
          </a:p>
          <a:p>
            <a:pPr lvl="1"/>
            <a:endParaRPr lang="en-US" altLang="ja-JP" dirty="0"/>
          </a:p>
        </p:txBody>
      </p:sp>
    </p:spTree>
    <p:extLst>
      <p:ext uri="{BB962C8B-B14F-4D97-AF65-F5344CB8AC3E}">
        <p14:creationId xmlns:p14="http://schemas.microsoft.com/office/powerpoint/2010/main" val="3779442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良かったこと</a:t>
            </a:r>
            <a:endParaRPr kumimoji="1" lang="ja-JP" altLang="en-US" dirty="0"/>
          </a:p>
        </p:txBody>
      </p:sp>
      <p:sp>
        <p:nvSpPr>
          <p:cNvPr id="3" name="コンテンツ プレースホルダー 2"/>
          <p:cNvSpPr>
            <a:spLocks noGrp="1"/>
          </p:cNvSpPr>
          <p:nvPr>
            <p:ph idx="1"/>
          </p:nvPr>
        </p:nvSpPr>
        <p:spPr>
          <a:xfrm>
            <a:off x="457200" y="1052736"/>
            <a:ext cx="9011344" cy="5544616"/>
          </a:xfrm>
        </p:spPr>
        <p:txBody>
          <a:bodyPr>
            <a:normAutofit lnSpcReduction="10000"/>
          </a:bodyPr>
          <a:lstStyle/>
          <a:p>
            <a:r>
              <a:rPr lang="ja-JP" altLang="en-US" dirty="0" smtClean="0"/>
              <a:t>チームによるアプリ開発の流れを一通り学ぶことができた</a:t>
            </a:r>
            <a:endParaRPr lang="en-US" altLang="ja-JP" dirty="0"/>
          </a:p>
          <a:p>
            <a:pPr lvl="1"/>
            <a:r>
              <a:rPr lang="ja-JP" altLang="en-US" sz="2200" dirty="0"/>
              <a:t>アイデア出し</a:t>
            </a:r>
            <a:r>
              <a:rPr lang="ja-JP" altLang="en-US" sz="2200" dirty="0" smtClean="0"/>
              <a:t>に</a:t>
            </a:r>
            <a:r>
              <a:rPr lang="ja-JP" altLang="en-US" sz="2200" dirty="0"/>
              <a:t>は</a:t>
            </a:r>
            <a:r>
              <a:rPr lang="ja-JP" altLang="en-US" sz="2200" dirty="0" smtClean="0"/>
              <a:t>時間</a:t>
            </a:r>
            <a:r>
              <a:rPr lang="ja-JP" altLang="en-US" sz="2200" dirty="0"/>
              <a:t>がかかる</a:t>
            </a:r>
            <a:endParaRPr lang="en-US" altLang="ja-JP" sz="2200" dirty="0"/>
          </a:p>
          <a:p>
            <a:pPr lvl="1"/>
            <a:r>
              <a:rPr lang="ja-JP" altLang="en-US" sz="2200" dirty="0"/>
              <a:t>スケジュールの</a:t>
            </a:r>
            <a:r>
              <a:rPr lang="ja-JP" altLang="en-US" sz="2200" dirty="0" smtClean="0"/>
              <a:t>確認とリスケの重要性</a:t>
            </a:r>
            <a:endParaRPr lang="en-US" altLang="ja-JP" sz="2200" dirty="0"/>
          </a:p>
          <a:p>
            <a:pPr lvl="1"/>
            <a:r>
              <a:rPr lang="ja-JP" altLang="en-US" sz="2200" dirty="0" smtClean="0"/>
              <a:t>チーム内</a:t>
            </a:r>
            <a:r>
              <a:rPr lang="ja-JP" altLang="en-US" sz="2200" dirty="0"/>
              <a:t>での情報</a:t>
            </a:r>
            <a:r>
              <a:rPr lang="ja-JP" altLang="en-US" sz="2200" dirty="0" smtClean="0"/>
              <a:t>共有</a:t>
            </a:r>
            <a:r>
              <a:rPr lang="en-US" altLang="ja-JP" sz="2200" dirty="0" smtClean="0"/>
              <a:t>(GitHub</a:t>
            </a:r>
            <a:r>
              <a:rPr lang="ja-JP" altLang="en-US" sz="2200" dirty="0" smtClean="0"/>
              <a:t>や対面の話し合い</a:t>
            </a:r>
            <a:r>
              <a:rPr lang="en-US" altLang="ja-JP" sz="2200" dirty="0" smtClean="0"/>
              <a:t>)</a:t>
            </a:r>
            <a:endParaRPr lang="en-US" altLang="ja-JP" sz="2200" dirty="0"/>
          </a:p>
          <a:p>
            <a:pPr lvl="1"/>
            <a:r>
              <a:rPr lang="ja-JP" altLang="en-US" sz="2200" dirty="0"/>
              <a:t>機能実装に</a:t>
            </a:r>
            <a:r>
              <a:rPr lang="ja-JP" altLang="en-US" sz="2200" dirty="0" smtClean="0"/>
              <a:t>よる技術</a:t>
            </a:r>
            <a:r>
              <a:rPr lang="ja-JP" altLang="en-US" sz="2200" dirty="0"/>
              <a:t>の取得</a:t>
            </a:r>
            <a:endParaRPr lang="en-US" altLang="ja-JP" sz="2200" dirty="0"/>
          </a:p>
          <a:p>
            <a:endParaRPr lang="en-US" altLang="ja-JP" dirty="0" smtClean="0"/>
          </a:p>
          <a:p>
            <a:r>
              <a:rPr lang="en-US" altLang="ja-JP" dirty="0" smtClean="0"/>
              <a:t>GitHub</a:t>
            </a:r>
            <a:r>
              <a:rPr lang="ja-JP" altLang="en-US" dirty="0" smtClean="0"/>
              <a:t>の取り扱いに注意した</a:t>
            </a:r>
            <a:endParaRPr lang="en-US" altLang="ja-JP" dirty="0" smtClean="0"/>
          </a:p>
          <a:p>
            <a:pPr lvl="1"/>
            <a:r>
              <a:rPr lang="ja-JP" altLang="en-US" sz="2200" dirty="0" smtClean="0"/>
              <a:t>不要なファイルを一般公開することにより、被害を受ける可能性あり</a:t>
            </a:r>
            <a:endParaRPr lang="en-US" altLang="ja-JP" sz="2200" dirty="0" smtClean="0"/>
          </a:p>
          <a:p>
            <a:pPr lvl="1"/>
            <a:r>
              <a:rPr lang="ja-JP" altLang="en-US" sz="2200" dirty="0" smtClean="0"/>
              <a:t>挙げる前に</a:t>
            </a:r>
            <a:r>
              <a:rPr lang="en-US" altLang="ja-JP" sz="2200" dirty="0" smtClean="0"/>
              <a:t>(</a:t>
            </a:r>
            <a:r>
              <a:rPr lang="ja-JP" altLang="en-US" sz="2200" dirty="0" smtClean="0"/>
              <a:t>神経質なくらい</a:t>
            </a:r>
            <a:r>
              <a:rPr lang="en-US" altLang="ja-JP" sz="2200" dirty="0" smtClean="0"/>
              <a:t>)</a:t>
            </a:r>
            <a:r>
              <a:rPr lang="ja-JP" altLang="en-US" sz="2200" dirty="0" smtClean="0"/>
              <a:t>再三確認</a:t>
            </a:r>
            <a:endParaRPr lang="en-US" altLang="ja-JP" sz="2200" dirty="0" smtClean="0"/>
          </a:p>
          <a:p>
            <a:endParaRPr lang="en-US" altLang="ja-JP" dirty="0" smtClean="0"/>
          </a:p>
          <a:p>
            <a:r>
              <a:rPr lang="ja-JP" altLang="en-US" dirty="0" smtClean="0"/>
              <a:t>知らないことを身に付ける姿勢</a:t>
            </a:r>
            <a:endParaRPr lang="en-US" altLang="ja-JP" dirty="0" smtClean="0"/>
          </a:p>
          <a:p>
            <a:pPr lvl="1"/>
            <a:r>
              <a:rPr lang="ja-JP" altLang="en-US" sz="2200" dirty="0" smtClean="0"/>
              <a:t>ノートや日報を活用して適宜メモを残す</a:t>
            </a:r>
            <a:endParaRPr lang="en-US" altLang="ja-JP" sz="2200" dirty="0" smtClean="0"/>
          </a:p>
          <a:p>
            <a:pPr lvl="1"/>
            <a:r>
              <a:rPr lang="ja-JP" altLang="en-US" sz="2200" dirty="0" smtClean="0"/>
              <a:t>知らないことは反復しないと定着しない</a:t>
            </a:r>
            <a:endParaRPr lang="en-US" altLang="ja-JP" sz="2200" dirty="0"/>
          </a:p>
        </p:txBody>
      </p:sp>
    </p:spTree>
    <p:extLst>
      <p:ext uri="{BB962C8B-B14F-4D97-AF65-F5344CB8AC3E}">
        <p14:creationId xmlns:p14="http://schemas.microsoft.com/office/powerpoint/2010/main" val="208560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円/楕円 27"/>
          <p:cNvSpPr/>
          <p:nvPr/>
        </p:nvSpPr>
        <p:spPr>
          <a:xfrm>
            <a:off x="4860032" y="5260146"/>
            <a:ext cx="3528392" cy="1121182"/>
          </a:xfrm>
          <a:prstGeom prst="ellipse">
            <a:avLst/>
          </a:prstGeom>
          <a:solidFill>
            <a:schemeClr val="bg1">
              <a:alpha val="70000"/>
            </a:schemeClr>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1120419" y="5260146"/>
            <a:ext cx="3163549" cy="1121182"/>
          </a:xfrm>
          <a:prstGeom prst="ellipse">
            <a:avLst/>
          </a:prstGeom>
          <a:solidFill>
            <a:schemeClr val="bg1">
              <a:alpha val="70000"/>
            </a:schemeClr>
          </a:solidFill>
          <a:ln w="127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4290207" y="3606527"/>
            <a:ext cx="497817" cy="1679872"/>
          </a:xfrm>
          <a:prstGeom prst="downArrow">
            <a:avLst>
              <a:gd name="adj1" fmla="val 34693"/>
              <a:gd name="adj2" fmla="val 7908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開発した</a:t>
            </a:r>
            <a:r>
              <a:rPr lang="ja-JP" altLang="en-US" dirty="0" smtClean="0"/>
              <a:t>アプリ ケロたん</a:t>
            </a:r>
            <a:endParaRPr kumimoji="1" lang="ja-JP" altLang="en-US" dirty="0"/>
          </a:p>
        </p:txBody>
      </p:sp>
      <p:sp>
        <p:nvSpPr>
          <p:cNvPr id="10" name="テキスト ボックス 9"/>
          <p:cNvSpPr txBox="1"/>
          <p:nvPr/>
        </p:nvSpPr>
        <p:spPr>
          <a:xfrm>
            <a:off x="9324528" y="4900106"/>
            <a:ext cx="3600400" cy="646331"/>
          </a:xfrm>
          <a:prstGeom prst="rect">
            <a:avLst/>
          </a:prstGeom>
          <a:noFill/>
        </p:spPr>
        <p:txBody>
          <a:bodyPr wrap="square" rtlCol="0">
            <a:spAutoFit/>
          </a:bodyPr>
          <a:lstStyle/>
          <a:p>
            <a:r>
              <a:rPr lang="ja-JP" altLang="en-US" dirty="0"/>
              <a:t>専門用語</a:t>
            </a:r>
            <a:r>
              <a:rPr kumimoji="1" lang="ja-JP" altLang="en-US" dirty="0" smtClean="0"/>
              <a:t>や業界知識不足</a:t>
            </a:r>
            <a:endParaRPr kumimoji="1" lang="en-US" altLang="ja-JP" dirty="0" smtClean="0"/>
          </a:p>
          <a:p>
            <a:r>
              <a:rPr kumimoji="1" lang="ja-JP" altLang="en-US" dirty="0" smtClean="0"/>
              <a:t>書き方がわからないわけではない</a:t>
            </a:r>
            <a:endParaRPr kumimoji="1" lang="ja-JP" altLang="en-US" dirty="0"/>
          </a:p>
        </p:txBody>
      </p:sp>
      <p:sp>
        <p:nvSpPr>
          <p:cNvPr id="39" name="中かっこ 38"/>
          <p:cNvSpPr/>
          <p:nvPr/>
        </p:nvSpPr>
        <p:spPr>
          <a:xfrm>
            <a:off x="-5941168" y="1869604"/>
            <a:ext cx="1233579" cy="237626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右中かっこ 41"/>
          <p:cNvSpPr/>
          <p:nvPr/>
        </p:nvSpPr>
        <p:spPr>
          <a:xfrm>
            <a:off x="-4635581" y="4245868"/>
            <a:ext cx="211126" cy="1002838"/>
          </a:xfrm>
          <a:prstGeom prst="rightBrace">
            <a:avLst>
              <a:gd name="adj1" fmla="val 2621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中かっこ 4"/>
          <p:cNvSpPr/>
          <p:nvPr/>
        </p:nvSpPr>
        <p:spPr>
          <a:xfrm>
            <a:off x="-3276872" y="-603448"/>
            <a:ext cx="441491" cy="230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コンテンツ プレースホルダー 8"/>
          <p:cNvSpPr txBox="1">
            <a:spLocks/>
          </p:cNvSpPr>
          <p:nvPr/>
        </p:nvSpPr>
        <p:spPr>
          <a:xfrm>
            <a:off x="-2196752" y="3685130"/>
            <a:ext cx="1834792" cy="576064"/>
          </a:xfrm>
          <a:prstGeom prst="rect">
            <a:avLst/>
          </a:prstGeom>
        </p:spPr>
        <p:txBody>
          <a:bodyPr vert="horz">
            <a:noAutofit/>
          </a:bodyPr>
          <a:lstStyle>
            <a:lvl1pPr marL="274320" indent="-274320" algn="l" rtl="0" eaLnBrk="1" latinLnBrk="0" hangingPunct="1">
              <a:spcBef>
                <a:spcPts val="600"/>
              </a:spcBef>
              <a:buClr>
                <a:srgbClr val="69A12B"/>
              </a:buClr>
              <a:buSzPct val="76000"/>
              <a:buFont typeface="Wingdings 3" panose="05040102010807070707" pitchFamily="18" charset="2"/>
              <a:buChar char=""/>
              <a:defRPr kumimoji="1" sz="2600" kern="1200">
                <a:solidFill>
                  <a:schemeClr val="tx1"/>
                </a:solidFill>
                <a:latin typeface="+mn-lt"/>
                <a:ea typeface="+mn-ea"/>
                <a:cs typeface="+mn-cs"/>
              </a:defRPr>
            </a:lvl1pPr>
            <a:lvl2pPr marL="548640" indent="-274320" algn="l" rtl="0" eaLnBrk="1" latinLnBrk="0" hangingPunct="1">
              <a:spcBef>
                <a:spcPts val="500"/>
              </a:spcBef>
              <a:buClr>
                <a:srgbClr val="69A12B"/>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a:lstStyle>
          <a:p>
            <a:r>
              <a:rPr lang="ja-JP" altLang="en-US" sz="2800" dirty="0" smtClean="0"/>
              <a:t>問題点</a:t>
            </a:r>
            <a:endParaRPr lang="en-US" altLang="ja-JP" sz="2800" dirty="0" smtClean="0"/>
          </a:p>
        </p:txBody>
      </p:sp>
      <p:sp>
        <p:nvSpPr>
          <p:cNvPr id="8" name="テキスト ボックス 7"/>
          <p:cNvSpPr txBox="1"/>
          <p:nvPr/>
        </p:nvSpPr>
        <p:spPr>
          <a:xfrm>
            <a:off x="896100" y="3975447"/>
            <a:ext cx="7492324" cy="461665"/>
          </a:xfrm>
          <a:prstGeom prst="rect">
            <a:avLst/>
          </a:prstGeom>
          <a:solidFill>
            <a:schemeClr val="bg1">
              <a:alpha val="70000"/>
            </a:schemeClr>
          </a:solidFill>
        </p:spPr>
        <p:txBody>
          <a:bodyPr wrap="square" rtlCol="0">
            <a:spAutoFit/>
          </a:bodyPr>
          <a:lstStyle/>
          <a:p>
            <a:pPr marL="0" lvl="1" algn="ctr"/>
            <a:r>
              <a:rPr lang="ja-JP" altLang="en-US" sz="2400" dirty="0" smtClean="0">
                <a:solidFill>
                  <a:schemeClr val="tx1">
                    <a:lumMod val="85000"/>
                    <a:lumOff val="15000"/>
                  </a:schemeClr>
                </a:solidFill>
              </a:rPr>
              <a:t>客先訪問の準備に時間がかかり、他のタスクを圧迫</a:t>
            </a:r>
            <a:endParaRPr lang="ja-JP" altLang="en-US" sz="2400" dirty="0">
              <a:solidFill>
                <a:schemeClr val="tx1">
                  <a:lumMod val="85000"/>
                  <a:lumOff val="15000"/>
                </a:schemeClr>
              </a:solidFill>
            </a:endParaRPr>
          </a:p>
        </p:txBody>
      </p:sp>
      <p:sp>
        <p:nvSpPr>
          <p:cNvPr id="17" name="テキスト ボックス 16"/>
          <p:cNvSpPr txBox="1"/>
          <p:nvPr/>
        </p:nvSpPr>
        <p:spPr>
          <a:xfrm>
            <a:off x="3732209" y="7029400"/>
            <a:ext cx="1872208" cy="400110"/>
          </a:xfrm>
          <a:prstGeom prst="rect">
            <a:avLst/>
          </a:prstGeom>
          <a:noFill/>
        </p:spPr>
        <p:txBody>
          <a:bodyPr wrap="square" rtlCol="0">
            <a:spAutoFit/>
          </a:bodyPr>
          <a:lstStyle/>
          <a:p>
            <a:r>
              <a:rPr kumimoji="1" lang="ja-JP" altLang="en-US" sz="2000" dirty="0" smtClean="0">
                <a:solidFill>
                  <a:schemeClr val="tx1">
                    <a:lumMod val="65000"/>
                    <a:lumOff val="35000"/>
                  </a:schemeClr>
                </a:solidFill>
              </a:rPr>
              <a:t>ヒアリング</a:t>
            </a:r>
            <a:endParaRPr kumimoji="1" lang="ja-JP" altLang="en-US" sz="2000" dirty="0">
              <a:solidFill>
                <a:schemeClr val="tx1">
                  <a:lumMod val="65000"/>
                  <a:lumOff val="35000"/>
                </a:schemeClr>
              </a:solidFill>
            </a:endParaRPr>
          </a:p>
        </p:txBody>
      </p:sp>
      <p:sp>
        <p:nvSpPr>
          <p:cNvPr id="18" name="テキスト ボックス 17"/>
          <p:cNvSpPr txBox="1"/>
          <p:nvPr/>
        </p:nvSpPr>
        <p:spPr>
          <a:xfrm>
            <a:off x="2259762" y="1321604"/>
            <a:ext cx="5117359" cy="400110"/>
          </a:xfrm>
          <a:prstGeom prst="rect">
            <a:avLst/>
          </a:prstGeom>
          <a:noFill/>
        </p:spPr>
        <p:txBody>
          <a:bodyPr wrap="square" rtlCol="0">
            <a:spAutoFit/>
          </a:bodyPr>
          <a:lstStyle/>
          <a:p>
            <a:pPr marL="0" lvl="1"/>
            <a:r>
              <a:rPr lang="ja-JP" altLang="en-US" sz="2000" dirty="0" smtClean="0">
                <a:solidFill>
                  <a:schemeClr val="tx1">
                    <a:lumMod val="65000"/>
                    <a:lumOff val="35000"/>
                  </a:schemeClr>
                </a:solidFill>
              </a:rPr>
              <a:t>新人営業向けの営業活動の支援</a:t>
            </a:r>
            <a:endParaRPr lang="ja-JP" altLang="en-US" sz="2000" dirty="0">
              <a:solidFill>
                <a:schemeClr val="tx1">
                  <a:lumMod val="65000"/>
                  <a:lumOff val="35000"/>
                </a:schemeClr>
              </a:solidFill>
            </a:endParaRPr>
          </a:p>
        </p:txBody>
      </p:sp>
      <p:sp>
        <p:nvSpPr>
          <p:cNvPr id="19" name="テキスト ボックス 18"/>
          <p:cNvSpPr txBox="1"/>
          <p:nvPr/>
        </p:nvSpPr>
        <p:spPr>
          <a:xfrm>
            <a:off x="2039249" y="1753652"/>
            <a:ext cx="5629095" cy="523220"/>
          </a:xfrm>
          <a:prstGeom prst="rect">
            <a:avLst/>
          </a:prstGeom>
          <a:noFill/>
        </p:spPr>
        <p:txBody>
          <a:bodyPr wrap="square" rtlCol="0">
            <a:spAutoFit/>
          </a:bodyPr>
          <a:lstStyle/>
          <a:p>
            <a:pPr marL="0" lvl="1" algn="ctr"/>
            <a:r>
              <a:rPr lang="ja-JP" altLang="en-US" sz="2800" dirty="0" smtClean="0">
                <a:solidFill>
                  <a:srgbClr val="FF0000"/>
                </a:solidFill>
              </a:rPr>
              <a:t>客先訪問の際に必要な情報の収集</a:t>
            </a:r>
            <a:endParaRPr lang="ja-JP" altLang="en-US" sz="2800" dirty="0">
              <a:solidFill>
                <a:srgbClr val="FF0000"/>
              </a:solidFill>
            </a:endParaRPr>
          </a:p>
        </p:txBody>
      </p:sp>
      <p:sp>
        <p:nvSpPr>
          <p:cNvPr id="12" name="テキスト ボックス 11"/>
          <p:cNvSpPr txBox="1"/>
          <p:nvPr/>
        </p:nvSpPr>
        <p:spPr>
          <a:xfrm>
            <a:off x="611560" y="1465620"/>
            <a:ext cx="1138105" cy="523220"/>
          </a:xfrm>
          <a:prstGeom prst="rect">
            <a:avLst/>
          </a:prstGeom>
          <a:noFill/>
          <a:ln>
            <a:solidFill>
              <a:srgbClr val="69A12B"/>
            </a:solidFill>
          </a:ln>
        </p:spPr>
        <p:txBody>
          <a:bodyPr wrap="square" rtlCol="0">
            <a:spAutoFit/>
          </a:bodyPr>
          <a:lstStyle/>
          <a:p>
            <a:pPr algn="ctr"/>
            <a:r>
              <a:rPr kumimoji="1" lang="ja-JP" altLang="en-US" sz="2800" dirty="0" smtClean="0"/>
              <a:t>目的</a:t>
            </a:r>
            <a:endParaRPr kumimoji="1" lang="ja-JP" altLang="en-US" sz="2800" dirty="0"/>
          </a:p>
        </p:txBody>
      </p:sp>
      <p:sp>
        <p:nvSpPr>
          <p:cNvPr id="23" name="テキスト ボックス 22"/>
          <p:cNvSpPr txBox="1"/>
          <p:nvPr/>
        </p:nvSpPr>
        <p:spPr>
          <a:xfrm>
            <a:off x="2531143" y="3068960"/>
            <a:ext cx="4229223" cy="461665"/>
          </a:xfrm>
          <a:prstGeom prst="rect">
            <a:avLst/>
          </a:prstGeom>
          <a:solidFill>
            <a:schemeClr val="bg1">
              <a:alpha val="70000"/>
            </a:schemeClr>
          </a:solidFill>
        </p:spPr>
        <p:txBody>
          <a:bodyPr wrap="square" rtlCol="0">
            <a:spAutoFit/>
          </a:bodyPr>
          <a:lstStyle/>
          <a:p>
            <a:pPr marL="0" lvl="1" algn="ctr"/>
            <a:r>
              <a:rPr lang="ja-JP" altLang="en-US" sz="2400" dirty="0" smtClean="0">
                <a:solidFill>
                  <a:schemeClr val="tx1">
                    <a:lumMod val="85000"/>
                    <a:lumOff val="15000"/>
                  </a:schemeClr>
                </a:solidFill>
              </a:rPr>
              <a:t>仕事が多く、時間が足りない</a:t>
            </a:r>
            <a:endParaRPr lang="ja-JP" altLang="en-US" sz="2400" dirty="0">
              <a:solidFill>
                <a:schemeClr val="tx1">
                  <a:lumMod val="85000"/>
                  <a:lumOff val="15000"/>
                </a:schemeClr>
              </a:solidFill>
            </a:endParaRPr>
          </a:p>
        </p:txBody>
      </p:sp>
      <p:sp>
        <p:nvSpPr>
          <p:cNvPr id="25" name="テキスト ボックス 24"/>
          <p:cNvSpPr txBox="1"/>
          <p:nvPr/>
        </p:nvSpPr>
        <p:spPr>
          <a:xfrm>
            <a:off x="1246534" y="5374545"/>
            <a:ext cx="2888615" cy="830997"/>
          </a:xfrm>
          <a:prstGeom prst="rect">
            <a:avLst/>
          </a:prstGeom>
          <a:noFill/>
        </p:spPr>
        <p:txBody>
          <a:bodyPr wrap="square" rtlCol="0">
            <a:spAutoFit/>
          </a:bodyPr>
          <a:lstStyle/>
          <a:p>
            <a:pPr marL="0" lvl="1" algn="ctr"/>
            <a:r>
              <a:rPr lang="ja-JP" altLang="en-US" sz="2400" dirty="0" smtClean="0">
                <a:solidFill>
                  <a:schemeClr val="tx1">
                    <a:lumMod val="85000"/>
                    <a:lumOff val="15000"/>
                  </a:schemeClr>
                </a:solidFill>
              </a:rPr>
              <a:t>情報収集に</a:t>
            </a:r>
            <a:endParaRPr lang="en-US" altLang="ja-JP" sz="2400" dirty="0" smtClean="0">
              <a:solidFill>
                <a:schemeClr val="tx1">
                  <a:lumMod val="85000"/>
                  <a:lumOff val="15000"/>
                </a:schemeClr>
              </a:solidFill>
            </a:endParaRPr>
          </a:p>
          <a:p>
            <a:pPr marL="0" lvl="1" algn="ctr"/>
            <a:r>
              <a:rPr lang="ja-JP" altLang="en-US" sz="2400" dirty="0" smtClean="0">
                <a:solidFill>
                  <a:schemeClr val="tx1">
                    <a:lumMod val="85000"/>
                    <a:lumOff val="15000"/>
                  </a:schemeClr>
                </a:solidFill>
              </a:rPr>
              <a:t>定まったやり方がない</a:t>
            </a:r>
            <a:endParaRPr lang="ja-JP" altLang="en-US" sz="2400" dirty="0">
              <a:solidFill>
                <a:schemeClr val="tx1">
                  <a:lumMod val="85000"/>
                  <a:lumOff val="15000"/>
                </a:schemeClr>
              </a:solidFill>
            </a:endParaRPr>
          </a:p>
        </p:txBody>
      </p:sp>
      <p:sp>
        <p:nvSpPr>
          <p:cNvPr id="26" name="テキスト ボックス 25"/>
          <p:cNvSpPr txBox="1"/>
          <p:nvPr/>
        </p:nvSpPr>
        <p:spPr>
          <a:xfrm>
            <a:off x="4644008" y="5445224"/>
            <a:ext cx="3816424" cy="830997"/>
          </a:xfrm>
          <a:prstGeom prst="rect">
            <a:avLst/>
          </a:prstGeom>
          <a:noFill/>
        </p:spPr>
        <p:txBody>
          <a:bodyPr wrap="square" rtlCol="0">
            <a:spAutoFit/>
          </a:bodyPr>
          <a:lstStyle/>
          <a:p>
            <a:pPr marL="0" lvl="1" algn="ctr"/>
            <a:r>
              <a:rPr lang="ja-JP" altLang="en-US" sz="2400" dirty="0" smtClean="0">
                <a:solidFill>
                  <a:schemeClr val="tx1">
                    <a:lumMod val="85000"/>
                    <a:lumOff val="15000"/>
                  </a:schemeClr>
                </a:solidFill>
              </a:rPr>
              <a:t>高機能な営業アプリは</a:t>
            </a:r>
            <a:endParaRPr lang="en-US" altLang="ja-JP" sz="2400" dirty="0" smtClean="0">
              <a:solidFill>
                <a:schemeClr val="tx1">
                  <a:lumMod val="85000"/>
                  <a:lumOff val="15000"/>
                </a:schemeClr>
              </a:solidFill>
            </a:endParaRPr>
          </a:p>
          <a:p>
            <a:pPr marL="0" lvl="1" algn="ctr"/>
            <a:r>
              <a:rPr lang="ja-JP" altLang="en-US" sz="2400" dirty="0" smtClean="0">
                <a:solidFill>
                  <a:schemeClr val="tx1">
                    <a:lumMod val="85000"/>
                    <a:lumOff val="15000"/>
                  </a:schemeClr>
                </a:solidFill>
              </a:rPr>
              <a:t>敷居が高い</a:t>
            </a:r>
            <a:endParaRPr lang="ja-JP" altLang="en-US" sz="2400" dirty="0">
              <a:solidFill>
                <a:schemeClr val="tx1">
                  <a:lumMod val="85000"/>
                  <a:lumOff val="15000"/>
                </a:schemeClr>
              </a:solidFill>
            </a:endParaRPr>
          </a:p>
        </p:txBody>
      </p:sp>
      <p:cxnSp>
        <p:nvCxnSpPr>
          <p:cNvPr id="27" name="直線コネクタ 26"/>
          <p:cNvCxnSpPr/>
          <p:nvPr/>
        </p:nvCxnSpPr>
        <p:spPr>
          <a:xfrm>
            <a:off x="2123728" y="2204864"/>
            <a:ext cx="5544616" cy="0"/>
          </a:xfrm>
          <a:prstGeom prst="line">
            <a:avLst/>
          </a:prstGeom>
          <a:ln>
            <a:solidFill>
              <a:srgbClr val="69A12B"/>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9170B4F9-19F9-4B21-8516-E9BE38EC1135}" type="slidenum">
              <a:rPr kumimoji="1" lang="ja-JP" altLang="en-US" smtClean="0"/>
              <a:t>4</a:t>
            </a:fld>
            <a:endParaRPr kumimoji="1" lang="ja-JP" altLang="en-US"/>
          </a:p>
        </p:txBody>
      </p:sp>
    </p:spTree>
    <p:extLst>
      <p:ext uri="{BB962C8B-B14F-4D97-AF65-F5344CB8AC3E}">
        <p14:creationId xmlns:p14="http://schemas.microsoft.com/office/powerpoint/2010/main" val="1023953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悪かったこと</a:t>
            </a:r>
            <a:endParaRPr kumimoji="1" lang="ja-JP" altLang="en-US" dirty="0"/>
          </a:p>
        </p:txBody>
      </p:sp>
      <p:sp>
        <p:nvSpPr>
          <p:cNvPr id="3" name="コンテンツ プレースホルダー 2"/>
          <p:cNvSpPr>
            <a:spLocks noGrp="1"/>
          </p:cNvSpPr>
          <p:nvPr>
            <p:ph idx="1"/>
          </p:nvPr>
        </p:nvSpPr>
        <p:spPr>
          <a:xfrm>
            <a:off x="457200" y="1052736"/>
            <a:ext cx="8147248" cy="5472608"/>
          </a:xfrm>
        </p:spPr>
        <p:txBody>
          <a:bodyPr>
            <a:normAutofit/>
          </a:bodyPr>
          <a:lstStyle/>
          <a:p>
            <a:r>
              <a:rPr lang="ja-JP" altLang="en-US" dirty="0" smtClean="0"/>
              <a:t>画面や</a:t>
            </a:r>
            <a:r>
              <a:rPr lang="en-US" altLang="ja-JP" dirty="0" smtClean="0"/>
              <a:t>UI</a:t>
            </a:r>
            <a:r>
              <a:rPr lang="ja-JP" altLang="en-US" dirty="0" smtClean="0"/>
              <a:t>のデザインの才能皆無</a:t>
            </a:r>
            <a:endParaRPr lang="en-US" altLang="ja-JP" dirty="0" smtClean="0"/>
          </a:p>
          <a:p>
            <a:pPr lvl="1"/>
            <a:r>
              <a:rPr lang="ja-JP" altLang="en-US" sz="2200" dirty="0" smtClean="0"/>
              <a:t>ユーザーが使いやすい、見やすいものを意識できていなかった</a:t>
            </a:r>
            <a:endParaRPr lang="en-US" altLang="ja-JP" sz="2200" dirty="0" smtClean="0"/>
          </a:p>
          <a:p>
            <a:pPr lvl="1"/>
            <a:r>
              <a:rPr lang="ja-JP" altLang="en-US" sz="2200" dirty="0" smtClean="0"/>
              <a:t>何度もやり直ししたため、タイムロス</a:t>
            </a:r>
            <a:endParaRPr lang="en-US" altLang="ja-JP" sz="2200" dirty="0" smtClean="0"/>
          </a:p>
          <a:p>
            <a:pPr lvl="1"/>
            <a:endParaRPr lang="en-US" altLang="ja-JP" sz="2200" dirty="0" smtClean="0"/>
          </a:p>
          <a:p>
            <a:r>
              <a:rPr lang="ja-JP" altLang="en-US" dirty="0" smtClean="0"/>
              <a:t>開発アプリの決定に時間がかかり、様々な弊害が生じた</a:t>
            </a:r>
            <a:endParaRPr lang="en-US" altLang="ja-JP" dirty="0" smtClean="0"/>
          </a:p>
          <a:p>
            <a:pPr lvl="1"/>
            <a:r>
              <a:rPr lang="ja-JP" altLang="en-US" sz="2200" dirty="0" smtClean="0"/>
              <a:t>相方の作業内容の理解が不十分</a:t>
            </a:r>
            <a:endParaRPr lang="en-US" altLang="ja-JP" sz="2200" dirty="0" smtClean="0"/>
          </a:p>
          <a:p>
            <a:pPr lvl="1"/>
            <a:r>
              <a:rPr lang="ja-JP" altLang="en-US" sz="2200" dirty="0" smtClean="0"/>
              <a:t>ソースコードが乱雑</a:t>
            </a:r>
            <a:endParaRPr lang="en-US" altLang="ja-JP" sz="2200" dirty="0"/>
          </a:p>
          <a:p>
            <a:pPr lvl="2"/>
            <a:r>
              <a:rPr lang="ja-JP" altLang="en-US" dirty="0" smtClean="0"/>
              <a:t>サンプルで動作確認し、そのまま理解せず使用</a:t>
            </a:r>
            <a:endParaRPr lang="en-US" altLang="ja-JP" dirty="0" smtClean="0"/>
          </a:p>
          <a:p>
            <a:pPr lvl="2"/>
            <a:r>
              <a:rPr lang="ja-JP" altLang="en-US" dirty="0" smtClean="0"/>
              <a:t>「後で使うかも」とコードをコメントアウト</a:t>
            </a:r>
            <a:endParaRPr lang="en-US" altLang="ja-JP" dirty="0" smtClean="0"/>
          </a:p>
          <a:p>
            <a:pPr lvl="2"/>
            <a:endParaRPr lang="en-US" altLang="ja-JP" dirty="0" smtClean="0"/>
          </a:p>
          <a:p>
            <a:r>
              <a:rPr lang="en-US" altLang="ja-JP" dirty="0" smtClean="0"/>
              <a:t>GitHub</a:t>
            </a:r>
            <a:r>
              <a:rPr lang="ja-JP" altLang="en-US" dirty="0" smtClean="0"/>
              <a:t>の理解が不十分</a:t>
            </a:r>
            <a:endParaRPr lang="en-US" altLang="ja-JP" dirty="0" smtClean="0"/>
          </a:p>
          <a:p>
            <a:pPr lvl="1"/>
            <a:r>
              <a:rPr lang="en-US" altLang="ja-JP" sz="2200" dirty="0" smtClean="0"/>
              <a:t>fetch</a:t>
            </a:r>
            <a:r>
              <a:rPr lang="ja-JP" altLang="en-US" sz="2200" dirty="0" smtClean="0"/>
              <a:t>や</a:t>
            </a:r>
            <a:r>
              <a:rPr lang="en-US" altLang="ja-JP" sz="2200" dirty="0" smtClean="0"/>
              <a:t>rebase</a:t>
            </a:r>
            <a:r>
              <a:rPr lang="ja-JP" altLang="en-US" sz="2200" dirty="0"/>
              <a:t>、</a:t>
            </a:r>
            <a:r>
              <a:rPr lang="ja-JP" altLang="en-US" sz="2200" dirty="0" smtClean="0"/>
              <a:t>コミット削除などの理解が足りない</a:t>
            </a:r>
            <a:endParaRPr lang="en-US" altLang="ja-JP" sz="2200" dirty="0" smtClean="0"/>
          </a:p>
          <a:p>
            <a:pPr lvl="1"/>
            <a:r>
              <a:rPr lang="en-US" altLang="ja-JP" sz="2200" dirty="0" err="1" smtClean="0"/>
              <a:t>Git</a:t>
            </a:r>
            <a:r>
              <a:rPr lang="ja-JP" altLang="en-US" sz="2200" dirty="0" smtClean="0"/>
              <a:t>関連で</a:t>
            </a:r>
            <a:r>
              <a:rPr lang="en-US" altLang="ja-JP" sz="2200" dirty="0" smtClean="0"/>
              <a:t>(</a:t>
            </a:r>
            <a:r>
              <a:rPr lang="ja-JP" altLang="en-US" sz="2200" dirty="0" smtClean="0"/>
              <a:t>相方の</a:t>
            </a:r>
            <a:r>
              <a:rPr lang="en-US" altLang="ja-JP" sz="2200" dirty="0" smtClean="0"/>
              <a:t>)</a:t>
            </a:r>
            <a:r>
              <a:rPr lang="ja-JP" altLang="en-US" sz="2200" dirty="0" smtClean="0"/>
              <a:t>時間を割くはめに・・</a:t>
            </a:r>
            <a:r>
              <a:rPr lang="ja-JP" altLang="en-US" dirty="0" smtClean="0"/>
              <a:t>・</a:t>
            </a:r>
            <a:endParaRPr lang="en-US" altLang="ja-JP" dirty="0" smtClean="0"/>
          </a:p>
        </p:txBody>
      </p:sp>
    </p:spTree>
    <p:extLst>
      <p:ext uri="{BB962C8B-B14F-4D97-AF65-F5344CB8AC3E}">
        <p14:creationId xmlns:p14="http://schemas.microsoft.com/office/powerpoint/2010/main" val="216074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改善案</a:t>
            </a:r>
            <a:endParaRPr kumimoji="1" lang="ja-JP" altLang="en-US" dirty="0"/>
          </a:p>
        </p:txBody>
      </p:sp>
      <p:sp>
        <p:nvSpPr>
          <p:cNvPr id="3" name="コンテンツ プレースホルダー 2"/>
          <p:cNvSpPr>
            <a:spLocks noGrp="1"/>
          </p:cNvSpPr>
          <p:nvPr>
            <p:ph idx="1"/>
          </p:nvPr>
        </p:nvSpPr>
        <p:spPr>
          <a:xfrm>
            <a:off x="457200" y="1052736"/>
            <a:ext cx="8686800" cy="5472608"/>
          </a:xfrm>
        </p:spPr>
        <p:txBody>
          <a:bodyPr>
            <a:normAutofit lnSpcReduction="10000"/>
          </a:bodyPr>
          <a:lstStyle/>
          <a:p>
            <a:r>
              <a:rPr lang="ja-JP" altLang="en-US" dirty="0" smtClean="0"/>
              <a:t>画面や</a:t>
            </a:r>
            <a:r>
              <a:rPr lang="en-US" altLang="ja-JP" dirty="0" smtClean="0"/>
              <a:t>UI</a:t>
            </a:r>
            <a:r>
              <a:rPr lang="ja-JP" altLang="en-US" dirty="0" smtClean="0"/>
              <a:t>のデザインの才能皆無</a:t>
            </a:r>
            <a:endParaRPr lang="en-US" altLang="ja-JP" dirty="0" smtClean="0"/>
          </a:p>
          <a:p>
            <a:pPr lvl="1"/>
            <a:r>
              <a:rPr lang="ja-JP" altLang="en-US" dirty="0"/>
              <a:t>すでに一般に受け入れられている</a:t>
            </a:r>
            <a:r>
              <a:rPr lang="en-US" altLang="ja-JP" dirty="0"/>
              <a:t>web</a:t>
            </a:r>
            <a:r>
              <a:rPr lang="ja-JP" altLang="en-US" dirty="0"/>
              <a:t>サイトを参考に</a:t>
            </a:r>
            <a:r>
              <a:rPr lang="ja-JP" altLang="en-US" dirty="0" smtClean="0"/>
              <a:t>する</a:t>
            </a:r>
            <a:endParaRPr lang="en-US" altLang="ja-JP" dirty="0" smtClean="0"/>
          </a:p>
          <a:p>
            <a:pPr lvl="1"/>
            <a:endParaRPr lang="en-US" altLang="ja-JP" dirty="0" smtClean="0"/>
          </a:p>
          <a:p>
            <a:r>
              <a:rPr lang="ja-JP" altLang="en-US" dirty="0" smtClean="0"/>
              <a:t>開発アプリの決定に時間がかかったため、様々な弊害が生じた</a:t>
            </a:r>
            <a:endParaRPr lang="en-US" altLang="ja-JP" dirty="0" smtClean="0"/>
          </a:p>
          <a:p>
            <a:pPr lvl="1"/>
            <a:r>
              <a:rPr lang="ja-JP" altLang="en-US" dirty="0" smtClean="0"/>
              <a:t>取り掛かる時間をあらかじめ決定し、超えるようなら要相談</a:t>
            </a:r>
            <a:endParaRPr lang="en-US" altLang="ja-JP" dirty="0" smtClean="0"/>
          </a:p>
          <a:p>
            <a:pPr lvl="1"/>
            <a:r>
              <a:rPr lang="ja-JP" altLang="en-US" dirty="0" smtClean="0"/>
              <a:t>相方の作業内容の理解が不十分</a:t>
            </a:r>
            <a:endParaRPr lang="en-US" altLang="ja-JP" dirty="0" smtClean="0"/>
          </a:p>
          <a:p>
            <a:pPr lvl="2"/>
            <a:r>
              <a:rPr lang="ja-JP" altLang="en-US" dirty="0" smtClean="0"/>
              <a:t>共有した段階でコードを見るようにして、不明点は自分で調査 </a:t>
            </a:r>
            <a:r>
              <a:rPr lang="en-US" altLang="ja-JP" dirty="0" smtClean="0"/>
              <a:t>or </a:t>
            </a:r>
            <a:r>
              <a:rPr lang="ja-JP" altLang="en-US" dirty="0" smtClean="0"/>
              <a:t>相方に聞く</a:t>
            </a:r>
            <a:endParaRPr lang="en-US" altLang="ja-JP" dirty="0" smtClean="0"/>
          </a:p>
          <a:p>
            <a:pPr lvl="1"/>
            <a:r>
              <a:rPr lang="ja-JP" altLang="en-US" dirty="0" smtClean="0"/>
              <a:t>ソースコードが乱雑</a:t>
            </a:r>
            <a:endParaRPr lang="en-US" altLang="ja-JP" dirty="0" smtClean="0"/>
          </a:p>
          <a:p>
            <a:pPr lvl="2"/>
            <a:r>
              <a:rPr lang="ja-JP" altLang="en-US" dirty="0"/>
              <a:t>相手</a:t>
            </a:r>
            <a:r>
              <a:rPr lang="ja-JP" altLang="en-US" dirty="0" smtClean="0"/>
              <a:t>に理解してもらえるように意識する</a:t>
            </a:r>
            <a:endParaRPr lang="en-US" altLang="ja-JP" dirty="0" smtClean="0"/>
          </a:p>
          <a:p>
            <a:pPr lvl="3"/>
            <a:r>
              <a:rPr lang="ja-JP" altLang="en-US" dirty="0" smtClean="0"/>
              <a:t>一目でわかる変数名、インデント、コメントの付与、不要なコメント削除など</a:t>
            </a:r>
            <a:endParaRPr lang="en-US" altLang="ja-JP" dirty="0" smtClean="0"/>
          </a:p>
          <a:p>
            <a:pPr lvl="3"/>
            <a:endParaRPr lang="en-US" altLang="ja-JP" dirty="0"/>
          </a:p>
          <a:p>
            <a:r>
              <a:rPr lang="en-US" altLang="ja-JP" dirty="0" smtClean="0"/>
              <a:t>GitHub</a:t>
            </a:r>
            <a:r>
              <a:rPr lang="ja-JP" altLang="en-US" dirty="0" smtClean="0"/>
              <a:t>の理解が不十分</a:t>
            </a:r>
            <a:endParaRPr lang="en-US" altLang="ja-JP" dirty="0" smtClean="0"/>
          </a:p>
          <a:p>
            <a:pPr lvl="1"/>
            <a:r>
              <a:rPr lang="en-US" altLang="ja-JP" dirty="0" smtClean="0"/>
              <a:t>GUI</a:t>
            </a:r>
            <a:r>
              <a:rPr lang="ja-JP" altLang="en-US" dirty="0" smtClean="0"/>
              <a:t>と</a:t>
            </a:r>
            <a:r>
              <a:rPr lang="en-US" altLang="ja-JP" dirty="0" smtClean="0"/>
              <a:t>CUI</a:t>
            </a:r>
            <a:r>
              <a:rPr lang="ja-JP" altLang="en-US" dirty="0" smtClean="0"/>
              <a:t>をどちらも使いこなし、二刀流を目指す</a:t>
            </a:r>
            <a:endParaRPr lang="en-US" altLang="ja-JP" dirty="0" smtClean="0"/>
          </a:p>
          <a:p>
            <a:pPr lvl="1"/>
            <a:r>
              <a:rPr lang="ja-JP" altLang="en-US" dirty="0"/>
              <a:t>どちら</a:t>
            </a:r>
            <a:r>
              <a:rPr lang="ja-JP" altLang="en-US" dirty="0" smtClean="0"/>
              <a:t>も一通りの動作を実際に行い、理解を</a:t>
            </a:r>
            <a:r>
              <a:rPr lang="ja-JP" altLang="en-US" dirty="0"/>
              <a:t>深める</a:t>
            </a:r>
            <a:endParaRPr lang="en-US" altLang="ja-JP" dirty="0" smtClean="0"/>
          </a:p>
        </p:txBody>
      </p:sp>
    </p:spTree>
    <p:extLst>
      <p:ext uri="{BB962C8B-B14F-4D97-AF65-F5344CB8AC3E}">
        <p14:creationId xmlns:p14="http://schemas.microsoft.com/office/powerpoint/2010/main" val="2235650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今後の抱負</a:t>
            </a:r>
            <a:endParaRPr kumimoji="1" lang="ja-JP" altLang="en-US" dirty="0"/>
          </a:p>
        </p:txBody>
      </p:sp>
      <p:sp>
        <p:nvSpPr>
          <p:cNvPr id="3" name="コンテンツ プレースホルダー 2"/>
          <p:cNvSpPr>
            <a:spLocks noGrp="1"/>
          </p:cNvSpPr>
          <p:nvPr>
            <p:ph idx="1"/>
          </p:nvPr>
        </p:nvSpPr>
        <p:spPr>
          <a:xfrm>
            <a:off x="457200" y="1052736"/>
            <a:ext cx="8686800" cy="4937760"/>
          </a:xfrm>
        </p:spPr>
        <p:txBody>
          <a:bodyPr>
            <a:normAutofit/>
          </a:bodyPr>
          <a:lstStyle/>
          <a:p>
            <a:pPr marL="0" indent="0" algn="ctr">
              <a:buNone/>
            </a:pPr>
            <a:endParaRPr lang="en-US" altLang="ja-JP" sz="4400" dirty="0" smtClean="0"/>
          </a:p>
          <a:p>
            <a:pPr marL="0" indent="0" algn="ctr">
              <a:buNone/>
            </a:pPr>
            <a:endParaRPr lang="en-US" altLang="ja-JP" sz="4400" dirty="0"/>
          </a:p>
          <a:p>
            <a:pPr marL="0" indent="0" algn="ctr">
              <a:buNone/>
            </a:pPr>
            <a:r>
              <a:rPr lang="ja-JP" altLang="en-US" sz="4400" dirty="0" smtClean="0"/>
              <a:t>知らない技術を積極的に身に付け、</a:t>
            </a:r>
            <a:r>
              <a:rPr lang="en-US" altLang="ja-JP" sz="4400" dirty="0" smtClean="0"/>
              <a:t/>
            </a:r>
            <a:br>
              <a:rPr lang="en-US" altLang="ja-JP" sz="4400" dirty="0" smtClean="0"/>
            </a:br>
            <a:r>
              <a:rPr lang="ja-JP" altLang="en-US" sz="4400" dirty="0" smtClean="0"/>
              <a:t>確実にアウトプットできる人材になる</a:t>
            </a:r>
            <a:endParaRPr lang="en-US" altLang="ja-JP" sz="4400" dirty="0" smtClean="0"/>
          </a:p>
        </p:txBody>
      </p:sp>
    </p:spTree>
    <p:extLst>
      <p:ext uri="{BB962C8B-B14F-4D97-AF65-F5344CB8AC3E}">
        <p14:creationId xmlns:p14="http://schemas.microsoft.com/office/powerpoint/2010/main" val="1409920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43</a:t>
            </a:fld>
            <a:endParaRPr kumimoji="1" lang="ja-JP" altLang="en-US"/>
          </a:p>
        </p:txBody>
      </p:sp>
    </p:spTree>
    <p:extLst>
      <p:ext uri="{BB962C8B-B14F-4D97-AF65-F5344CB8AC3E}">
        <p14:creationId xmlns:p14="http://schemas.microsoft.com/office/powerpoint/2010/main" val="985635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44</a:t>
            </a:fld>
            <a:endParaRPr kumimoji="1" lang="ja-JP" altLang="en-US"/>
          </a:p>
        </p:txBody>
      </p:sp>
    </p:spTree>
    <p:extLst>
      <p:ext uri="{BB962C8B-B14F-4D97-AF65-F5344CB8AC3E}">
        <p14:creationId xmlns:p14="http://schemas.microsoft.com/office/powerpoint/2010/main" val="1916604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やったこと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ケロたん</a:t>
            </a:r>
            <a:endParaRPr lang="en-US" altLang="ja-JP" dirty="0" smtClean="0"/>
          </a:p>
          <a:p>
            <a:pPr lvl="1"/>
            <a:r>
              <a:rPr lang="ja-JP" altLang="en-US" dirty="0"/>
              <a:t>主</a:t>
            </a:r>
            <a:r>
              <a:rPr lang="ja-JP" altLang="en-US" dirty="0" smtClean="0"/>
              <a:t>にフロント</a:t>
            </a:r>
            <a:endParaRPr lang="en-US" altLang="ja-JP" dirty="0" smtClean="0"/>
          </a:p>
          <a:p>
            <a:pPr lvl="2"/>
            <a:r>
              <a:rPr lang="en-US" altLang="ja-JP" dirty="0" smtClean="0"/>
              <a:t>Google Map</a:t>
            </a:r>
            <a:r>
              <a:rPr lang="ja-JP" altLang="en-US" dirty="0" smtClean="0"/>
              <a:t>の表示</a:t>
            </a:r>
            <a:endParaRPr lang="en-US" altLang="ja-JP" dirty="0" smtClean="0"/>
          </a:p>
          <a:p>
            <a:pPr lvl="2"/>
            <a:r>
              <a:rPr lang="en-US" altLang="ja-JP" dirty="0" smtClean="0"/>
              <a:t>JavaScript</a:t>
            </a:r>
            <a:r>
              <a:rPr lang="ja-JP" altLang="en-US" dirty="0" smtClean="0"/>
              <a:t>による機能実装</a:t>
            </a:r>
            <a:endParaRPr lang="en-US" altLang="ja-JP" dirty="0" smtClean="0"/>
          </a:p>
          <a:p>
            <a:pPr lvl="2"/>
            <a:r>
              <a:rPr lang="ja-JP" altLang="en-US" dirty="0" smtClean="0"/>
              <a:t>画面全体のデザイン</a:t>
            </a:r>
            <a:endParaRPr lang="en-US" altLang="ja-JP" dirty="0" smtClean="0"/>
          </a:p>
          <a:p>
            <a:pPr lvl="2"/>
            <a:r>
              <a:rPr lang="ja-JP" altLang="en-US" dirty="0"/>
              <a:t>入力</a:t>
            </a:r>
            <a:r>
              <a:rPr lang="ja-JP" altLang="en-US" dirty="0" smtClean="0"/>
              <a:t>フォームのオートコンプリート</a:t>
            </a:r>
            <a:r>
              <a:rPr lang="en-US" altLang="ja-JP" dirty="0" smtClean="0"/>
              <a:t>(Pull </a:t>
            </a:r>
            <a:r>
              <a:rPr lang="en-US" altLang="ja-JP" dirty="0"/>
              <a:t>R</a:t>
            </a:r>
            <a:r>
              <a:rPr lang="en-US" altLang="ja-JP" dirty="0" smtClean="0"/>
              <a:t>equest</a:t>
            </a:r>
            <a:r>
              <a:rPr lang="ja-JP" altLang="en-US" dirty="0" smtClean="0"/>
              <a:t>の受け入れ</a:t>
            </a:r>
            <a:r>
              <a:rPr lang="en-US" altLang="ja-JP" dirty="0" smtClean="0"/>
              <a:t>)</a:t>
            </a:r>
            <a:endParaRPr lang="en-US" altLang="ja-JP" dirty="0"/>
          </a:p>
          <a:p>
            <a:endParaRPr lang="en-US" altLang="ja-JP" dirty="0" smtClean="0"/>
          </a:p>
          <a:p>
            <a:r>
              <a:rPr lang="en-US" altLang="ja-JP" dirty="0" smtClean="0"/>
              <a:t>Pull Request(GLEAN)</a:t>
            </a:r>
          </a:p>
          <a:p>
            <a:pPr lvl="1"/>
            <a:r>
              <a:rPr lang="ja-JP" altLang="en-US" dirty="0" smtClean="0"/>
              <a:t>画面のずれ</a:t>
            </a:r>
            <a:r>
              <a:rPr lang="en-US" altLang="ja-JP" dirty="0" smtClean="0"/>
              <a:t>(CSS</a:t>
            </a:r>
            <a:r>
              <a:rPr lang="ja-JP" altLang="en-US" dirty="0" smtClean="0"/>
              <a:t>を修正</a:t>
            </a:r>
            <a:r>
              <a:rPr lang="en-US" altLang="ja-JP" dirty="0" smtClean="0"/>
              <a:t>)</a:t>
            </a:r>
          </a:p>
          <a:p>
            <a:pPr lvl="2"/>
            <a:r>
              <a:rPr lang="ja-JP" altLang="en-US" dirty="0" smtClean="0"/>
              <a:t>解像度によるメニューバーのずれ</a:t>
            </a:r>
            <a:endParaRPr lang="en-US" altLang="ja-JP" dirty="0" smtClean="0"/>
          </a:p>
          <a:p>
            <a:pPr lvl="2"/>
            <a:r>
              <a:rPr lang="ja-JP" altLang="en-US" dirty="0" smtClean="0"/>
              <a:t>コメントの出力や入力フォーム、メニューバーの干渉</a:t>
            </a:r>
            <a:endParaRPr lang="en-US" altLang="ja-JP" dirty="0" smtClean="0"/>
          </a:p>
          <a:p>
            <a:pPr lvl="1"/>
            <a:endParaRPr lang="en-US" altLang="ja-JP" dirty="0"/>
          </a:p>
        </p:txBody>
      </p:sp>
    </p:spTree>
    <p:extLst>
      <p:ext uri="{BB962C8B-B14F-4D97-AF65-F5344CB8AC3E}">
        <p14:creationId xmlns:p14="http://schemas.microsoft.com/office/powerpoint/2010/main" val="1889702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良かったこと</a:t>
            </a:r>
            <a:endParaRPr kumimoji="1" lang="ja-JP" altLang="en-US" dirty="0"/>
          </a:p>
        </p:txBody>
      </p:sp>
      <p:sp>
        <p:nvSpPr>
          <p:cNvPr id="3" name="コンテンツ プレースホルダー 2"/>
          <p:cNvSpPr>
            <a:spLocks noGrp="1"/>
          </p:cNvSpPr>
          <p:nvPr>
            <p:ph idx="1"/>
          </p:nvPr>
        </p:nvSpPr>
        <p:spPr>
          <a:xfrm>
            <a:off x="457200" y="1052736"/>
            <a:ext cx="8579296" cy="5256584"/>
          </a:xfrm>
        </p:spPr>
        <p:txBody>
          <a:bodyPr>
            <a:normAutofit fontScale="92500" lnSpcReduction="20000"/>
          </a:bodyPr>
          <a:lstStyle/>
          <a:p>
            <a:r>
              <a:rPr lang="ja-JP" altLang="en-US" dirty="0" smtClean="0"/>
              <a:t>チームによるアプリ開発の流れを一通り学ぶことができた</a:t>
            </a:r>
            <a:endParaRPr lang="en-US" altLang="ja-JP" dirty="0"/>
          </a:p>
          <a:p>
            <a:pPr lvl="1"/>
            <a:r>
              <a:rPr lang="ja-JP" altLang="en-US" dirty="0"/>
              <a:t>アイデア出し</a:t>
            </a:r>
            <a:r>
              <a:rPr lang="ja-JP" altLang="en-US" dirty="0" smtClean="0"/>
              <a:t>に</a:t>
            </a:r>
            <a:r>
              <a:rPr lang="ja-JP" altLang="en-US" dirty="0"/>
              <a:t>は</a:t>
            </a:r>
            <a:r>
              <a:rPr lang="ja-JP" altLang="en-US" dirty="0" smtClean="0"/>
              <a:t>時間</a:t>
            </a:r>
            <a:r>
              <a:rPr lang="ja-JP" altLang="en-US" dirty="0"/>
              <a:t>がかかる</a:t>
            </a:r>
            <a:endParaRPr lang="en-US" altLang="ja-JP" dirty="0"/>
          </a:p>
          <a:p>
            <a:pPr lvl="1"/>
            <a:r>
              <a:rPr lang="ja-JP" altLang="en-US" dirty="0"/>
              <a:t>スケジュールの</a:t>
            </a:r>
            <a:r>
              <a:rPr lang="ja-JP" altLang="en-US" dirty="0" smtClean="0"/>
              <a:t>確認とリスケの重要性</a:t>
            </a:r>
            <a:endParaRPr lang="en-US" altLang="ja-JP" dirty="0"/>
          </a:p>
          <a:p>
            <a:pPr lvl="1"/>
            <a:r>
              <a:rPr lang="ja-JP" altLang="en-US" dirty="0" smtClean="0"/>
              <a:t>チーム内</a:t>
            </a:r>
            <a:r>
              <a:rPr lang="ja-JP" altLang="en-US" dirty="0"/>
              <a:t>での情報</a:t>
            </a:r>
            <a:r>
              <a:rPr lang="ja-JP" altLang="en-US" dirty="0" smtClean="0"/>
              <a:t>共有</a:t>
            </a:r>
            <a:r>
              <a:rPr lang="en-US" altLang="ja-JP" dirty="0" smtClean="0"/>
              <a:t>(GitHub</a:t>
            </a:r>
            <a:r>
              <a:rPr lang="ja-JP" altLang="en-US" dirty="0" smtClean="0"/>
              <a:t>や対面の話し合い</a:t>
            </a:r>
            <a:r>
              <a:rPr lang="en-US" altLang="ja-JP" dirty="0" smtClean="0"/>
              <a:t>)</a:t>
            </a:r>
            <a:endParaRPr lang="en-US" altLang="ja-JP" dirty="0"/>
          </a:p>
          <a:p>
            <a:pPr lvl="1"/>
            <a:r>
              <a:rPr lang="ja-JP" altLang="en-US" dirty="0"/>
              <a:t>機能実装に</a:t>
            </a:r>
            <a:r>
              <a:rPr lang="ja-JP" altLang="en-US" dirty="0" smtClean="0"/>
              <a:t>よる技術</a:t>
            </a:r>
            <a:r>
              <a:rPr lang="ja-JP" altLang="en-US" dirty="0"/>
              <a:t>の取得</a:t>
            </a:r>
            <a:endParaRPr lang="en-US" altLang="ja-JP" dirty="0"/>
          </a:p>
          <a:p>
            <a:pPr lvl="2"/>
            <a:r>
              <a:rPr lang="en-US" altLang="ja-JP" dirty="0" smtClean="0"/>
              <a:t>HTML</a:t>
            </a:r>
            <a:r>
              <a:rPr lang="ja-JP" altLang="en-US" dirty="0" smtClean="0"/>
              <a:t>や</a:t>
            </a:r>
            <a:r>
              <a:rPr lang="en-US" altLang="ja-JP" dirty="0" smtClean="0"/>
              <a:t>JavaScript</a:t>
            </a:r>
            <a:r>
              <a:rPr lang="ja-JP" altLang="en-US" dirty="0" err="1" smtClean="0"/>
              <a:t>、</a:t>
            </a:r>
            <a:r>
              <a:rPr lang="en-US" altLang="ja-JP" dirty="0" smtClean="0"/>
              <a:t>CSS</a:t>
            </a:r>
            <a:r>
              <a:rPr lang="ja-JP" altLang="en-US" dirty="0" smtClean="0"/>
              <a:t>などの言語</a:t>
            </a:r>
            <a:endParaRPr lang="en-US" altLang="ja-JP" dirty="0" smtClean="0"/>
          </a:p>
          <a:p>
            <a:pPr lvl="2"/>
            <a:r>
              <a:rPr lang="en-US" altLang="ja-JP" dirty="0" smtClean="0"/>
              <a:t>Django</a:t>
            </a:r>
            <a:r>
              <a:rPr lang="ja-JP" altLang="en-US" dirty="0" err="1" smtClean="0"/>
              <a:t>のような</a:t>
            </a:r>
            <a:r>
              <a:rPr lang="ja-JP" altLang="en-US" dirty="0" smtClean="0"/>
              <a:t>フレームワーク</a:t>
            </a:r>
            <a:endParaRPr lang="en-US" altLang="ja-JP" dirty="0" smtClean="0"/>
          </a:p>
          <a:p>
            <a:endParaRPr lang="en-US" altLang="ja-JP" dirty="0" smtClean="0"/>
          </a:p>
          <a:p>
            <a:r>
              <a:rPr lang="en-US" altLang="ja-JP" dirty="0" smtClean="0"/>
              <a:t>GitHub</a:t>
            </a:r>
            <a:r>
              <a:rPr lang="ja-JP" altLang="en-US" dirty="0" smtClean="0"/>
              <a:t>に挙げることの恐ろしさ</a:t>
            </a:r>
            <a:endParaRPr lang="en-US" altLang="ja-JP" dirty="0" smtClean="0"/>
          </a:p>
          <a:p>
            <a:pPr lvl="1"/>
            <a:r>
              <a:rPr lang="ja-JP" altLang="en-US" dirty="0" smtClean="0"/>
              <a:t>不要なファイルを一般公開することにより、被害を受ける可能性あり</a:t>
            </a:r>
            <a:endParaRPr lang="en-US" altLang="ja-JP" dirty="0" smtClean="0"/>
          </a:p>
          <a:p>
            <a:pPr lvl="1"/>
            <a:r>
              <a:rPr lang="ja-JP" altLang="en-US" dirty="0" smtClean="0"/>
              <a:t>挙げる前に</a:t>
            </a:r>
            <a:r>
              <a:rPr lang="en-US" altLang="ja-JP" dirty="0" smtClean="0"/>
              <a:t>(</a:t>
            </a:r>
            <a:r>
              <a:rPr lang="ja-JP" altLang="en-US" dirty="0" smtClean="0"/>
              <a:t>神経質なくらい</a:t>
            </a:r>
            <a:r>
              <a:rPr lang="en-US" altLang="ja-JP" dirty="0" smtClean="0"/>
              <a:t>)</a:t>
            </a:r>
            <a:r>
              <a:rPr lang="ja-JP" altLang="en-US" dirty="0" smtClean="0"/>
              <a:t>再三確認</a:t>
            </a:r>
            <a:endParaRPr lang="en-US" altLang="ja-JP" dirty="0" smtClean="0"/>
          </a:p>
          <a:p>
            <a:endParaRPr lang="en-US" altLang="ja-JP" dirty="0" smtClean="0"/>
          </a:p>
          <a:p>
            <a:r>
              <a:rPr lang="ja-JP" altLang="en-US" dirty="0" smtClean="0"/>
              <a:t>知らないことを身に付ける姿勢</a:t>
            </a:r>
            <a:endParaRPr lang="en-US" altLang="ja-JP" dirty="0" smtClean="0"/>
          </a:p>
          <a:p>
            <a:pPr lvl="1"/>
            <a:r>
              <a:rPr lang="ja-JP" altLang="en-US" dirty="0" smtClean="0"/>
              <a:t>ノートや日報を活用して適宜メモを残す</a:t>
            </a:r>
            <a:endParaRPr lang="en-US" altLang="ja-JP" dirty="0" smtClean="0"/>
          </a:p>
          <a:p>
            <a:pPr lvl="1"/>
            <a:r>
              <a:rPr lang="ja-JP" altLang="en-US" dirty="0" smtClean="0"/>
              <a:t>知らないことは反復しないと定着しない</a:t>
            </a:r>
            <a:endParaRPr lang="en-US" altLang="ja-JP" dirty="0"/>
          </a:p>
        </p:txBody>
      </p:sp>
    </p:spTree>
    <p:extLst>
      <p:ext uri="{BB962C8B-B14F-4D97-AF65-F5344CB8AC3E}">
        <p14:creationId xmlns:p14="http://schemas.microsoft.com/office/powerpoint/2010/main" val="3267235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画面や</a:t>
            </a:r>
            <a:r>
              <a:rPr lang="en-US" altLang="ja-JP" dirty="0" smtClean="0"/>
              <a:t>UI</a:t>
            </a:r>
            <a:r>
              <a:rPr lang="ja-JP" altLang="en-US" dirty="0" smtClean="0"/>
              <a:t>のデザインの才能皆無</a:t>
            </a:r>
            <a:endParaRPr lang="en-US" altLang="ja-JP" dirty="0" smtClean="0"/>
          </a:p>
          <a:p>
            <a:pPr lvl="1"/>
            <a:r>
              <a:rPr lang="ja-JP" altLang="en-US" dirty="0" smtClean="0"/>
              <a:t>ユーザーが使いやすい、見やすいものを意識できていなかった</a:t>
            </a:r>
            <a:endParaRPr lang="en-US" altLang="ja-JP" dirty="0" smtClean="0"/>
          </a:p>
          <a:p>
            <a:pPr lvl="1"/>
            <a:r>
              <a:rPr lang="ja-JP" altLang="en-US" dirty="0" smtClean="0"/>
              <a:t>何度もやり直ししたため、タイムロス</a:t>
            </a:r>
            <a:endParaRPr lang="en-US" altLang="ja-JP" dirty="0" smtClean="0"/>
          </a:p>
          <a:p>
            <a:r>
              <a:rPr lang="ja-JP" altLang="en-US" dirty="0" smtClean="0"/>
              <a:t>開発アプリの決定に時間がかかったため、様々な弊害が・・・</a:t>
            </a:r>
            <a:endParaRPr lang="en-US" altLang="ja-JP" dirty="0" smtClean="0"/>
          </a:p>
          <a:p>
            <a:pPr lvl="1"/>
            <a:r>
              <a:rPr lang="ja-JP" altLang="en-US" dirty="0" smtClean="0"/>
              <a:t>相方の作業内容の理解が不十分</a:t>
            </a:r>
            <a:endParaRPr lang="en-US" altLang="ja-JP" dirty="0" smtClean="0"/>
          </a:p>
          <a:p>
            <a:pPr lvl="2"/>
            <a:r>
              <a:rPr lang="ja-JP" altLang="en-US" dirty="0" smtClean="0"/>
              <a:t>自分の場合は</a:t>
            </a:r>
            <a:r>
              <a:rPr lang="en-US" altLang="ja-JP" dirty="0" smtClean="0"/>
              <a:t>python</a:t>
            </a:r>
          </a:p>
          <a:p>
            <a:pPr lvl="1"/>
            <a:r>
              <a:rPr lang="ja-JP" altLang="en-US" dirty="0" smtClean="0"/>
              <a:t>ソースコードが乱雑</a:t>
            </a:r>
            <a:endParaRPr lang="en-US" altLang="ja-JP" dirty="0"/>
          </a:p>
          <a:p>
            <a:pPr lvl="2"/>
            <a:r>
              <a:rPr lang="ja-JP" altLang="en-US" dirty="0" smtClean="0"/>
              <a:t>サンプルで動作確認し、そのまま理解せず使用</a:t>
            </a:r>
            <a:endParaRPr lang="en-US" altLang="ja-JP" dirty="0" smtClean="0"/>
          </a:p>
          <a:p>
            <a:pPr lvl="2"/>
            <a:r>
              <a:rPr lang="ja-JP" altLang="en-US" dirty="0" smtClean="0"/>
              <a:t>「後で使うかも」とコードをコメントアウト</a:t>
            </a:r>
            <a:endParaRPr lang="en-US" altLang="ja-JP" dirty="0" smtClean="0"/>
          </a:p>
          <a:p>
            <a:pPr lvl="2"/>
            <a:r>
              <a:rPr lang="en-US" altLang="ja-JP" dirty="0" smtClean="0"/>
              <a:t>HTML</a:t>
            </a:r>
            <a:r>
              <a:rPr lang="ja-JP" altLang="en-US" dirty="0" smtClean="0"/>
              <a:t>と</a:t>
            </a:r>
            <a:r>
              <a:rPr lang="en-US" altLang="ja-JP" dirty="0" smtClean="0"/>
              <a:t>JS</a:t>
            </a:r>
            <a:r>
              <a:rPr lang="ja-JP" altLang="en-US" dirty="0" err="1" smtClean="0"/>
              <a:t>、</a:t>
            </a:r>
            <a:r>
              <a:rPr lang="en-US" altLang="ja-JP" dirty="0" smtClean="0"/>
              <a:t>CSS</a:t>
            </a:r>
            <a:r>
              <a:rPr lang="ja-JP" altLang="en-US" dirty="0" smtClean="0"/>
              <a:t>の切り分けを意識していない</a:t>
            </a:r>
            <a:endParaRPr lang="en-US" altLang="ja-JP" dirty="0" smtClean="0"/>
          </a:p>
          <a:p>
            <a:r>
              <a:rPr lang="en-US" altLang="ja-JP" dirty="0" smtClean="0"/>
              <a:t>GitHub</a:t>
            </a:r>
            <a:r>
              <a:rPr lang="ja-JP" altLang="en-US" dirty="0" smtClean="0"/>
              <a:t>の理解が不十分</a:t>
            </a:r>
            <a:endParaRPr lang="en-US" altLang="ja-JP" dirty="0" smtClean="0"/>
          </a:p>
          <a:p>
            <a:pPr lvl="1"/>
            <a:r>
              <a:rPr lang="ja-JP" altLang="en-US" dirty="0"/>
              <a:t>基本的</a:t>
            </a:r>
            <a:r>
              <a:rPr lang="ja-JP" altLang="en-US" dirty="0" smtClean="0"/>
              <a:t>に</a:t>
            </a:r>
            <a:r>
              <a:rPr lang="en-US" altLang="ja-JP" dirty="0" smtClean="0"/>
              <a:t>GUI</a:t>
            </a:r>
            <a:r>
              <a:rPr lang="ja-JP" altLang="en-US" dirty="0" smtClean="0"/>
              <a:t>ベースで行っていたため、</a:t>
            </a:r>
            <a:r>
              <a:rPr lang="en-US" altLang="ja-JP" dirty="0" smtClean="0"/>
              <a:t>fetch</a:t>
            </a:r>
            <a:r>
              <a:rPr lang="ja-JP" altLang="en-US" dirty="0" smtClean="0"/>
              <a:t>や</a:t>
            </a:r>
            <a:r>
              <a:rPr lang="en-US" altLang="ja-JP" dirty="0" smtClean="0"/>
              <a:t>rebase</a:t>
            </a:r>
            <a:r>
              <a:rPr lang="ja-JP" altLang="en-US" dirty="0"/>
              <a:t>、</a:t>
            </a:r>
            <a:r>
              <a:rPr lang="ja-JP" altLang="en-US" dirty="0" smtClean="0"/>
              <a:t>コミット削除などの理解が足りない</a:t>
            </a:r>
            <a:endParaRPr lang="en-US" altLang="ja-JP" dirty="0" smtClean="0"/>
          </a:p>
          <a:p>
            <a:pPr lvl="1"/>
            <a:r>
              <a:rPr lang="ja-JP" altLang="en-US" dirty="0" smtClean="0"/>
              <a:t>コンフリクトやファイル削除など、</a:t>
            </a:r>
            <a:r>
              <a:rPr lang="en-US" altLang="ja-JP" dirty="0" err="1" smtClean="0"/>
              <a:t>Git</a:t>
            </a:r>
            <a:r>
              <a:rPr lang="ja-JP" altLang="en-US" dirty="0" smtClean="0"/>
              <a:t>関連で</a:t>
            </a:r>
            <a:r>
              <a:rPr lang="en-US" altLang="ja-JP" dirty="0" smtClean="0"/>
              <a:t>(</a:t>
            </a:r>
            <a:r>
              <a:rPr lang="ja-JP" altLang="en-US" dirty="0" smtClean="0"/>
              <a:t>相方の</a:t>
            </a:r>
            <a:r>
              <a:rPr lang="en-US" altLang="ja-JP" dirty="0" smtClean="0"/>
              <a:t>)</a:t>
            </a:r>
            <a:r>
              <a:rPr lang="ja-JP" altLang="en-US" dirty="0" smtClean="0"/>
              <a:t>時間を割くはめに・・・</a:t>
            </a:r>
            <a:endParaRPr lang="en-US" altLang="ja-JP" dirty="0" smtClean="0"/>
          </a:p>
        </p:txBody>
      </p:sp>
    </p:spTree>
    <p:extLst>
      <p:ext uri="{BB962C8B-B14F-4D97-AF65-F5344CB8AC3E}">
        <p14:creationId xmlns:p14="http://schemas.microsoft.com/office/powerpoint/2010/main" val="1359618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改善案</a:t>
            </a:r>
            <a:endParaRPr kumimoji="1" lang="ja-JP" altLang="en-US" dirty="0"/>
          </a:p>
        </p:txBody>
      </p:sp>
      <p:sp>
        <p:nvSpPr>
          <p:cNvPr id="3" name="コンテンツ プレースホルダー 2"/>
          <p:cNvSpPr>
            <a:spLocks noGrp="1"/>
          </p:cNvSpPr>
          <p:nvPr>
            <p:ph idx="1"/>
          </p:nvPr>
        </p:nvSpPr>
        <p:spPr>
          <a:xfrm>
            <a:off x="457200" y="1052736"/>
            <a:ext cx="8686800" cy="4937760"/>
          </a:xfrm>
        </p:spPr>
        <p:txBody>
          <a:bodyPr>
            <a:normAutofit fontScale="77500" lnSpcReduction="20000"/>
          </a:bodyPr>
          <a:lstStyle/>
          <a:p>
            <a:r>
              <a:rPr lang="ja-JP" altLang="en-US" dirty="0" smtClean="0"/>
              <a:t>画面や</a:t>
            </a:r>
            <a:r>
              <a:rPr lang="en-US" altLang="ja-JP" dirty="0" smtClean="0"/>
              <a:t>UI</a:t>
            </a:r>
            <a:r>
              <a:rPr lang="ja-JP" altLang="en-US" dirty="0" smtClean="0"/>
              <a:t>のデザインの才能皆無</a:t>
            </a:r>
            <a:endParaRPr lang="en-US" altLang="ja-JP" dirty="0" smtClean="0"/>
          </a:p>
          <a:p>
            <a:pPr lvl="1"/>
            <a:r>
              <a:rPr lang="ja-JP" altLang="en-US" dirty="0"/>
              <a:t>すでに一般に受け入れられている</a:t>
            </a:r>
            <a:r>
              <a:rPr lang="en-US" altLang="ja-JP" dirty="0"/>
              <a:t>web</a:t>
            </a:r>
            <a:r>
              <a:rPr lang="ja-JP" altLang="en-US" dirty="0"/>
              <a:t>サイトを参考にする</a:t>
            </a:r>
            <a:endParaRPr lang="en-US" altLang="ja-JP" dirty="0"/>
          </a:p>
          <a:p>
            <a:endParaRPr lang="en-US" altLang="ja-JP" dirty="0" smtClean="0"/>
          </a:p>
          <a:p>
            <a:r>
              <a:rPr lang="ja-JP" altLang="en-US" dirty="0" smtClean="0"/>
              <a:t>開発アプリの決定に時間がかかったため、様々な弊害が・・・</a:t>
            </a:r>
            <a:endParaRPr lang="en-US" altLang="ja-JP" dirty="0" smtClean="0"/>
          </a:p>
          <a:p>
            <a:pPr lvl="1"/>
            <a:r>
              <a:rPr lang="ja-JP" altLang="en-US" dirty="0" smtClean="0"/>
              <a:t>そもそも時間がかからないように取り掛かる時間をあらかじめ決定する</a:t>
            </a:r>
            <a:endParaRPr lang="en-US" altLang="ja-JP" dirty="0" smtClean="0"/>
          </a:p>
          <a:p>
            <a:pPr lvl="1"/>
            <a:endParaRPr lang="en-US" altLang="ja-JP" dirty="0" smtClean="0"/>
          </a:p>
          <a:p>
            <a:pPr lvl="1"/>
            <a:r>
              <a:rPr lang="ja-JP" altLang="en-US" dirty="0" smtClean="0"/>
              <a:t>相方の作業内容の理解が不十分</a:t>
            </a:r>
            <a:endParaRPr lang="en-US" altLang="ja-JP" dirty="0" smtClean="0"/>
          </a:p>
          <a:p>
            <a:pPr lvl="2"/>
            <a:r>
              <a:rPr lang="ja-JP" altLang="en-US" dirty="0" smtClean="0"/>
              <a:t>共有した段階でコードを見るようにして、不明点は自分で調査 </a:t>
            </a:r>
            <a:r>
              <a:rPr lang="en-US" altLang="ja-JP" dirty="0" smtClean="0"/>
              <a:t>or </a:t>
            </a:r>
            <a:r>
              <a:rPr lang="ja-JP" altLang="en-US" dirty="0" smtClean="0"/>
              <a:t>相方に聞く</a:t>
            </a:r>
            <a:endParaRPr lang="en-US" altLang="ja-JP" dirty="0" smtClean="0"/>
          </a:p>
          <a:p>
            <a:pPr lvl="1"/>
            <a:r>
              <a:rPr lang="ja-JP" altLang="en-US" dirty="0" smtClean="0"/>
              <a:t>ソースコードが乱雑</a:t>
            </a:r>
            <a:endParaRPr lang="en-US" altLang="ja-JP" dirty="0" smtClean="0"/>
          </a:p>
          <a:p>
            <a:pPr lvl="2"/>
            <a:r>
              <a:rPr lang="ja-JP" altLang="en-US" dirty="0"/>
              <a:t>相手</a:t>
            </a:r>
            <a:r>
              <a:rPr lang="ja-JP" altLang="en-US" dirty="0" smtClean="0"/>
              <a:t>に理解してもらえるように意識する</a:t>
            </a:r>
            <a:endParaRPr lang="en-US" altLang="ja-JP" dirty="0" smtClean="0"/>
          </a:p>
          <a:p>
            <a:pPr lvl="3"/>
            <a:r>
              <a:rPr lang="ja-JP" altLang="en-US" dirty="0" smtClean="0"/>
              <a:t>一目でわかる変数名、インデント、コメントの付与など</a:t>
            </a:r>
            <a:endParaRPr lang="en-US" altLang="ja-JP" dirty="0"/>
          </a:p>
          <a:p>
            <a:pPr lvl="2"/>
            <a:r>
              <a:rPr lang="ja-JP" altLang="en-US" dirty="0" smtClean="0"/>
              <a:t>サンプルはそのまま使用せず、十分理解してから使用する</a:t>
            </a:r>
            <a:endParaRPr lang="en-US" altLang="ja-JP" dirty="0"/>
          </a:p>
          <a:p>
            <a:pPr lvl="3"/>
            <a:r>
              <a:rPr lang="ja-JP" altLang="en-US" dirty="0" smtClean="0"/>
              <a:t>自分で拡張できるように</a:t>
            </a:r>
            <a:endParaRPr lang="en-US" altLang="ja-JP" dirty="0" smtClean="0"/>
          </a:p>
          <a:p>
            <a:pPr lvl="3"/>
            <a:r>
              <a:rPr lang="ja-JP" altLang="en-US" dirty="0"/>
              <a:t>関連</a:t>
            </a:r>
            <a:r>
              <a:rPr lang="ja-JP" altLang="en-US" dirty="0" smtClean="0"/>
              <a:t>する機能</a:t>
            </a:r>
            <a:r>
              <a:rPr lang="en-US" altLang="ja-JP" dirty="0" smtClean="0"/>
              <a:t>(</a:t>
            </a:r>
            <a:r>
              <a:rPr lang="ja-JP" altLang="en-US" dirty="0" smtClean="0"/>
              <a:t>関数や</a:t>
            </a:r>
            <a:r>
              <a:rPr lang="en-US" altLang="ja-JP" dirty="0" smtClean="0"/>
              <a:t>API</a:t>
            </a:r>
            <a:r>
              <a:rPr lang="ja-JP" altLang="en-US" dirty="0" smtClean="0"/>
              <a:t>のメソッドなど</a:t>
            </a:r>
            <a:r>
              <a:rPr lang="en-US" altLang="ja-JP" dirty="0" smtClean="0"/>
              <a:t>)</a:t>
            </a:r>
            <a:r>
              <a:rPr lang="ja-JP" altLang="en-US" dirty="0" smtClean="0"/>
              <a:t>も同時に調査する習慣を身に付ける</a:t>
            </a:r>
            <a:endParaRPr lang="en-US" altLang="ja-JP" dirty="0" smtClean="0"/>
          </a:p>
          <a:p>
            <a:r>
              <a:rPr lang="en-US" altLang="ja-JP" dirty="0" smtClean="0"/>
              <a:t>GitHub</a:t>
            </a:r>
            <a:r>
              <a:rPr lang="ja-JP" altLang="en-US" dirty="0" smtClean="0"/>
              <a:t>の理解が不十分</a:t>
            </a:r>
            <a:endParaRPr lang="en-US" altLang="ja-JP" dirty="0" smtClean="0"/>
          </a:p>
          <a:p>
            <a:pPr lvl="1"/>
            <a:r>
              <a:rPr lang="en-US" altLang="ja-JP" dirty="0" smtClean="0"/>
              <a:t>GUI</a:t>
            </a:r>
            <a:r>
              <a:rPr lang="ja-JP" altLang="en-US" dirty="0" smtClean="0"/>
              <a:t>と</a:t>
            </a:r>
            <a:r>
              <a:rPr lang="en-US" altLang="ja-JP" dirty="0" smtClean="0"/>
              <a:t>CUI</a:t>
            </a:r>
            <a:r>
              <a:rPr lang="ja-JP" altLang="en-US" dirty="0" smtClean="0"/>
              <a:t>をどちらも使いこなし、二刀流を目指す</a:t>
            </a:r>
            <a:endParaRPr lang="en-US" altLang="ja-JP" dirty="0" smtClean="0"/>
          </a:p>
          <a:p>
            <a:pPr lvl="1"/>
            <a:r>
              <a:rPr lang="ja-JP" altLang="en-US" dirty="0"/>
              <a:t>どちら</a:t>
            </a:r>
            <a:r>
              <a:rPr lang="ja-JP" altLang="en-US" dirty="0" smtClean="0"/>
              <a:t>も一通りの動作を実際に行い、理解を</a:t>
            </a:r>
            <a:r>
              <a:rPr lang="ja-JP" altLang="en-US" dirty="0"/>
              <a:t>深める</a:t>
            </a:r>
            <a:endParaRPr lang="en-US" altLang="ja-JP" dirty="0" smtClean="0"/>
          </a:p>
        </p:txBody>
      </p:sp>
    </p:spTree>
    <p:extLst>
      <p:ext uri="{BB962C8B-B14F-4D97-AF65-F5344CB8AC3E}">
        <p14:creationId xmlns:p14="http://schemas.microsoft.com/office/powerpoint/2010/main" val="388994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角丸四角形 21"/>
          <p:cNvSpPr/>
          <p:nvPr/>
        </p:nvSpPr>
        <p:spPr>
          <a:xfrm>
            <a:off x="4932040" y="1628800"/>
            <a:ext cx="3672408" cy="3951148"/>
          </a:xfrm>
          <a:prstGeom prst="roundRect">
            <a:avLst/>
          </a:prstGeom>
          <a:solidFill>
            <a:srgbClr val="FAFAFA"/>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755576" y="1616021"/>
            <a:ext cx="3672408" cy="3951148"/>
          </a:xfrm>
          <a:prstGeom prst="roundRect">
            <a:avLst/>
          </a:prstGeom>
          <a:solidFill>
            <a:srgbClr val="FAFAFA"/>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開発したアプリ 特徴</a:t>
            </a:r>
            <a:endParaRPr kumimoji="1" lang="ja-JP" altLang="en-US" dirty="0"/>
          </a:p>
        </p:txBody>
      </p:sp>
      <p:sp>
        <p:nvSpPr>
          <p:cNvPr id="5" name="角丸四角形 4"/>
          <p:cNvSpPr/>
          <p:nvPr/>
        </p:nvSpPr>
        <p:spPr>
          <a:xfrm>
            <a:off x="11052720" y="1434781"/>
            <a:ext cx="3672408"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シンプル</a:t>
            </a:r>
            <a:endParaRPr kumimoji="1" lang="en-US" altLang="ja-JP" dirty="0" smtClean="0"/>
          </a:p>
          <a:p>
            <a:r>
              <a:rPr lang="ja-JP" altLang="en-US" dirty="0" smtClean="0"/>
              <a:t>・客先訪問の際に必要最低限な情報、機能だけ</a:t>
            </a:r>
            <a:endParaRPr lang="en-US" altLang="ja-JP" dirty="0" smtClean="0"/>
          </a:p>
          <a:p>
            <a:r>
              <a:rPr lang="ja-JP" altLang="en-US" dirty="0"/>
              <a:t>・入力は、相手の会社名だけ！</a:t>
            </a:r>
            <a:endParaRPr kumimoji="1" lang="en-US" altLang="ja-JP" dirty="0" smtClean="0"/>
          </a:p>
          <a:p>
            <a:r>
              <a:rPr kumimoji="1" lang="ja-JP" altLang="en-US" dirty="0" smtClean="0"/>
              <a:t>・直感的で分かりやすい</a:t>
            </a:r>
            <a:r>
              <a:rPr kumimoji="1" lang="en-US" altLang="ja-JP" dirty="0" smtClean="0"/>
              <a:t>UI</a:t>
            </a:r>
          </a:p>
        </p:txBody>
      </p:sp>
      <p:sp>
        <p:nvSpPr>
          <p:cNvPr id="6" name="角丸四角形 5"/>
          <p:cNvSpPr/>
          <p:nvPr/>
        </p:nvSpPr>
        <p:spPr>
          <a:xfrm>
            <a:off x="-5118012" y="34206"/>
            <a:ext cx="3672408"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キュレーション</a:t>
            </a:r>
            <a:endParaRPr kumimoji="1" lang="ja-JP" altLang="en-US" dirty="0"/>
          </a:p>
        </p:txBody>
      </p:sp>
      <p:pic>
        <p:nvPicPr>
          <p:cNvPr id="4" name="図 3"/>
          <p:cNvPicPr>
            <a:picLocks noChangeAspect="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341512" y="1916832"/>
            <a:ext cx="2438400" cy="2438400"/>
          </a:xfrm>
          <a:prstGeom prst="rect">
            <a:avLst/>
          </a:prstGeom>
        </p:spPr>
      </p:pic>
      <p:grpSp>
        <p:nvGrpSpPr>
          <p:cNvPr id="12" name="グループ化 11"/>
          <p:cNvGrpSpPr/>
          <p:nvPr/>
        </p:nvGrpSpPr>
        <p:grpSpPr>
          <a:xfrm>
            <a:off x="-3281808" y="3717032"/>
            <a:ext cx="2160240" cy="2160240"/>
            <a:chOff x="-3281808" y="3717032"/>
            <a:chExt cx="2160240" cy="2160240"/>
          </a:xfrm>
        </p:grpSpPr>
        <p:sp>
          <p:nvSpPr>
            <p:cNvPr id="7" name="円/楕円 6"/>
            <p:cNvSpPr/>
            <p:nvPr/>
          </p:nvSpPr>
          <p:spPr>
            <a:xfrm>
              <a:off x="-3281808" y="3717032"/>
              <a:ext cx="2160240" cy="2160240"/>
            </a:xfrm>
            <a:prstGeom prst="ellipse">
              <a:avLst/>
            </a:prstGeom>
            <a:noFill/>
            <a:ln w="260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p:cNvGrpSpPr/>
            <p:nvPr/>
          </p:nvGrpSpPr>
          <p:grpSpPr>
            <a:xfrm rot="12822803">
              <a:off x="-2471876" y="4144279"/>
              <a:ext cx="515478" cy="1500049"/>
              <a:chOff x="-4645024" y="-891480"/>
              <a:chExt cx="648072" cy="1885900"/>
            </a:xfrm>
          </p:grpSpPr>
          <p:sp>
            <p:nvSpPr>
              <p:cNvPr id="9" name="二等辺三角形 8"/>
              <p:cNvSpPr/>
              <p:nvPr/>
            </p:nvSpPr>
            <p:spPr>
              <a:xfrm>
                <a:off x="-4645024" y="-891480"/>
                <a:ext cx="648072" cy="504056"/>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623422" y="-243408"/>
                <a:ext cx="626470" cy="12378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6" name="Picture 2"/>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80112" y="1979548"/>
            <a:ext cx="2420937"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テキスト ボックス 17"/>
          <p:cNvSpPr txBox="1"/>
          <p:nvPr/>
        </p:nvSpPr>
        <p:spPr>
          <a:xfrm>
            <a:off x="1187624" y="4509120"/>
            <a:ext cx="2808312" cy="646331"/>
          </a:xfrm>
          <a:prstGeom prst="rect">
            <a:avLst/>
          </a:prstGeom>
          <a:noFill/>
        </p:spPr>
        <p:txBody>
          <a:bodyPr wrap="square" rtlCol="0">
            <a:spAutoFit/>
          </a:bodyPr>
          <a:lstStyle/>
          <a:p>
            <a:pPr algn="ctr"/>
            <a:r>
              <a:rPr kumimoji="1" lang="ja-JP" altLang="en-US" sz="3600" dirty="0" smtClean="0">
                <a:latin typeface="+mn-ea"/>
              </a:rPr>
              <a:t>キュレーション</a:t>
            </a:r>
            <a:endParaRPr kumimoji="1" lang="ja-JP" altLang="en-US" sz="3600" dirty="0">
              <a:latin typeface="+mn-ea"/>
            </a:endParaRPr>
          </a:p>
        </p:txBody>
      </p:sp>
      <p:sp>
        <p:nvSpPr>
          <p:cNvPr id="20" name="テキスト ボックス 19"/>
          <p:cNvSpPr txBox="1"/>
          <p:nvPr/>
        </p:nvSpPr>
        <p:spPr>
          <a:xfrm>
            <a:off x="5903737" y="4571835"/>
            <a:ext cx="2016224" cy="646331"/>
          </a:xfrm>
          <a:prstGeom prst="rect">
            <a:avLst/>
          </a:prstGeom>
          <a:noFill/>
        </p:spPr>
        <p:txBody>
          <a:bodyPr wrap="square" rtlCol="0">
            <a:spAutoFit/>
          </a:bodyPr>
          <a:lstStyle/>
          <a:p>
            <a:pPr algn="ctr"/>
            <a:r>
              <a:rPr kumimoji="1" lang="ja-JP" altLang="en-US" sz="3600" dirty="0" smtClean="0"/>
              <a:t>シンプル</a:t>
            </a:r>
            <a:endParaRPr kumimoji="1" lang="ja-JP" altLang="en-US" sz="3600" dirty="0"/>
          </a:p>
        </p:txBody>
      </p:sp>
      <p:sp>
        <p:nvSpPr>
          <p:cNvPr id="8" name="スライド番号プレースホルダー 7"/>
          <p:cNvSpPr>
            <a:spLocks noGrp="1"/>
          </p:cNvSpPr>
          <p:nvPr>
            <p:ph type="sldNum" sz="quarter" idx="12"/>
          </p:nvPr>
        </p:nvSpPr>
        <p:spPr/>
        <p:txBody>
          <a:bodyPr/>
          <a:lstStyle/>
          <a:p>
            <a:fld id="{9170B4F9-19F9-4B21-8516-E9BE38EC1135}" type="slidenum">
              <a:rPr kumimoji="1" lang="ja-JP" altLang="en-US" smtClean="0"/>
              <a:t>5</a:t>
            </a:fld>
            <a:endParaRPr kumimoji="1" lang="ja-JP" altLang="en-US"/>
          </a:p>
        </p:txBody>
      </p:sp>
    </p:spTree>
    <p:extLst>
      <p:ext uri="{BB962C8B-B14F-4D97-AF65-F5344CB8AC3E}">
        <p14:creationId xmlns:p14="http://schemas.microsoft.com/office/powerpoint/2010/main" val="2017504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251520" y="1087955"/>
            <a:ext cx="3312368" cy="756869"/>
          </a:xfrm>
          <a:prstGeom prst="roundRect">
            <a:avLst/>
          </a:prstGeom>
          <a:solidFill>
            <a:srgbClr val="FAFAFA"/>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開発したアプリ 特徴</a:t>
            </a:r>
            <a:endParaRPr kumimoji="1" lang="ja-JP" altLang="en-US" dirty="0"/>
          </a:p>
        </p:txBody>
      </p:sp>
      <p:sp>
        <p:nvSpPr>
          <p:cNvPr id="5" name="角丸四角形 4"/>
          <p:cNvSpPr/>
          <p:nvPr/>
        </p:nvSpPr>
        <p:spPr>
          <a:xfrm>
            <a:off x="11052720" y="1434781"/>
            <a:ext cx="3672408"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シンプル</a:t>
            </a:r>
            <a:endParaRPr kumimoji="1" lang="en-US" altLang="ja-JP" dirty="0" smtClean="0"/>
          </a:p>
          <a:p>
            <a:r>
              <a:rPr lang="ja-JP" altLang="en-US" dirty="0" smtClean="0"/>
              <a:t>・客先訪問の際に必要最低限な情報、機能だけ</a:t>
            </a:r>
            <a:endParaRPr lang="en-US" altLang="ja-JP" dirty="0" smtClean="0"/>
          </a:p>
          <a:p>
            <a:r>
              <a:rPr lang="ja-JP" altLang="en-US" dirty="0"/>
              <a:t>・入力は、相手の会社名だけ！</a:t>
            </a:r>
            <a:endParaRPr kumimoji="1" lang="en-US" altLang="ja-JP" dirty="0" smtClean="0"/>
          </a:p>
          <a:p>
            <a:r>
              <a:rPr kumimoji="1" lang="ja-JP" altLang="en-US" dirty="0" smtClean="0"/>
              <a:t>・直感的で分かりやすい</a:t>
            </a:r>
            <a:r>
              <a:rPr kumimoji="1" lang="en-US" altLang="ja-JP" dirty="0" smtClean="0"/>
              <a:t>UI</a:t>
            </a:r>
          </a:p>
        </p:txBody>
      </p:sp>
      <p:sp>
        <p:nvSpPr>
          <p:cNvPr id="6" name="角丸四角形 5"/>
          <p:cNvSpPr/>
          <p:nvPr/>
        </p:nvSpPr>
        <p:spPr>
          <a:xfrm>
            <a:off x="-5118012" y="34206"/>
            <a:ext cx="3672408"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キュレーション</a:t>
            </a:r>
            <a:endParaRPr kumimoji="1" lang="ja-JP" altLang="en-US" dirty="0"/>
          </a:p>
        </p:txBody>
      </p:sp>
      <p:pic>
        <p:nvPicPr>
          <p:cNvPr id="4" name="図 3"/>
          <p:cNvPicPr>
            <a:picLocks noChangeAspect="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95536" y="1124744"/>
            <a:ext cx="720080" cy="720080"/>
          </a:xfrm>
          <a:prstGeom prst="rect">
            <a:avLst/>
          </a:prstGeom>
        </p:spPr>
      </p:pic>
      <p:grpSp>
        <p:nvGrpSpPr>
          <p:cNvPr id="12" name="グループ化 11"/>
          <p:cNvGrpSpPr/>
          <p:nvPr/>
        </p:nvGrpSpPr>
        <p:grpSpPr>
          <a:xfrm>
            <a:off x="-3281808" y="3717032"/>
            <a:ext cx="2160240" cy="2160240"/>
            <a:chOff x="-3281808" y="3717032"/>
            <a:chExt cx="2160240" cy="2160240"/>
          </a:xfrm>
        </p:grpSpPr>
        <p:sp>
          <p:nvSpPr>
            <p:cNvPr id="7" name="円/楕円 6"/>
            <p:cNvSpPr/>
            <p:nvPr/>
          </p:nvSpPr>
          <p:spPr>
            <a:xfrm>
              <a:off x="-3281808" y="3717032"/>
              <a:ext cx="2160240" cy="2160240"/>
            </a:xfrm>
            <a:prstGeom prst="ellipse">
              <a:avLst/>
            </a:prstGeom>
            <a:noFill/>
            <a:ln w="260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p:cNvGrpSpPr/>
            <p:nvPr/>
          </p:nvGrpSpPr>
          <p:grpSpPr>
            <a:xfrm rot="12822803">
              <a:off x="-2471876" y="4144279"/>
              <a:ext cx="515478" cy="1500049"/>
              <a:chOff x="-4645024" y="-891480"/>
              <a:chExt cx="648072" cy="1885900"/>
            </a:xfrm>
          </p:grpSpPr>
          <p:sp>
            <p:nvSpPr>
              <p:cNvPr id="9" name="二等辺三角形 8"/>
              <p:cNvSpPr/>
              <p:nvPr/>
            </p:nvSpPr>
            <p:spPr>
              <a:xfrm>
                <a:off x="-4645024" y="-891480"/>
                <a:ext cx="648072" cy="504056"/>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623422" y="-243408"/>
                <a:ext cx="626470" cy="12378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8" name="テキスト ボックス 17"/>
          <p:cNvSpPr txBox="1"/>
          <p:nvPr/>
        </p:nvSpPr>
        <p:spPr>
          <a:xfrm>
            <a:off x="1187624" y="1214377"/>
            <a:ext cx="2376264" cy="523220"/>
          </a:xfrm>
          <a:prstGeom prst="rect">
            <a:avLst/>
          </a:prstGeom>
          <a:noFill/>
        </p:spPr>
        <p:txBody>
          <a:bodyPr wrap="square" rtlCol="0">
            <a:spAutoFit/>
          </a:bodyPr>
          <a:lstStyle/>
          <a:p>
            <a:pPr algn="ctr"/>
            <a:r>
              <a:rPr kumimoji="1" lang="ja-JP" altLang="en-US" sz="2800" dirty="0" smtClean="0">
                <a:latin typeface="+mn-ea"/>
              </a:rPr>
              <a:t>キュレーション</a:t>
            </a:r>
            <a:endParaRPr kumimoji="1" lang="ja-JP" altLang="en-US" sz="2800" dirty="0">
              <a:latin typeface="+mn-ea"/>
            </a:endParaRPr>
          </a:p>
        </p:txBody>
      </p:sp>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232" y="2529478"/>
            <a:ext cx="1400575" cy="1400575"/>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2492896"/>
            <a:ext cx="1400575" cy="1400575"/>
          </a:xfrm>
          <a:prstGeom prst="rect">
            <a:avLst/>
          </a:prstGeom>
        </p:spPr>
      </p:pic>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1920" y="2564904"/>
            <a:ext cx="1400575" cy="1400575"/>
          </a:xfrm>
          <a:prstGeom prst="rect">
            <a:avLst/>
          </a:prstGeom>
        </p:spPr>
      </p:pic>
      <p:sp>
        <p:nvSpPr>
          <p:cNvPr id="17" name="テキスト ボックス 16"/>
          <p:cNvSpPr txBox="1"/>
          <p:nvPr/>
        </p:nvSpPr>
        <p:spPr>
          <a:xfrm>
            <a:off x="1115616" y="4047455"/>
            <a:ext cx="1368152" cy="461665"/>
          </a:xfrm>
          <a:prstGeom prst="rect">
            <a:avLst/>
          </a:prstGeom>
          <a:noFill/>
        </p:spPr>
        <p:txBody>
          <a:bodyPr wrap="square" rtlCol="0">
            <a:spAutoFit/>
          </a:bodyPr>
          <a:lstStyle/>
          <a:p>
            <a:pPr algn="ctr"/>
            <a:r>
              <a:rPr kumimoji="1" lang="ja-JP" altLang="en-US" sz="2400" dirty="0" smtClean="0"/>
              <a:t>経路</a:t>
            </a:r>
            <a:endParaRPr kumimoji="1" lang="ja-JP" altLang="en-US" sz="2400" dirty="0"/>
          </a:p>
        </p:txBody>
      </p:sp>
      <p:sp>
        <p:nvSpPr>
          <p:cNvPr id="24" name="テキスト ボックス 23"/>
          <p:cNvSpPr txBox="1"/>
          <p:nvPr/>
        </p:nvSpPr>
        <p:spPr>
          <a:xfrm>
            <a:off x="3779912" y="4047455"/>
            <a:ext cx="1584176" cy="461665"/>
          </a:xfrm>
          <a:prstGeom prst="rect">
            <a:avLst/>
          </a:prstGeom>
          <a:noFill/>
        </p:spPr>
        <p:txBody>
          <a:bodyPr wrap="square" rtlCol="0">
            <a:spAutoFit/>
          </a:bodyPr>
          <a:lstStyle/>
          <a:p>
            <a:pPr algn="ctr"/>
            <a:r>
              <a:rPr kumimoji="1" lang="ja-JP" altLang="en-US" sz="2400" dirty="0" smtClean="0"/>
              <a:t>会社概要</a:t>
            </a:r>
            <a:endParaRPr kumimoji="1" lang="ja-JP" altLang="en-US" sz="2400" dirty="0"/>
          </a:p>
        </p:txBody>
      </p:sp>
      <p:sp>
        <p:nvSpPr>
          <p:cNvPr id="25" name="テキスト ボックス 24"/>
          <p:cNvSpPr txBox="1"/>
          <p:nvPr/>
        </p:nvSpPr>
        <p:spPr>
          <a:xfrm>
            <a:off x="6516216" y="4077072"/>
            <a:ext cx="1584176" cy="461665"/>
          </a:xfrm>
          <a:prstGeom prst="rect">
            <a:avLst/>
          </a:prstGeom>
          <a:noFill/>
        </p:spPr>
        <p:txBody>
          <a:bodyPr wrap="square" rtlCol="0">
            <a:spAutoFit/>
          </a:bodyPr>
          <a:lstStyle/>
          <a:p>
            <a:pPr algn="ctr"/>
            <a:r>
              <a:rPr kumimoji="1" lang="ja-JP" altLang="en-US" sz="2400" dirty="0" smtClean="0"/>
              <a:t>ニュース</a:t>
            </a:r>
            <a:endParaRPr kumimoji="1" lang="ja-JP" altLang="en-US" sz="2400" dirty="0"/>
          </a:p>
        </p:txBody>
      </p:sp>
      <p:sp>
        <p:nvSpPr>
          <p:cNvPr id="21" name="右中かっこ 20"/>
          <p:cNvSpPr/>
          <p:nvPr/>
        </p:nvSpPr>
        <p:spPr>
          <a:xfrm rot="5400000">
            <a:off x="4355976" y="1628799"/>
            <a:ext cx="432048" cy="6768752"/>
          </a:xfrm>
          <a:prstGeom prst="rightBrace">
            <a:avLst>
              <a:gd name="adj1" fmla="val 422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正方形/長方形 25"/>
          <p:cNvSpPr/>
          <p:nvPr/>
        </p:nvSpPr>
        <p:spPr>
          <a:xfrm>
            <a:off x="1691680" y="5374957"/>
            <a:ext cx="5814392" cy="523220"/>
          </a:xfrm>
          <a:prstGeom prst="rect">
            <a:avLst/>
          </a:prstGeom>
        </p:spPr>
        <p:txBody>
          <a:bodyPr wrap="square">
            <a:spAutoFit/>
          </a:bodyPr>
          <a:lstStyle/>
          <a:p>
            <a:pPr algn="ctr"/>
            <a:r>
              <a:rPr lang="ja-JP" altLang="en-US" sz="2800" dirty="0"/>
              <a:t>客先訪問に必要な情報</a:t>
            </a:r>
            <a:r>
              <a:rPr lang="ja-JP" altLang="en-US" sz="2800" dirty="0" smtClean="0"/>
              <a:t>を</a:t>
            </a:r>
            <a:r>
              <a:rPr lang="ja-JP" altLang="en-US" sz="2800" dirty="0" smtClean="0">
                <a:solidFill>
                  <a:srgbClr val="FF0000"/>
                </a:solidFill>
              </a:rPr>
              <a:t>自動で収集</a:t>
            </a:r>
            <a:endParaRPr lang="en-US" altLang="ja-JP" sz="2800" dirty="0">
              <a:solidFill>
                <a:srgbClr val="FF0000"/>
              </a:solidFill>
            </a:endParaRPr>
          </a:p>
        </p:txBody>
      </p:sp>
      <p:sp>
        <p:nvSpPr>
          <p:cNvPr id="8" name="スライド番号プレースホルダー 7"/>
          <p:cNvSpPr>
            <a:spLocks noGrp="1"/>
          </p:cNvSpPr>
          <p:nvPr>
            <p:ph type="sldNum" sz="quarter" idx="12"/>
          </p:nvPr>
        </p:nvSpPr>
        <p:spPr/>
        <p:txBody>
          <a:bodyPr/>
          <a:lstStyle/>
          <a:p>
            <a:fld id="{9170B4F9-19F9-4B21-8516-E9BE38EC1135}" type="slidenum">
              <a:rPr kumimoji="1" lang="ja-JP" altLang="en-US" smtClean="0"/>
              <a:t>6</a:t>
            </a:fld>
            <a:endParaRPr kumimoji="1" lang="ja-JP" altLang="en-US"/>
          </a:p>
        </p:txBody>
      </p:sp>
    </p:spTree>
    <p:extLst>
      <p:ext uri="{BB962C8B-B14F-4D97-AF65-F5344CB8AC3E}">
        <p14:creationId xmlns:p14="http://schemas.microsoft.com/office/powerpoint/2010/main" val="2636000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p:cNvSpPr/>
          <p:nvPr/>
        </p:nvSpPr>
        <p:spPr>
          <a:xfrm>
            <a:off x="251520" y="1087955"/>
            <a:ext cx="2736304" cy="756869"/>
          </a:xfrm>
          <a:prstGeom prst="roundRect">
            <a:avLst/>
          </a:prstGeom>
          <a:solidFill>
            <a:srgbClr val="FAFAFA"/>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開発したアプリ 特徴</a:t>
            </a:r>
            <a:endParaRPr kumimoji="1" lang="ja-JP" altLang="en-US" dirty="0"/>
          </a:p>
        </p:txBody>
      </p:sp>
      <p:sp>
        <p:nvSpPr>
          <p:cNvPr id="5" name="角丸四角形 4"/>
          <p:cNvSpPr/>
          <p:nvPr/>
        </p:nvSpPr>
        <p:spPr>
          <a:xfrm>
            <a:off x="11052720" y="1434781"/>
            <a:ext cx="3672408"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シンプル</a:t>
            </a:r>
            <a:endParaRPr kumimoji="1" lang="en-US" altLang="ja-JP" dirty="0" smtClean="0"/>
          </a:p>
          <a:p>
            <a:r>
              <a:rPr lang="ja-JP" altLang="en-US" dirty="0" smtClean="0"/>
              <a:t>・客先訪問の際に必要最低限な情報、機能だけ</a:t>
            </a:r>
            <a:endParaRPr lang="en-US" altLang="ja-JP" dirty="0" smtClean="0"/>
          </a:p>
          <a:p>
            <a:r>
              <a:rPr lang="ja-JP" altLang="en-US" dirty="0"/>
              <a:t>・入力は、相手の会社名だけ！</a:t>
            </a:r>
            <a:endParaRPr kumimoji="1" lang="en-US" altLang="ja-JP" dirty="0" smtClean="0"/>
          </a:p>
          <a:p>
            <a:r>
              <a:rPr kumimoji="1" lang="ja-JP" altLang="en-US" dirty="0" smtClean="0"/>
              <a:t>・直感的で分かりやすい</a:t>
            </a:r>
            <a:r>
              <a:rPr kumimoji="1" lang="en-US" altLang="ja-JP" dirty="0" smtClean="0"/>
              <a:t>UI</a:t>
            </a:r>
          </a:p>
        </p:txBody>
      </p:sp>
      <p:sp>
        <p:nvSpPr>
          <p:cNvPr id="6" name="角丸四角形 5"/>
          <p:cNvSpPr/>
          <p:nvPr/>
        </p:nvSpPr>
        <p:spPr>
          <a:xfrm>
            <a:off x="-5118012" y="34206"/>
            <a:ext cx="3672408"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キュレーション</a:t>
            </a:r>
            <a:endParaRPr kumimoji="1" lang="ja-JP" altLang="en-US" dirty="0"/>
          </a:p>
        </p:txBody>
      </p:sp>
      <p:grpSp>
        <p:nvGrpSpPr>
          <p:cNvPr id="12" name="グループ化 11"/>
          <p:cNvGrpSpPr/>
          <p:nvPr/>
        </p:nvGrpSpPr>
        <p:grpSpPr>
          <a:xfrm>
            <a:off x="-3281808" y="3717032"/>
            <a:ext cx="2160240" cy="2160240"/>
            <a:chOff x="-3281808" y="3717032"/>
            <a:chExt cx="2160240" cy="2160240"/>
          </a:xfrm>
        </p:grpSpPr>
        <p:sp>
          <p:nvSpPr>
            <p:cNvPr id="7" name="円/楕円 6"/>
            <p:cNvSpPr/>
            <p:nvPr/>
          </p:nvSpPr>
          <p:spPr>
            <a:xfrm>
              <a:off x="-3281808" y="3717032"/>
              <a:ext cx="2160240" cy="2160240"/>
            </a:xfrm>
            <a:prstGeom prst="ellipse">
              <a:avLst/>
            </a:prstGeom>
            <a:noFill/>
            <a:ln w="260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p:cNvGrpSpPr/>
            <p:nvPr/>
          </p:nvGrpSpPr>
          <p:grpSpPr>
            <a:xfrm rot="12822803">
              <a:off x="-2471876" y="4144279"/>
              <a:ext cx="515478" cy="1500049"/>
              <a:chOff x="-4645024" y="-891480"/>
              <a:chExt cx="648072" cy="1885900"/>
            </a:xfrm>
          </p:grpSpPr>
          <p:sp>
            <p:nvSpPr>
              <p:cNvPr id="9" name="二等辺三角形 8"/>
              <p:cNvSpPr/>
              <p:nvPr/>
            </p:nvSpPr>
            <p:spPr>
              <a:xfrm>
                <a:off x="-4645024" y="-891480"/>
                <a:ext cx="648072" cy="504056"/>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623422" y="-243408"/>
                <a:ext cx="626470" cy="12378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6" name="Picture 2"/>
          <p:cNvPicPr>
            <a:picLocks noChangeAspect="1" noChangeArrowheads="1"/>
          </p:cNvPicPr>
          <p:nvPr/>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95537" y="1124745"/>
            <a:ext cx="720079" cy="72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1187624" y="1196752"/>
            <a:ext cx="1656184" cy="523220"/>
          </a:xfrm>
          <a:prstGeom prst="rect">
            <a:avLst/>
          </a:prstGeom>
          <a:noFill/>
        </p:spPr>
        <p:txBody>
          <a:bodyPr wrap="square" rtlCol="0">
            <a:spAutoFit/>
          </a:bodyPr>
          <a:lstStyle/>
          <a:p>
            <a:pPr algn="ctr"/>
            <a:r>
              <a:rPr kumimoji="1" lang="ja-JP" altLang="en-US" sz="2800" dirty="0" smtClean="0"/>
              <a:t>シンプル</a:t>
            </a:r>
            <a:endParaRPr kumimoji="1" lang="ja-JP" altLang="en-US" sz="2800" dirty="0"/>
          </a:p>
        </p:txBody>
      </p:sp>
      <p:sp>
        <p:nvSpPr>
          <p:cNvPr id="22" name="角丸四角形 21"/>
          <p:cNvSpPr/>
          <p:nvPr/>
        </p:nvSpPr>
        <p:spPr>
          <a:xfrm>
            <a:off x="10260632" y="548680"/>
            <a:ext cx="3672408" cy="39511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p:cNvSpPr>
            <a:spLocks noGrp="1"/>
          </p:cNvSpPr>
          <p:nvPr>
            <p:ph sz="quarter" idx="1"/>
          </p:nvPr>
        </p:nvSpPr>
        <p:spPr>
          <a:xfrm>
            <a:off x="457200" y="1988840"/>
            <a:ext cx="8939336" cy="3384376"/>
          </a:xfrm>
        </p:spPr>
        <p:txBody>
          <a:bodyPr>
            <a:normAutofit/>
          </a:bodyPr>
          <a:lstStyle/>
          <a:p>
            <a:r>
              <a:rPr lang="ja-JP" altLang="en-US" sz="2200" dirty="0"/>
              <a:t>新人</a:t>
            </a:r>
            <a:r>
              <a:rPr lang="ja-JP" altLang="en-US" sz="2200" dirty="0" smtClean="0"/>
              <a:t>営業が最も必要な情報だけを提示</a:t>
            </a:r>
            <a:endParaRPr lang="en-US" altLang="ja-JP" sz="1900" dirty="0" smtClean="0"/>
          </a:p>
          <a:p>
            <a:r>
              <a:rPr lang="ja-JP" altLang="en-US" sz="2200" dirty="0" smtClean="0"/>
              <a:t>直感的で分かりやすい</a:t>
            </a:r>
            <a:r>
              <a:rPr lang="en-US" altLang="ja-JP" sz="2200" dirty="0" smtClean="0"/>
              <a:t>UI</a:t>
            </a:r>
            <a:r>
              <a:rPr lang="ja-JP" altLang="en-US" sz="2200" dirty="0" smtClean="0"/>
              <a:t>設計</a:t>
            </a:r>
            <a:endParaRPr lang="en-US" altLang="ja-JP" sz="2200" dirty="0" smtClean="0"/>
          </a:p>
        </p:txBody>
      </p:sp>
      <p:grpSp>
        <p:nvGrpSpPr>
          <p:cNvPr id="8" name="グループ化 7"/>
          <p:cNvGrpSpPr/>
          <p:nvPr/>
        </p:nvGrpSpPr>
        <p:grpSpPr>
          <a:xfrm>
            <a:off x="1559198" y="2907152"/>
            <a:ext cx="6325169" cy="3950848"/>
            <a:chOff x="395537" y="2907152"/>
            <a:chExt cx="6113244" cy="3780000"/>
          </a:xfrm>
        </p:grpSpPr>
        <p:pic>
          <p:nvPicPr>
            <p:cNvPr id="2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8160" r="87027"/>
            <a:stretch/>
          </p:blipFill>
          <p:spPr bwMode="auto">
            <a:xfrm>
              <a:off x="395537" y="2907152"/>
              <a:ext cx="1001942" cy="37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2088" t="8160" r="1058"/>
            <a:stretch/>
          </p:blipFill>
          <p:spPr bwMode="auto">
            <a:xfrm>
              <a:off x="1345764" y="2907152"/>
              <a:ext cx="5163017" cy="37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スライド番号プレースホルダー 3"/>
          <p:cNvSpPr>
            <a:spLocks noGrp="1"/>
          </p:cNvSpPr>
          <p:nvPr>
            <p:ph type="sldNum" sz="quarter" idx="12"/>
          </p:nvPr>
        </p:nvSpPr>
        <p:spPr/>
        <p:txBody>
          <a:bodyPr/>
          <a:lstStyle/>
          <a:p>
            <a:fld id="{9170B4F9-19F9-4B21-8516-E9BE38EC1135}" type="slidenum">
              <a:rPr kumimoji="1" lang="ja-JP" altLang="en-US" smtClean="0"/>
              <a:t>7</a:t>
            </a:fld>
            <a:endParaRPr kumimoji="1" lang="ja-JP" altLang="en-US"/>
          </a:p>
        </p:txBody>
      </p:sp>
    </p:spTree>
    <p:extLst>
      <p:ext uri="{BB962C8B-B14F-4D97-AF65-F5344CB8AC3E}">
        <p14:creationId xmlns:p14="http://schemas.microsoft.com/office/powerpoint/2010/main" val="147504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開発したアプリ </a:t>
            </a:r>
            <a:r>
              <a:rPr lang="en-US" altLang="ja-JP" dirty="0" smtClean="0"/>
              <a:t>Release</a:t>
            </a:r>
            <a:r>
              <a:rPr lang="ja-JP" altLang="en-US" dirty="0" smtClean="0"/>
              <a:t> </a:t>
            </a:r>
            <a:r>
              <a:rPr lang="en-US" altLang="ja-JP" dirty="0" smtClean="0"/>
              <a:t>v1.1</a:t>
            </a:r>
            <a:r>
              <a:rPr lang="ja-JP" altLang="en-US" dirty="0" err="1" smtClean="0"/>
              <a:t>での</a:t>
            </a:r>
            <a:r>
              <a:rPr lang="ja-JP" altLang="en-US" dirty="0" smtClean="0"/>
              <a:t>追加機能</a:t>
            </a:r>
            <a:endParaRPr kumimoji="1" lang="ja-JP" altLang="en-US" dirty="0"/>
          </a:p>
        </p:txBody>
      </p:sp>
      <p:sp>
        <p:nvSpPr>
          <p:cNvPr id="3" name="コンテンツ プレースホルダー 2"/>
          <p:cNvSpPr>
            <a:spLocks noGrp="1"/>
          </p:cNvSpPr>
          <p:nvPr>
            <p:ph sz="quarter" idx="1"/>
          </p:nvPr>
        </p:nvSpPr>
        <p:spPr>
          <a:xfrm>
            <a:off x="457200" y="1835338"/>
            <a:ext cx="8229600" cy="3825910"/>
          </a:xfrm>
        </p:spPr>
        <p:txBody>
          <a:bodyPr>
            <a:normAutofit fontScale="92500" lnSpcReduction="10000"/>
          </a:bodyPr>
          <a:lstStyle/>
          <a:p>
            <a:r>
              <a:rPr kumimoji="1" lang="ja-JP" altLang="en-US" sz="3900" dirty="0" smtClean="0"/>
              <a:t>会社概要の取得機能</a:t>
            </a:r>
            <a:endParaRPr kumimoji="1" lang="en-US" altLang="ja-JP" sz="4400" dirty="0" smtClean="0"/>
          </a:p>
          <a:p>
            <a:pPr lvl="1"/>
            <a:r>
              <a:rPr kumimoji="1" lang="en-US" altLang="ja-JP" sz="3000" dirty="0" smtClean="0"/>
              <a:t>Wikipedia</a:t>
            </a:r>
            <a:r>
              <a:rPr kumimoji="1" lang="ja-JP" altLang="en-US" sz="3000" dirty="0" smtClean="0"/>
              <a:t>の</a:t>
            </a:r>
            <a:r>
              <a:rPr kumimoji="1" lang="en-US" altLang="ja-JP" sz="3000" dirty="0" smtClean="0"/>
              <a:t>API</a:t>
            </a:r>
            <a:r>
              <a:rPr kumimoji="1" lang="ja-JP" altLang="en-US" sz="3000" dirty="0" smtClean="0"/>
              <a:t>を利用</a:t>
            </a:r>
            <a:endParaRPr kumimoji="1" lang="en-US" altLang="ja-JP" sz="3200" dirty="0" smtClean="0"/>
          </a:p>
          <a:p>
            <a:pPr marL="0" indent="0">
              <a:buNone/>
            </a:pPr>
            <a:endParaRPr kumimoji="1" lang="en-US" altLang="ja-JP" sz="4400" dirty="0" smtClean="0"/>
          </a:p>
          <a:p>
            <a:r>
              <a:rPr kumimoji="1" lang="ja-JP" altLang="en-US" sz="3900" dirty="0" smtClean="0"/>
              <a:t>会社候補の選択機能</a:t>
            </a:r>
            <a:endParaRPr kumimoji="1" lang="en-US" altLang="ja-JP" sz="3900" dirty="0" smtClean="0"/>
          </a:p>
          <a:p>
            <a:pPr lvl="1"/>
            <a:r>
              <a:rPr kumimoji="1" lang="en-US" altLang="ja-JP" sz="3000" dirty="0" err="1" smtClean="0"/>
              <a:t>GoogleMaps</a:t>
            </a:r>
            <a:r>
              <a:rPr kumimoji="1" lang="ja-JP" altLang="en-US" sz="3000" dirty="0" smtClean="0"/>
              <a:t>のオートコンプリート機能を利用</a:t>
            </a:r>
            <a:endParaRPr kumimoji="1" lang="en-US" altLang="ja-JP" sz="3200" dirty="0" smtClean="0"/>
          </a:p>
          <a:p>
            <a:pPr lvl="1"/>
            <a:endParaRPr lang="en-US" altLang="ja-JP" sz="3200" dirty="0"/>
          </a:p>
          <a:p>
            <a:r>
              <a:rPr lang="ja-JP" altLang="en-US" sz="3000" dirty="0" smtClean="0"/>
              <a:t>ソースコードの</a:t>
            </a:r>
            <a:r>
              <a:rPr kumimoji="1" lang="ja-JP" altLang="en-US" sz="3000" dirty="0" smtClean="0"/>
              <a:t>リファクタリング</a:t>
            </a:r>
            <a:endParaRPr kumimoji="1" lang="ja-JP" altLang="en-US" sz="3500" dirty="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8</a:t>
            </a:fld>
            <a:endParaRPr kumimoji="1" lang="ja-JP" altLang="en-US"/>
          </a:p>
        </p:txBody>
      </p:sp>
    </p:spTree>
    <p:extLst>
      <p:ext uri="{BB962C8B-B14F-4D97-AF65-F5344CB8AC3E}">
        <p14:creationId xmlns:p14="http://schemas.microsoft.com/office/powerpoint/2010/main" val="769499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marL="742950" indent="-742950">
              <a:buFont typeface="+mj-lt"/>
              <a:buAutoNum type="arabicPeriod"/>
            </a:pPr>
            <a:r>
              <a:rPr lang="ja-JP" altLang="en-US" sz="3600" dirty="0" smtClean="0"/>
              <a:t>開発したアプリ</a:t>
            </a:r>
            <a:endParaRPr lang="en-US" altLang="ja-JP" sz="3600" dirty="0" smtClean="0"/>
          </a:p>
          <a:p>
            <a:pPr marL="742950" indent="-742950">
              <a:buFont typeface="+mj-lt"/>
              <a:buAutoNum type="arabicPeriod"/>
            </a:pPr>
            <a:endParaRPr kumimoji="1" lang="en-US" altLang="ja-JP" sz="3600" dirty="0" smtClean="0"/>
          </a:p>
          <a:p>
            <a:pPr marL="742950" indent="-742950">
              <a:buFont typeface="+mj-lt"/>
              <a:buAutoNum type="arabicPeriod"/>
            </a:pPr>
            <a:r>
              <a:rPr kumimoji="1" lang="ja-JP" altLang="en-US" sz="3600" dirty="0" smtClean="0"/>
              <a:t>開発プロセス</a:t>
            </a:r>
            <a:endParaRPr kumimoji="1" lang="en-US" altLang="ja-JP" sz="3600" dirty="0" smtClean="0"/>
          </a:p>
          <a:p>
            <a:pPr marL="1080000" lvl="1" indent="-648000"/>
            <a:r>
              <a:rPr kumimoji="1" lang="ja-JP" altLang="en-US" sz="2800" dirty="0" smtClean="0"/>
              <a:t>開発の流れ</a:t>
            </a:r>
            <a:endParaRPr kumimoji="1" lang="en-US" altLang="ja-JP" sz="2800" dirty="0" smtClean="0"/>
          </a:p>
          <a:p>
            <a:pPr marL="1080000" lvl="1" indent="-648000"/>
            <a:r>
              <a:rPr lang="ja-JP" altLang="en-US" sz="2800" dirty="0"/>
              <a:t>チーム</a:t>
            </a:r>
            <a:r>
              <a:rPr lang="ja-JP" altLang="en-US" sz="2800" dirty="0" smtClean="0"/>
              <a:t>振り返り</a:t>
            </a:r>
            <a:endParaRPr lang="en-US" altLang="ja-JP" sz="3300" dirty="0" smtClean="0"/>
          </a:p>
          <a:p>
            <a:pPr marL="788670" lvl="1" indent="-514350">
              <a:buFont typeface="+mj-lt"/>
              <a:buAutoNum type="arabicPeriod"/>
            </a:pPr>
            <a:endParaRPr lang="en-US" altLang="ja-JP" sz="3200" dirty="0" smtClean="0"/>
          </a:p>
          <a:p>
            <a:pPr marL="742950" indent="-742950">
              <a:buFont typeface="+mj-lt"/>
              <a:buAutoNum type="arabicPeriod"/>
            </a:pPr>
            <a:r>
              <a:rPr kumimoji="1" lang="ja-JP" altLang="en-US" sz="3600" dirty="0" smtClean="0"/>
              <a:t>個人振り返り</a:t>
            </a:r>
            <a:endParaRPr kumimoji="1" lang="en-US" altLang="ja-JP" sz="3600" dirty="0" smtClean="0"/>
          </a:p>
        </p:txBody>
      </p:sp>
      <p:sp>
        <p:nvSpPr>
          <p:cNvPr id="5" name="スライド番号プレースホルダー 4"/>
          <p:cNvSpPr>
            <a:spLocks noGrp="1"/>
          </p:cNvSpPr>
          <p:nvPr>
            <p:ph type="sldNum" sz="quarter" idx="12"/>
          </p:nvPr>
        </p:nvSpPr>
        <p:spPr/>
        <p:txBody>
          <a:bodyPr/>
          <a:lstStyle/>
          <a:p>
            <a:fld id="{9170B4F9-19F9-4B21-8516-E9BE38EC1135}" type="slidenum">
              <a:rPr kumimoji="1" lang="ja-JP" altLang="en-US" smtClean="0"/>
              <a:t>9</a:t>
            </a:fld>
            <a:endParaRPr kumimoji="1" lang="ja-JP" altLang="en-US"/>
          </a:p>
        </p:txBody>
      </p:sp>
    </p:spTree>
    <p:extLst>
      <p:ext uri="{BB962C8B-B14F-4D97-AF65-F5344CB8AC3E}">
        <p14:creationId xmlns:p14="http://schemas.microsoft.com/office/powerpoint/2010/main" val="5748634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ユーザー定義 1">
      <a:majorFont>
        <a:latin typeface="Meiryo UI"/>
        <a:ea typeface="Meiryo UI"/>
        <a:cs typeface=""/>
      </a:majorFont>
      <a:minorFont>
        <a:latin typeface="Meiryo UI"/>
        <a:ea typeface="Meiryo UI"/>
        <a:cs typeface=""/>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ユーザー定義 1">
      <a:majorFont>
        <a:latin typeface="Meiryo UI"/>
        <a:ea typeface="Meiryo UI"/>
        <a:cs typeface=""/>
      </a:majorFont>
      <a:minorFont>
        <a:latin typeface="Meiryo UI"/>
        <a:ea typeface="Meiryo UI"/>
        <a:cs typeface=""/>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3927</TotalTime>
  <Words>2648</Words>
  <Application>Microsoft Office PowerPoint</Application>
  <PresentationFormat>画面に合わせる (4:3)</PresentationFormat>
  <Paragraphs>520</Paragraphs>
  <Slides>48</Slides>
  <Notes>0</Notes>
  <HiddenSlides>0</HiddenSlides>
  <MMClips>0</MMClips>
  <ScaleCrop>false</ScaleCrop>
  <HeadingPairs>
    <vt:vector size="4" baseType="variant">
      <vt:variant>
        <vt:lpstr>テーマ</vt:lpstr>
      </vt:variant>
      <vt:variant>
        <vt:i4>2</vt:i4>
      </vt:variant>
      <vt:variant>
        <vt:lpstr>スライド タイトル</vt:lpstr>
      </vt:variant>
      <vt:variant>
        <vt:i4>48</vt:i4>
      </vt:variant>
    </vt:vector>
  </HeadingPairs>
  <TitlesOfParts>
    <vt:vector size="50" baseType="lpstr">
      <vt:lpstr>アース</vt:lpstr>
      <vt:lpstr>1_アース</vt:lpstr>
      <vt:lpstr>最終成果報告</vt:lpstr>
      <vt:lpstr>目次</vt:lpstr>
      <vt:lpstr>開発したアプリ</vt:lpstr>
      <vt:lpstr>開発したアプリ ケロたん</vt:lpstr>
      <vt:lpstr>開発したアプリ 特徴</vt:lpstr>
      <vt:lpstr>開発したアプリ 特徴</vt:lpstr>
      <vt:lpstr>開発したアプリ 特徴</vt:lpstr>
      <vt:lpstr>開発したアプリ Release v1.1での追加機能</vt:lpstr>
      <vt:lpstr>目次</vt:lpstr>
      <vt:lpstr>開発の流れ</vt:lpstr>
      <vt:lpstr>開発の流れ</vt:lpstr>
      <vt:lpstr>開発の流れ ～アイディア出し～</vt:lpstr>
      <vt:lpstr>開発の流れ ～アイディア出し～</vt:lpstr>
      <vt:lpstr>開発の流れ ～アイディア出し～</vt:lpstr>
      <vt:lpstr>開発の流れ ～アイディア出し～</vt:lpstr>
      <vt:lpstr>開発の流れ ～アイディア出し～</vt:lpstr>
      <vt:lpstr>開発の流れ ～アイディア出し～</vt:lpstr>
      <vt:lpstr>開発の流れ ～機能開発～</vt:lpstr>
      <vt:lpstr>開発の流れ ～機能開発～</vt:lpstr>
      <vt:lpstr>開発の流れ ～機能開発～</vt:lpstr>
      <vt:lpstr>開発の流れ～プルリクエスト～</vt:lpstr>
      <vt:lpstr>開発の流れ～プルリクエスト～</vt:lpstr>
      <vt:lpstr>開発の流れ～プルリクエスト～</vt:lpstr>
      <vt:lpstr>開発の流れ～プルリクエスト～</vt:lpstr>
      <vt:lpstr>PowerPoint プレゼンテーション</vt:lpstr>
      <vt:lpstr>PowerPoint プレゼンテーション</vt:lpstr>
      <vt:lpstr>改善点</vt:lpstr>
      <vt:lpstr>フィードバック</vt:lpstr>
      <vt:lpstr>目次</vt:lpstr>
      <vt:lpstr>PowerPoint プレゼンテーション</vt:lpstr>
      <vt:lpstr>やったこと</vt:lpstr>
      <vt:lpstr>よかったこと1/2</vt:lpstr>
      <vt:lpstr>よかったこと2/2</vt:lpstr>
      <vt:lpstr>悪かったこと</vt:lpstr>
      <vt:lpstr>今後の抱負</vt:lpstr>
      <vt:lpstr>PowerPoint プレゼンテーション</vt:lpstr>
      <vt:lpstr>鷲野</vt:lpstr>
      <vt:lpstr>やったこと</vt:lpstr>
      <vt:lpstr>良かったこと</vt:lpstr>
      <vt:lpstr>悪かったこと</vt:lpstr>
      <vt:lpstr>改善案</vt:lpstr>
      <vt:lpstr>今後の抱負</vt:lpstr>
      <vt:lpstr>PowerPoint プレゼンテーション</vt:lpstr>
      <vt:lpstr>PowerPoint プレゼンテーション</vt:lpstr>
      <vt:lpstr>やったこと</vt:lpstr>
      <vt:lpstr>良かったこと</vt:lpstr>
      <vt:lpstr>問題点</vt:lpstr>
      <vt:lpstr>改善案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標準ユーザ</dc:creator>
  <cp:lastModifiedBy>標準ユーザ</cp:lastModifiedBy>
  <cp:revision>269</cp:revision>
  <dcterms:created xsi:type="dcterms:W3CDTF">2016-06-16T00:24:46Z</dcterms:created>
  <dcterms:modified xsi:type="dcterms:W3CDTF">2016-08-03T09:19:54Z</dcterms:modified>
</cp:coreProperties>
</file>