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7" r:id="rId2"/>
  </p:sldMasterIdLst>
  <p:notesMasterIdLst>
    <p:notesMasterId r:id="rId41"/>
  </p:notesMasterIdLst>
  <p:sldIdLst>
    <p:sldId id="258" r:id="rId3"/>
    <p:sldId id="286" r:id="rId4"/>
    <p:sldId id="287" r:id="rId5"/>
    <p:sldId id="291" r:id="rId6"/>
    <p:sldId id="272" r:id="rId7"/>
    <p:sldId id="273" r:id="rId8"/>
    <p:sldId id="274" r:id="rId9"/>
    <p:sldId id="288" r:id="rId10"/>
    <p:sldId id="292" r:id="rId11"/>
    <p:sldId id="260" r:id="rId12"/>
    <p:sldId id="331" r:id="rId13"/>
    <p:sldId id="293" r:id="rId14"/>
    <p:sldId id="325" r:id="rId15"/>
    <p:sldId id="329" r:id="rId16"/>
    <p:sldId id="337" r:id="rId17"/>
    <p:sldId id="338" r:id="rId18"/>
    <p:sldId id="339" r:id="rId19"/>
    <p:sldId id="340" r:id="rId20"/>
    <p:sldId id="341" r:id="rId21"/>
    <p:sldId id="262" r:id="rId22"/>
    <p:sldId id="335" r:id="rId23"/>
    <p:sldId id="336" r:id="rId24"/>
    <p:sldId id="263" r:id="rId25"/>
    <p:sldId id="316" r:id="rId26"/>
    <p:sldId id="298" r:id="rId27"/>
    <p:sldId id="314" r:id="rId28"/>
    <p:sldId id="297" r:id="rId29"/>
    <p:sldId id="303" r:id="rId30"/>
    <p:sldId id="305" r:id="rId31"/>
    <p:sldId id="306" r:id="rId32"/>
    <p:sldId id="299" r:id="rId33"/>
    <p:sldId id="315" r:id="rId34"/>
    <p:sldId id="308" r:id="rId35"/>
    <p:sldId id="309" r:id="rId36"/>
    <p:sldId id="310" r:id="rId37"/>
    <p:sldId id="311" r:id="rId38"/>
    <p:sldId id="312" r:id="rId39"/>
    <p:sldId id="313" r:id="rId4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306"/>
    <a:srgbClr val="F6BB16"/>
    <a:srgbClr val="FAFAFA"/>
    <a:srgbClr val="69A12B"/>
    <a:srgbClr val="B9C737"/>
    <a:srgbClr val="A5B131"/>
    <a:srgbClr val="F1B409"/>
    <a:srgbClr val="293F11"/>
    <a:srgbClr val="496044"/>
    <a:srgbClr val="7CB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2393" autoAdjust="0"/>
  </p:normalViewPr>
  <p:slideViewPr>
    <p:cSldViewPr>
      <p:cViewPr varScale="1">
        <p:scale>
          <a:sx n="110" d="100"/>
          <a:sy n="110" d="100"/>
        </p:scale>
        <p:origin x="-8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17DA8-7733-4085-B6E3-0021C68554AA}" type="datetimeFigureOut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B1E72-5CA7-4418-A962-7B34F6F02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0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25C8FA1-C142-424D-BF48-445D82B1B056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6D06-12D4-485B-A2E1-D8CFAAA55001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380312" y="6356350"/>
            <a:ext cx="90108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BE52-A264-4047-83E0-F111600F349B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380312" y="6356350"/>
            <a:ext cx="90108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4BC8-72BA-4FDA-A98B-D88468B44BA0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9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846584"/>
          </a:xfrm>
        </p:spPr>
        <p:txBody>
          <a:bodyPr/>
          <a:lstStyle/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7023680"/>
            <a:ext cx="2289048" cy="365760"/>
          </a:xfrm>
          <a:prstGeom prst="rect">
            <a:avLst/>
          </a:prstGeom>
        </p:spPr>
        <p:txBody>
          <a:bodyPr/>
          <a:lstStyle/>
          <a:p>
            <a:fld id="{2665F9E0-B3AE-45BC-B924-700A54E3051D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702368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4937760"/>
          </a:xfrm>
        </p:spPr>
        <p:txBody>
          <a:bodyPr/>
          <a:lstStyle>
            <a:lvl1pPr marL="274320" indent="-274320">
              <a:buClr>
                <a:srgbClr val="69A12B"/>
              </a:buClr>
              <a:buFont typeface="Wingdings 3" panose="05040102010807070707" pitchFamily="18" charset="2"/>
              <a:buChar char=""/>
              <a:defRPr/>
            </a:lvl1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7" name="スライド番号プレースホルダー 22"/>
          <p:cNvSpPr txBox="1">
            <a:spLocks/>
          </p:cNvSpPr>
          <p:nvPr userDrawn="1"/>
        </p:nvSpPr>
        <p:spPr>
          <a:xfrm>
            <a:off x="8117193" y="6356350"/>
            <a:ext cx="631271" cy="365760"/>
          </a:xfrm>
          <a:prstGeom prst="rect">
            <a:avLst/>
          </a:prstGeom>
        </p:spPr>
        <p:txBody>
          <a:bodyPr vert="horz"/>
          <a:lstStyle>
            <a:defPPr>
              <a:defRPr lang="ja-JP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70B4F9-19F9-4B21-8516-E9BE38EC113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19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846584"/>
          </a:xfrm>
        </p:spPr>
        <p:txBody>
          <a:bodyPr/>
          <a:lstStyle/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7095688"/>
            <a:ext cx="2289048" cy="365760"/>
          </a:xfrm>
        </p:spPr>
        <p:txBody>
          <a:bodyPr/>
          <a:lstStyle/>
          <a:p>
            <a:fld id="{06692318-B2AC-4D8B-9223-C54F832DFAB9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7095688"/>
            <a:ext cx="350520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4937760"/>
          </a:xfrm>
        </p:spPr>
        <p:txBody>
          <a:bodyPr/>
          <a:lstStyle>
            <a:lvl1pPr marL="274320" indent="-274320">
              <a:buClr>
                <a:srgbClr val="69A12B"/>
              </a:buClr>
              <a:buFont typeface="Wingdings 3" panose="05040102010807070707" pitchFamily="18" charset="2"/>
              <a:buChar char=""/>
              <a:defRPr/>
            </a:lvl1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573883" cy="365760"/>
          </a:xfrm>
        </p:spPr>
        <p:txBody>
          <a:bodyPr/>
          <a:lstStyle>
            <a:lvl1pPr algn="r">
              <a:defRPr/>
            </a:lvl1pPr>
          </a:lstStyle>
          <a:p>
            <a:fld id="{9170B4F9-19F9-4B21-8516-E9BE38EC1135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8DF05D-8A2C-4610-8061-006CD60F3BD4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9E40-BA05-404A-ADC7-632B6D1C28FE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380312" y="6356350"/>
            <a:ext cx="90108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28C4-1976-49B8-837A-C856A91DABC9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7380312" y="6356350"/>
            <a:ext cx="90108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69EB-1486-46B1-BB7E-2F4F247DEAB4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380312" y="6356350"/>
            <a:ext cx="90108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D337-D38B-468D-99FA-AA85AD0A5A36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380312" y="6356350"/>
            <a:ext cx="90108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4539-BFFD-46DD-9170-DE41211242BF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380312" y="6356350"/>
            <a:ext cx="90108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2840-6D8B-4B45-AA21-FF2A3DAF8ACB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7380312" y="6356350"/>
            <a:ext cx="901080" cy="365760"/>
          </a:xfrm>
          <a:prstGeom prst="rect">
            <a:avLst/>
          </a:prstGeom>
        </p:spPr>
        <p:txBody>
          <a:bodyPr/>
          <a:lstStyle/>
          <a:p>
            <a:fld id="{9170B4F9-19F9-4B21-8516-E9BE38EC113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84658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038952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702368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569032-DF6E-476E-9F2F-5E02ECFF8DE0}" type="datetime1">
              <a:rPr kumimoji="1" lang="ja-JP" altLang="en-US" smtClean="0"/>
              <a:t>2016/8/3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5600" y="702368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28" name="直線コネクタ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69A12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69A12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17193" y="6356350"/>
            <a:ext cx="631271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0B4F9-19F9-4B21-8516-E9BE38EC113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8" name="二等辺三角形 17"/>
          <p:cNvSpPr>
            <a:spLocks noChangeAspect="1"/>
          </p:cNvSpPr>
          <p:nvPr userDrawn="1"/>
        </p:nvSpPr>
        <p:spPr>
          <a:xfrm rot="5400000">
            <a:off x="419100" y="7089842"/>
            <a:ext cx="190849" cy="120314"/>
          </a:xfrm>
          <a:prstGeom prst="triangle">
            <a:avLst>
              <a:gd name="adj" fmla="val 50000"/>
            </a:avLst>
          </a:prstGeom>
          <a:solidFill>
            <a:srgbClr val="69A12B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2843808" y="2821564"/>
            <a:ext cx="6264696" cy="4063819"/>
          </a:xfrm>
          <a:prstGeom prst="rect">
            <a:avLst/>
          </a:prstGeom>
          <a:blipFill dpi="0" rotWithShape="1">
            <a:blip r:embed="rId14">
              <a:alphaModFix amt="23000"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69A12B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rgbClr val="69A12B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84658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038952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69A12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2843808" y="2821564"/>
            <a:ext cx="6264696" cy="4063819"/>
          </a:xfrm>
          <a:prstGeom prst="rect">
            <a:avLst/>
          </a:prstGeom>
          <a:blipFill dpi="0" rotWithShape="1">
            <a:blip r:embed="rId3">
              <a:alphaModFix amt="2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17193" y="6356350"/>
            <a:ext cx="631271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0B4F9-19F9-4B21-8516-E9BE38EC113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6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69A12B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rgbClr val="69A12B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最終成果報告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 ケロたん</a:t>
            </a:r>
            <a:endParaRPr kumimoji="1" lang="en-US" altLang="ja-JP" dirty="0" smtClean="0"/>
          </a:p>
          <a:p>
            <a:r>
              <a:rPr lang="ja-JP" altLang="en-US" dirty="0" smtClean="0"/>
              <a:t>川崎亘輝</a:t>
            </a:r>
            <a:endParaRPr lang="en-US" altLang="ja-JP" dirty="0" smtClean="0"/>
          </a:p>
          <a:p>
            <a:r>
              <a:rPr kumimoji="1" lang="ja-JP" altLang="en-US" dirty="0" smtClean="0"/>
              <a:t>鷲野史拓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6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>
          <a:xfrm>
            <a:off x="899592" y="5544616"/>
            <a:ext cx="7416824" cy="1268760"/>
          </a:xfrm>
          <a:prstGeom prst="roundRect">
            <a:avLst>
              <a:gd name="adj" fmla="val 2567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/>
          <p:cNvSpPr/>
          <p:nvPr/>
        </p:nvSpPr>
        <p:spPr>
          <a:xfrm>
            <a:off x="35496" y="980729"/>
            <a:ext cx="1368152" cy="5689078"/>
          </a:xfrm>
          <a:prstGeom prst="downArrow">
            <a:avLst>
              <a:gd name="adj1" fmla="val 66685"/>
              <a:gd name="adj2" fmla="val 661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50000"/>
                </a:schemeClr>
              </a:gs>
              <a:gs pos="68000">
                <a:srgbClr val="CFDBF1">
                  <a:lumMod val="100000"/>
                </a:srgbClr>
              </a:gs>
              <a:gs pos="9000">
                <a:schemeClr val="accent1">
                  <a:tint val="44500"/>
                  <a:satMod val="160000"/>
                  <a:lumMod val="70000"/>
                </a:schemeClr>
              </a:gs>
              <a:gs pos="100000">
                <a:schemeClr val="accent1">
                  <a:tint val="23500"/>
                  <a:satMod val="160000"/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99592" y="5544616"/>
            <a:ext cx="1008112" cy="12687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開発の流れ（前半）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662102" y="2669811"/>
            <a:ext cx="576064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400" dirty="0" smtClean="0"/>
              <a:t>技術調査</a:t>
            </a:r>
            <a:endParaRPr kumimoji="1"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-4274225" y="4189730"/>
            <a:ext cx="2787080" cy="4634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デプロイ環境構築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-4068960" y="3353869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例外処理</a:t>
            </a:r>
            <a:endParaRPr kumimoji="1" lang="en-US" altLang="ja-JP" sz="2400" dirty="0" smtClean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-1332656" y="3933056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2087027" y="5661248"/>
            <a:ext cx="4357181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ドキュメント整備</a:t>
            </a:r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-4284984" y="4765794"/>
            <a:ext cx="2799000" cy="3913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バグ修正、テスト</a:t>
            </a:r>
            <a:endParaRPr kumimoji="1"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087027" y="6228020"/>
            <a:ext cx="6085373" cy="5133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中間成果報告</a:t>
            </a:r>
            <a:endParaRPr kumimoji="1"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-1332656" y="5301208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-2772816" y="22989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6/24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1188640" y="328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7/5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1188640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7/6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188640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7/8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1188640" y="45811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7/9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1188640" y="52199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7/13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-1188640" y="62280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7/20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-1188640" y="48598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7/12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898724" y="3469650"/>
            <a:ext cx="7417692" cy="1718899"/>
            <a:chOff x="898724" y="3569893"/>
            <a:chExt cx="7417692" cy="1618656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898724" y="3569893"/>
              <a:ext cx="7417692" cy="1618656"/>
              <a:chOff x="898724" y="3353869"/>
              <a:chExt cx="7417692" cy="1947338"/>
            </a:xfrm>
          </p:grpSpPr>
          <p:sp>
            <p:nvSpPr>
              <p:cNvPr id="34" name="角丸四角形 33"/>
              <p:cNvSpPr/>
              <p:nvPr/>
            </p:nvSpPr>
            <p:spPr>
              <a:xfrm>
                <a:off x="898724" y="3353869"/>
                <a:ext cx="7417692" cy="1946033"/>
              </a:xfrm>
              <a:prstGeom prst="roundRect">
                <a:avLst>
                  <a:gd name="adj" fmla="val 19561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899592" y="3353869"/>
                <a:ext cx="1008112" cy="19473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角丸四角形 4"/>
            <p:cNvSpPr/>
            <p:nvPr/>
          </p:nvSpPr>
          <p:spPr>
            <a:xfrm>
              <a:off x="2144381" y="3785916"/>
              <a:ext cx="2787659" cy="12280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サーバ</a:t>
              </a:r>
              <a:r>
                <a:rPr kumimoji="1" lang="ja-JP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側開発</a:t>
              </a:r>
              <a:endPara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5148064" y="3786161"/>
              <a:ext cx="2808312" cy="12301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フロント側開発</a:t>
              </a:r>
              <a:endPara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71600" y="3717032"/>
              <a:ext cx="11502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6/24</a:t>
              </a: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73494" y="4551511"/>
              <a:ext cx="1078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7/12</a:t>
              </a: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971600" y="5589240"/>
            <a:ext cx="1150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7/13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973494" y="6351711"/>
            <a:ext cx="9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7/20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899592" y="1124444"/>
            <a:ext cx="7416824" cy="2016523"/>
            <a:chOff x="899592" y="1124445"/>
            <a:chExt cx="7416824" cy="1876082"/>
          </a:xfrm>
        </p:grpSpPr>
        <p:sp>
          <p:nvSpPr>
            <p:cNvPr id="4" name="角丸四角形 3"/>
            <p:cNvSpPr/>
            <p:nvPr/>
          </p:nvSpPr>
          <p:spPr>
            <a:xfrm>
              <a:off x="1691680" y="1124742"/>
              <a:ext cx="6624736" cy="1872209"/>
            </a:xfrm>
            <a:prstGeom prst="roundRect">
              <a:avLst>
                <a:gd name="adj" fmla="val 12481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99592" y="1124445"/>
              <a:ext cx="1008112" cy="1876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973494" y="1268760"/>
              <a:ext cx="11502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6/6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71600" y="2391271"/>
              <a:ext cx="11502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6/23</a:t>
              </a: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2123726" y="1461952"/>
              <a:ext cx="3168354" cy="11358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アイディア出し</a:t>
              </a:r>
              <a:endPara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4850199" y="1461952"/>
              <a:ext cx="3199541" cy="11289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提案概要書</a:t>
              </a:r>
              <a:r>
                <a:rPr lang="en-US" altLang="ja-JP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ja-JP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ja-JP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作成</a:t>
              </a:r>
              <a:endPara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5102836" y="1556792"/>
              <a:ext cx="0" cy="984012"/>
            </a:xfrm>
            <a:prstGeom prst="line">
              <a:avLst/>
            </a:prstGeom>
            <a:ln w="635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下カーブ矢印 42"/>
          <p:cNvSpPr/>
          <p:nvPr/>
        </p:nvSpPr>
        <p:spPr>
          <a:xfrm>
            <a:off x="4716016" y="1368245"/>
            <a:ext cx="773640" cy="33256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下カーブ矢印 43"/>
          <p:cNvSpPr/>
          <p:nvPr/>
        </p:nvSpPr>
        <p:spPr>
          <a:xfrm flipH="1" flipV="1">
            <a:off x="4716016" y="2448365"/>
            <a:ext cx="773641" cy="33256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下矢印 29"/>
          <p:cNvSpPr/>
          <p:nvPr/>
        </p:nvSpPr>
        <p:spPr>
          <a:xfrm>
            <a:off x="35496" y="980729"/>
            <a:ext cx="1368152" cy="5689078"/>
          </a:xfrm>
          <a:prstGeom prst="downArrow">
            <a:avLst>
              <a:gd name="adj1" fmla="val 66685"/>
              <a:gd name="adj2" fmla="val 6611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50000"/>
                </a:schemeClr>
              </a:gs>
              <a:gs pos="68000">
                <a:srgbClr val="CFDBF1">
                  <a:lumMod val="100000"/>
                </a:srgbClr>
              </a:gs>
              <a:gs pos="9000">
                <a:schemeClr val="accent1">
                  <a:tint val="44500"/>
                  <a:satMod val="160000"/>
                  <a:lumMod val="70000"/>
                </a:schemeClr>
              </a:gs>
              <a:gs pos="100000">
                <a:schemeClr val="accent1">
                  <a:tint val="23500"/>
                  <a:satMod val="160000"/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898724" y="3284985"/>
            <a:ext cx="7417692" cy="2158934"/>
          </a:xfrm>
          <a:prstGeom prst="roundRect">
            <a:avLst>
              <a:gd name="adj" fmla="val 1956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899592" y="3284984"/>
            <a:ext cx="1008112" cy="21602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691680" y="1124744"/>
            <a:ext cx="6624736" cy="1656184"/>
          </a:xfrm>
          <a:prstGeom prst="roundRect">
            <a:avLst>
              <a:gd name="adj" fmla="val 1248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662102" y="2669811"/>
            <a:ext cx="576064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400" dirty="0" smtClean="0"/>
              <a:t>技術調査</a:t>
            </a:r>
            <a:endParaRPr kumimoji="1" lang="ja-JP" altLang="en-US" sz="2400" dirty="0"/>
          </a:p>
        </p:txBody>
      </p:sp>
      <p:sp>
        <p:nvSpPr>
          <p:cNvPr id="13" name="角丸四角形 12"/>
          <p:cNvSpPr/>
          <p:nvPr/>
        </p:nvSpPr>
        <p:spPr>
          <a:xfrm>
            <a:off x="-4068960" y="3353869"/>
            <a:ext cx="201622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例外処理</a:t>
            </a:r>
            <a:endParaRPr kumimoji="1" lang="en-US" altLang="ja-JP" sz="2400" dirty="0" smtClean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-1332656" y="3933056"/>
            <a:ext cx="1008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5301392" y="3484207"/>
            <a:ext cx="2555850" cy="5730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リファクタリング</a:t>
            </a:r>
            <a:endParaRPr kumimoji="1"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087027" y="5301208"/>
            <a:ext cx="6085373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最終成果報告会</a:t>
            </a:r>
            <a:endParaRPr kumimoji="1" lang="en-US" altLang="ja-JP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-1332656" y="5301208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-2772816" y="22989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6/24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1188640" y="32849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7/5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-1188640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7/6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188640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7/8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-1188640" y="45811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7/9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-1188640" y="52199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7/13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-1188640" y="62280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7/20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-1188640" y="48598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7/12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899592" y="1124744"/>
            <a:ext cx="1008112" cy="16596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3494" y="1124744"/>
            <a:ext cx="1150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7/21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971600" y="2247255"/>
            <a:ext cx="1150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7/26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123728" y="1355576"/>
            <a:ext cx="5567990" cy="11702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Pull Request</a:t>
            </a:r>
            <a:endParaRPr lang="en-US" altLang="ja-JP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71600" y="3399383"/>
            <a:ext cx="11502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7</a:t>
            </a:r>
            <a:r>
              <a:rPr lang="en-US" altLang="ja-JP" sz="2400" dirty="0" smtClean="0"/>
              <a:t>/27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73494" y="491588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8/5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2046249" y="3510254"/>
            <a:ext cx="3078900" cy="5209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バグ・問題点の修正</a:t>
            </a:r>
            <a:endParaRPr kumimoji="1"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046249" y="4333746"/>
            <a:ext cx="5810993" cy="8129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発表資料 作成 ＆ </a:t>
            </a:r>
            <a:r>
              <a:rPr kumimoji="1"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練習</a:t>
            </a:r>
            <a:endParaRPr kumimoji="1"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 ～アイディア出し～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47500" lnSpcReduction="20000"/>
          </a:bodyPr>
          <a:lstStyle/>
          <a:p>
            <a:r>
              <a:rPr lang="ja-JP" altLang="en-US" dirty="0" smtClean="0"/>
              <a:t>やったこと</a:t>
            </a:r>
            <a:endParaRPr lang="en-US" altLang="ja-JP" dirty="0"/>
          </a:p>
          <a:p>
            <a:pPr lvl="1"/>
            <a:r>
              <a:rPr lang="ja-JP" altLang="en-US" dirty="0"/>
              <a:t>営業の方へのヒアリング</a:t>
            </a:r>
            <a:endParaRPr lang="en-US" altLang="ja-JP" dirty="0"/>
          </a:p>
          <a:p>
            <a:pPr lvl="1"/>
            <a:r>
              <a:rPr lang="ja-JP" altLang="en-US" dirty="0"/>
              <a:t>マインドマップ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アプリ市場の調査</a:t>
            </a:r>
            <a:endParaRPr lang="en-US" altLang="ja-JP" dirty="0"/>
          </a:p>
          <a:p>
            <a:pPr lvl="1"/>
            <a:r>
              <a:rPr lang="ja-JP" altLang="en-US" dirty="0"/>
              <a:t>なぜなぜ分析</a:t>
            </a:r>
            <a:endParaRPr lang="en-US" altLang="ja-JP" dirty="0"/>
          </a:p>
          <a:p>
            <a:pPr lvl="1"/>
            <a:r>
              <a:rPr lang="ja-JP" altLang="en-US" dirty="0"/>
              <a:t>出てきた案に対して</a:t>
            </a:r>
            <a:r>
              <a:rPr lang="en-US" altLang="ja-JP" dirty="0"/>
              <a:t>5</a:t>
            </a:r>
            <a:r>
              <a:rPr lang="ja-JP" altLang="en-US" dirty="0"/>
              <a:t>段階評価テーブルの作成</a:t>
            </a:r>
            <a:endParaRPr lang="en-US" altLang="ja-JP" dirty="0"/>
          </a:p>
          <a:p>
            <a:r>
              <a:rPr lang="ja-JP" altLang="en-US" dirty="0"/>
              <a:t>意識したこと</a:t>
            </a:r>
            <a:endParaRPr lang="en-US" altLang="ja-JP" dirty="0"/>
          </a:p>
          <a:p>
            <a:pPr lvl="1"/>
            <a:r>
              <a:rPr lang="ja-JP" altLang="en-US" dirty="0"/>
              <a:t>実際に新人営業が使うことを想定した</a:t>
            </a:r>
            <a:endParaRPr lang="en-US" altLang="ja-JP" dirty="0"/>
          </a:p>
          <a:p>
            <a:pPr lvl="2"/>
            <a:r>
              <a:rPr lang="ja-JP" altLang="en-US" dirty="0"/>
              <a:t>コストメリット → 継続して利用されるのか</a:t>
            </a:r>
            <a:endParaRPr lang="en-US" altLang="ja-JP" dirty="0"/>
          </a:p>
          <a:p>
            <a:pPr lvl="2"/>
            <a:r>
              <a:rPr lang="ja-JP" altLang="en-US" dirty="0"/>
              <a:t>シンプル性 → 最初に使ってもらえるのか</a:t>
            </a:r>
            <a:endParaRPr lang="en-US" altLang="ja-JP" dirty="0"/>
          </a:p>
          <a:p>
            <a:pPr lvl="2"/>
            <a:r>
              <a:rPr lang="ja-JP" altLang="en-US" dirty="0"/>
              <a:t>（マネタイズ）</a:t>
            </a:r>
            <a:endParaRPr lang="en-US" altLang="ja-JP" dirty="0"/>
          </a:p>
          <a:p>
            <a:pPr lvl="1"/>
            <a:r>
              <a:rPr lang="ja-JP" altLang="en-US" dirty="0"/>
              <a:t>既存アプリとの差異</a:t>
            </a:r>
            <a:endParaRPr lang="en-US" altLang="ja-JP" dirty="0"/>
          </a:p>
          <a:p>
            <a:pPr lvl="2"/>
            <a:r>
              <a:rPr lang="ja-JP" altLang="en-US" dirty="0"/>
              <a:t>高機能なアプリが使われない理由</a:t>
            </a:r>
            <a:endParaRPr lang="en-US" altLang="ja-JP" dirty="0"/>
          </a:p>
          <a:p>
            <a:r>
              <a:rPr lang="ja-JP" altLang="en-US" dirty="0" smtClean="0"/>
              <a:t>悪かった</a:t>
            </a:r>
            <a:r>
              <a:rPr lang="ja-JP" altLang="en-US" dirty="0"/>
              <a:t>こと</a:t>
            </a:r>
            <a:endParaRPr lang="en-US" altLang="ja-JP" dirty="0" smtClean="0"/>
          </a:p>
          <a:p>
            <a:pPr lvl="1"/>
            <a:r>
              <a:rPr lang="ja-JP" altLang="en-US" dirty="0"/>
              <a:t>約</a:t>
            </a:r>
            <a:r>
              <a:rPr lang="en-US" altLang="ja-JP" dirty="0"/>
              <a:t>3</a:t>
            </a:r>
            <a:r>
              <a:rPr lang="ja-JP" altLang="en-US" dirty="0"/>
              <a:t>週間（</a:t>
            </a:r>
            <a:r>
              <a:rPr lang="en-US" altLang="ja-JP" dirty="0"/>
              <a:t> 6/6 </a:t>
            </a:r>
            <a:r>
              <a:rPr lang="ja-JP" altLang="en-US" dirty="0"/>
              <a:t>～ </a:t>
            </a:r>
            <a:r>
              <a:rPr lang="en-US" altLang="ja-JP" dirty="0"/>
              <a:t>6/23 </a:t>
            </a:r>
            <a:r>
              <a:rPr lang="ja-JP" altLang="en-US" dirty="0"/>
              <a:t>）</a:t>
            </a:r>
            <a:r>
              <a:rPr lang="ja-JP" altLang="en-US" dirty="0" smtClean="0"/>
              <a:t>かかった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問題点とその原因は明らかになったが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それに対する解決策が、すでに既存で、新規性が出てこなかった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原因の深掘り（なぜなぜ分析）が甘かった・遅かった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原因の深掘りをしている最中に、解決策の話をしていた。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「その</a:t>
            </a:r>
            <a:r>
              <a:rPr lang="ja-JP" altLang="en-US" dirty="0"/>
              <a:t>問題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アプリじゃ解決できないから無理」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原因の深掘りができてなかった</a:t>
            </a:r>
            <a:endParaRPr lang="en-US" altLang="ja-JP" dirty="0"/>
          </a:p>
          <a:p>
            <a:pPr lvl="2"/>
            <a:r>
              <a:rPr lang="ja-JP" altLang="en-US" dirty="0"/>
              <a:t>話し合いの途中で、議論の方向がぶれまくってた</a:t>
            </a:r>
            <a:endParaRPr lang="en-US" altLang="ja-JP" dirty="0"/>
          </a:p>
          <a:p>
            <a:pPr lvl="2"/>
            <a:r>
              <a:rPr lang="ja-JP" altLang="en-US" dirty="0"/>
              <a:t>対象ユーザが抱える問題の原因を考える段階で、解決策まで考えてしまってた</a:t>
            </a:r>
            <a:endParaRPr lang="en-US" altLang="ja-JP" dirty="0"/>
          </a:p>
          <a:p>
            <a:pPr lvl="1"/>
            <a:r>
              <a:rPr lang="ja-JP" altLang="en-US" dirty="0"/>
              <a:t>アイディアの否定があった</a:t>
            </a:r>
            <a:endParaRPr lang="en-US" altLang="ja-JP" dirty="0"/>
          </a:p>
          <a:p>
            <a:pPr lvl="2"/>
            <a:r>
              <a:rPr lang="ja-JP" altLang="en-US" dirty="0"/>
              <a:t>川崎のストレス</a:t>
            </a:r>
            <a:endParaRPr lang="en-US" altLang="ja-JP" dirty="0"/>
          </a:p>
          <a:p>
            <a:pPr lvl="2"/>
            <a:r>
              <a:rPr lang="ja-JP" altLang="en-US" dirty="0"/>
              <a:t>意見（原因、解決策の両方）の発展が止まった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環状矢印 14"/>
          <p:cNvSpPr/>
          <p:nvPr/>
        </p:nvSpPr>
        <p:spPr>
          <a:xfrm rot="2875165">
            <a:off x="3062092" y="2587749"/>
            <a:ext cx="3503287" cy="3503287"/>
          </a:xfrm>
          <a:prstGeom prst="circularArrow">
            <a:avLst>
              <a:gd name="adj1" fmla="val 6948"/>
              <a:gd name="adj2" fmla="val 1142319"/>
              <a:gd name="adj3" fmla="val 20518545"/>
              <a:gd name="adj4" fmla="val 5827751"/>
              <a:gd name="adj5" fmla="val 906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 ～アイディア出し～</a:t>
            </a:r>
            <a:endParaRPr kumimoji="1" lang="ja-JP" altLang="en-US" dirty="0"/>
          </a:p>
        </p:txBody>
      </p:sp>
      <p:pic>
        <p:nvPicPr>
          <p:cNvPr id="1026" name="Picture 2" descr="シルエット に対する画像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85241"/>
            <a:ext cx="1149548" cy="17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シルエット に対する画像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923" y="1279793"/>
            <a:ext cx="2100304" cy="16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シルエット に対する画像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64447"/>
            <a:ext cx="1655464" cy="190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自殺 シルエット に対する画像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11" y="5013176"/>
            <a:ext cx="1815009" cy="18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シルエット に対する画像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65000"/>
                    </a14:imgEffect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568" y="5012015"/>
            <a:ext cx="2355490" cy="165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1115616" y="4911551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ヒアリング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39752" y="109512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分析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47544" y="483954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アプリ提案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62485" y="561043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没</a:t>
            </a:r>
            <a:endParaRPr kumimoji="1"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419872" y="3428999"/>
            <a:ext cx="2715530" cy="1008113"/>
          </a:xfrm>
          <a:prstGeom prst="rect">
            <a:avLst/>
          </a:prstGeom>
          <a:solidFill>
            <a:schemeClr val="bg1">
              <a:alpha val="60000"/>
            </a:schemeClr>
          </a:solidFill>
          <a:ln w="508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ja-JP" altLang="en-US" sz="2400" dirty="0">
                <a:solidFill>
                  <a:srgbClr val="F49306"/>
                </a:solidFill>
              </a:rPr>
              <a:t>実際に新人営業が使うことを</a:t>
            </a:r>
            <a:r>
              <a:rPr lang="ja-JP" altLang="en-US" sz="2400" dirty="0" smtClean="0">
                <a:solidFill>
                  <a:srgbClr val="F49306"/>
                </a:solidFill>
              </a:rPr>
              <a:t>想定</a:t>
            </a:r>
            <a:endParaRPr lang="en-US" altLang="ja-JP" sz="2400" dirty="0">
              <a:solidFill>
                <a:srgbClr val="F49306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406923" y="91046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意識していたこと</a:t>
            </a:r>
            <a:endParaRPr kumimoji="1" lang="ja-JP" altLang="en-US" dirty="0"/>
          </a:p>
        </p:txBody>
      </p:sp>
      <p:pic>
        <p:nvPicPr>
          <p:cNvPr id="27" name="Picture 4" descr="シルエット に対する画像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985495"/>
            <a:ext cx="2479228" cy="19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円/楕円 25"/>
          <p:cNvSpPr/>
          <p:nvPr/>
        </p:nvSpPr>
        <p:spPr>
          <a:xfrm>
            <a:off x="4033198" y="1556792"/>
            <a:ext cx="178762" cy="1016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4067944" y="1556792"/>
            <a:ext cx="45719" cy="1024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652121" y="1052736"/>
            <a:ext cx="2015503" cy="8789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・マインドマップ</a:t>
            </a:r>
            <a:endParaRPr kumimoji="1" lang="en-US" altLang="ja-JP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・なぜなぜ分析</a:t>
            </a:r>
            <a:endParaRPr kumimoji="1" lang="ja-JP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 ～機能開発～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やったこと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</a:t>
            </a:r>
            <a:r>
              <a:rPr lang="ja-JP" altLang="en-US" dirty="0"/>
              <a:t>分担</a:t>
            </a:r>
            <a:endParaRPr lang="en-US" altLang="ja-JP" dirty="0"/>
          </a:p>
          <a:p>
            <a:pPr lvl="2"/>
            <a:r>
              <a:rPr lang="ja-JP" altLang="en-US" dirty="0"/>
              <a:t>川崎：</a:t>
            </a:r>
            <a:r>
              <a:rPr lang="en-US" altLang="ja-JP" dirty="0" smtClean="0"/>
              <a:t>Python, Django, </a:t>
            </a:r>
            <a:r>
              <a:rPr lang="ja-JP" altLang="en-US" dirty="0" smtClean="0"/>
              <a:t>デプロイ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Git</a:t>
            </a:r>
            <a:r>
              <a:rPr lang="ja-JP" altLang="en-US" dirty="0"/>
              <a:t>操作など</a:t>
            </a:r>
            <a:r>
              <a:rPr lang="ja-JP" altLang="en-US" dirty="0" smtClean="0"/>
              <a:t>、</a:t>
            </a:r>
            <a:r>
              <a:rPr lang="ja-JP" altLang="en-US" dirty="0"/>
              <a:t>サーバ</a:t>
            </a:r>
            <a:r>
              <a:rPr lang="ja-JP" altLang="en-US" dirty="0" smtClean="0"/>
              <a:t>側</a:t>
            </a:r>
            <a:endParaRPr lang="en-US" altLang="ja-JP" dirty="0"/>
          </a:p>
          <a:p>
            <a:pPr lvl="2"/>
            <a:r>
              <a:rPr lang="ja-JP" altLang="en-US" dirty="0"/>
              <a:t>鷲野：</a:t>
            </a:r>
            <a:r>
              <a:rPr lang="en-US" altLang="ja-JP" dirty="0"/>
              <a:t>HTML,</a:t>
            </a:r>
            <a:r>
              <a:rPr lang="ja-JP" altLang="en-US" dirty="0"/>
              <a:t> </a:t>
            </a:r>
            <a:r>
              <a:rPr lang="en-US" altLang="ja-JP" dirty="0"/>
              <a:t>CSS, JS</a:t>
            </a:r>
            <a:r>
              <a:rPr lang="ja-JP" altLang="en-US" dirty="0"/>
              <a:t>など、</a:t>
            </a:r>
            <a:r>
              <a:rPr lang="ja-JP" altLang="en-US" dirty="0" smtClean="0"/>
              <a:t>フロント側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実装</a:t>
            </a:r>
            <a:r>
              <a:rPr lang="ja-JP" altLang="en-US" dirty="0"/>
              <a:t>のため</a:t>
            </a:r>
            <a:r>
              <a:rPr lang="ja-JP" altLang="en-US" dirty="0" smtClean="0"/>
              <a:t>の技術調査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API</a:t>
            </a:r>
            <a:r>
              <a:rPr lang="ja-JP" altLang="en-US" dirty="0" smtClean="0"/>
              <a:t>キーの申請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駅探、</a:t>
            </a:r>
            <a:r>
              <a:rPr lang="en-US" altLang="ja-JP" dirty="0" smtClean="0"/>
              <a:t>google map</a:t>
            </a:r>
            <a:r>
              <a:rPr lang="ja-JP" altLang="en-US" dirty="0" smtClean="0"/>
              <a:t>関係、</a:t>
            </a:r>
            <a:r>
              <a:rPr lang="en-US" altLang="ja-JP" dirty="0" smtClean="0"/>
              <a:t>Bing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駅探に関しては社印が必要になるという事態に</a:t>
            </a:r>
            <a:r>
              <a:rPr lang="en-US" altLang="ja-JP" dirty="0" smtClean="0"/>
              <a:t>!!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意識</a:t>
            </a:r>
            <a:r>
              <a:rPr lang="ja-JP" altLang="en-US" dirty="0"/>
              <a:t>したこと</a:t>
            </a:r>
            <a:endParaRPr lang="en-US" altLang="ja-JP" dirty="0"/>
          </a:p>
          <a:p>
            <a:pPr lvl="1"/>
            <a:r>
              <a:rPr lang="ja-JP" altLang="en-US" dirty="0"/>
              <a:t>アイデア出しの遅延を取り戻す</a:t>
            </a:r>
            <a:r>
              <a:rPr lang="en-US" altLang="ja-JP" dirty="0"/>
              <a:t>!!</a:t>
            </a:r>
          </a:p>
          <a:p>
            <a:pPr lvl="2"/>
            <a:r>
              <a:rPr lang="ja-JP" altLang="en-US" dirty="0"/>
              <a:t>機能の優先順位付け </a:t>
            </a:r>
            <a:r>
              <a:rPr lang="en-US" altLang="ja-JP" dirty="0"/>
              <a:t>(</a:t>
            </a:r>
            <a:r>
              <a:rPr lang="ja-JP" altLang="en-US" dirty="0"/>
              <a:t>スクラム風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相方の進捗状況を適宜確認、リスケ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 ～機能開発～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やったこと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作業</a:t>
            </a:r>
            <a:r>
              <a:rPr lang="ja-JP" altLang="en-US" dirty="0" smtClean="0"/>
              <a:t>分担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pic>
        <p:nvPicPr>
          <p:cNvPr id="2052" name="Picture 4" descr="ディスプレイ に対する画像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09" y="3403664"/>
            <a:ext cx="2931252" cy="244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サーバ に対する画像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11" y="3296799"/>
            <a:ext cx="2599730" cy="235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カギ線コネクタ 5"/>
          <p:cNvCxnSpPr/>
          <p:nvPr/>
        </p:nvCxnSpPr>
        <p:spPr>
          <a:xfrm>
            <a:off x="3521423" y="4126201"/>
            <a:ext cx="2410486" cy="681295"/>
          </a:xfrm>
          <a:prstGeom prst="bentConnector3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994486" y="2060848"/>
            <a:ext cx="21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川崎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サーバ側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0666" y="2060848"/>
            <a:ext cx="21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鷲野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フロント側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1" name="雲形吹き出し 10"/>
          <p:cNvSpPr/>
          <p:nvPr/>
        </p:nvSpPr>
        <p:spPr>
          <a:xfrm>
            <a:off x="7475276" y="3186411"/>
            <a:ext cx="1296144" cy="434505"/>
          </a:xfrm>
          <a:prstGeom prst="cloudCallout">
            <a:avLst>
              <a:gd name="adj1" fmla="val -25793"/>
              <a:gd name="adj2" fmla="val 17101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HTML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雲形吹き出し 16"/>
          <p:cNvSpPr/>
          <p:nvPr/>
        </p:nvSpPr>
        <p:spPr>
          <a:xfrm>
            <a:off x="5586502" y="3255103"/>
            <a:ext cx="1296144" cy="434505"/>
          </a:xfrm>
          <a:prstGeom prst="cloudCallout">
            <a:avLst>
              <a:gd name="adj1" fmla="val 32629"/>
              <a:gd name="adj2" fmla="val 128264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CSS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雲形吹き出し 17"/>
          <p:cNvSpPr/>
          <p:nvPr/>
        </p:nvSpPr>
        <p:spPr>
          <a:xfrm>
            <a:off x="7910629" y="5037524"/>
            <a:ext cx="1164901" cy="434505"/>
          </a:xfrm>
          <a:prstGeom prst="cloudCallout">
            <a:avLst>
              <a:gd name="adj1" fmla="val -78610"/>
              <a:gd name="adj2" fmla="val -9204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雲形吹き出し 18"/>
          <p:cNvSpPr/>
          <p:nvPr/>
        </p:nvSpPr>
        <p:spPr>
          <a:xfrm>
            <a:off x="2391571" y="2820598"/>
            <a:ext cx="1764582" cy="434505"/>
          </a:xfrm>
          <a:prstGeom prst="cloudCallout">
            <a:avLst>
              <a:gd name="adj1" fmla="val -25793"/>
              <a:gd name="adj2" fmla="val 17101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Django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雲形吹き出し 19"/>
          <p:cNvSpPr/>
          <p:nvPr/>
        </p:nvSpPr>
        <p:spPr>
          <a:xfrm>
            <a:off x="33759" y="2869284"/>
            <a:ext cx="1914179" cy="771638"/>
          </a:xfrm>
          <a:prstGeom prst="cloudCallout">
            <a:avLst>
              <a:gd name="adj1" fmla="val 23672"/>
              <a:gd name="adj2" fmla="val 11345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AWS</a:t>
            </a:r>
            <a:r>
              <a:rPr kumimoji="1" lang="ja-JP" altLang="en-US" dirty="0" smtClean="0">
                <a:solidFill>
                  <a:schemeClr val="tx1"/>
                </a:solidFill>
              </a:rPr>
              <a:t>への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デプロイ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雲形吹き出し 20"/>
          <p:cNvSpPr/>
          <p:nvPr/>
        </p:nvSpPr>
        <p:spPr>
          <a:xfrm>
            <a:off x="2347234" y="4074615"/>
            <a:ext cx="1622426" cy="434505"/>
          </a:xfrm>
          <a:prstGeom prst="cloudCallout">
            <a:avLst>
              <a:gd name="adj1" fmla="val -25793"/>
              <a:gd name="adj2" fmla="val 17101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Python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開発の流れ～プルリクエスト～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/>
              <a:t>どうやったの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相手の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を参考に必要な機能を把握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プルリクエストを受け入れるかチーム内で議論</a:t>
            </a:r>
            <a:endParaRPr lang="en-US" altLang="ja-JP" dirty="0" smtClean="0"/>
          </a:p>
          <a:p>
            <a:r>
              <a:rPr lang="ja-JP" altLang="en-US" dirty="0" smtClean="0"/>
              <a:t>結果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相手チーム</a:t>
            </a:r>
            <a:r>
              <a:rPr lang="en-US" altLang="ja-JP" dirty="0" smtClean="0"/>
              <a:t>(GLEAN)</a:t>
            </a:r>
            <a:r>
              <a:rPr lang="ja-JP" altLang="en-US" dirty="0" smtClean="0"/>
              <a:t>の修正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相手側からのプルリクエストの受け入れ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自分チーム　→　相手チーム</a:t>
            </a:r>
            <a:endParaRPr lang="en-US" altLang="ja-JP" dirty="0" smtClean="0"/>
          </a:p>
          <a:p>
            <a:pPr lvl="2"/>
            <a:r>
              <a:rPr lang="ja-JP" altLang="en-US" dirty="0"/>
              <a:t>チャット</a:t>
            </a:r>
            <a:r>
              <a:rPr lang="ja-JP" altLang="en-US" dirty="0" smtClean="0"/>
              <a:t>画面のずれ、干渉を修正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テストコードの作成</a:t>
            </a:r>
            <a:endParaRPr lang="en-US" altLang="ja-JP" dirty="0"/>
          </a:p>
          <a:p>
            <a:pPr lvl="1"/>
            <a:r>
              <a:rPr lang="ja-JP" altLang="en-US" dirty="0" smtClean="0"/>
              <a:t>相手チーム　→　自分チーム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会社概要の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の実装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入力フォームのオートコンプリートの実装</a:t>
            </a:r>
            <a:endParaRPr lang="en-US" altLang="ja-JP" dirty="0" smtClean="0"/>
          </a:p>
          <a:p>
            <a:r>
              <a:rPr lang="ja-JP" altLang="en-US" dirty="0" smtClean="0"/>
              <a:t>わるかった</a:t>
            </a:r>
            <a:r>
              <a:rPr lang="ja-JP" altLang="en-US" dirty="0"/>
              <a:t>こと</a:t>
            </a:r>
            <a:endParaRPr lang="en-US" altLang="ja-JP" dirty="0" smtClean="0"/>
          </a:p>
          <a:p>
            <a:pPr lvl="1"/>
            <a:r>
              <a:rPr lang="ja-JP" altLang="en-US" dirty="0"/>
              <a:t>相手</a:t>
            </a:r>
            <a:r>
              <a:rPr lang="ja-JP" altLang="en-US" dirty="0" smtClean="0"/>
              <a:t>が本当に求めている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に対してプルリクエストできていない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ソースコードを読むのに時間がかかり、アプリの修正や機能の追加などが不十分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修正や追加機能の優先順位が立てられていない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改善点</a:t>
            </a:r>
            <a:endParaRPr lang="ja-JP" altLang="en-US" dirty="0"/>
          </a:p>
          <a:p>
            <a:pPr lvl="1"/>
            <a:r>
              <a:rPr kumimoji="1" lang="ja-JP" altLang="en-US" dirty="0" smtClean="0"/>
              <a:t>納期を意識する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時間がかかると思った場合は、作成者に直接聞く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開発の流れ～プルリクエスト～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どうやったの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相手の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を参考に、求められている</a:t>
            </a:r>
            <a:r>
              <a:rPr lang="ja-JP" altLang="en-US" dirty="0"/>
              <a:t>点</a:t>
            </a:r>
            <a:r>
              <a:rPr lang="ja-JP" altLang="en-US" dirty="0" smtClean="0"/>
              <a:t>を把握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相手側からのプルリクエストのチーム内共有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開発の流れ～プルリクエスト～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結果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自分チーム　→　相手チーム</a:t>
            </a:r>
            <a:endParaRPr lang="en-US" altLang="ja-JP" dirty="0" smtClean="0"/>
          </a:p>
          <a:p>
            <a:pPr lvl="2"/>
            <a:r>
              <a:rPr lang="ja-JP" altLang="en-US" dirty="0"/>
              <a:t>チャット</a:t>
            </a:r>
            <a:r>
              <a:rPr lang="ja-JP" altLang="en-US" dirty="0" smtClean="0"/>
              <a:t>画面のずれ、干渉を修正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テストコードの作成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r>
              <a:rPr lang="ja-JP" altLang="en-US" dirty="0" smtClean="0"/>
              <a:t>相手チーム　→　自分チーム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会社概要の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の実装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入力フォームのオートコンプリートの実装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相手のプルリク　</a:t>
            </a:r>
            <a:r>
              <a:rPr lang="en-US" altLang="ja-JP" dirty="0" smtClean="0"/>
              <a:t>&gt;&gt; </a:t>
            </a:r>
            <a:r>
              <a:rPr lang="ja-JP" altLang="en-US" dirty="0" smtClean="0"/>
              <a:t>自分のプルリク </a:t>
            </a:r>
            <a:r>
              <a:rPr lang="en-US" altLang="ja-JP" dirty="0" smtClean="0"/>
              <a:t>???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開発の流れ～プルリクエスト～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よかった</a:t>
            </a:r>
            <a:r>
              <a:rPr lang="ja-JP" altLang="en-US" dirty="0"/>
              <a:t>こと</a:t>
            </a:r>
            <a:endParaRPr lang="en-US" altLang="ja-JP" dirty="0"/>
          </a:p>
          <a:p>
            <a:r>
              <a:rPr lang="ja-JP" altLang="en-US" dirty="0"/>
              <a:t>わるかったこと</a:t>
            </a:r>
            <a:endParaRPr lang="en-US" altLang="ja-JP" dirty="0" smtClean="0"/>
          </a:p>
          <a:p>
            <a:pPr lvl="1"/>
            <a:r>
              <a:rPr lang="ja-JP" altLang="en-US" dirty="0"/>
              <a:t>相手</a:t>
            </a:r>
            <a:r>
              <a:rPr lang="ja-JP" altLang="en-US" dirty="0" smtClean="0"/>
              <a:t>が本当に求めている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に対してプルリクエストできていない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ソースコードを読むのに時間がかかり、アプリの修正や機能の追加などが不十分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修正や追加機能の優先順位が立てられていない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r>
              <a:rPr lang="ja-JP" altLang="en-US" dirty="0" smtClean="0"/>
              <a:t>改善点</a:t>
            </a:r>
            <a:endParaRPr lang="ja-JP" altLang="en-US" dirty="0"/>
          </a:p>
          <a:p>
            <a:pPr lvl="1"/>
            <a:r>
              <a:rPr kumimoji="1" lang="ja-JP" altLang="en-US" dirty="0" smtClean="0"/>
              <a:t>納期を意識する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時間がかかると思った場合は、作成者に直接聞く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4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/>
              <a:t>開発したアプリ</a:t>
            </a: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kumimoji="1" lang="en-US" altLang="ja-JP" sz="3600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 smtClean="0"/>
              <a:t>開発プロセス</a:t>
            </a:r>
            <a:endParaRPr kumimoji="1" lang="en-US" altLang="ja-JP" sz="3600" dirty="0" smtClean="0"/>
          </a:p>
          <a:p>
            <a:pPr marL="1080000" lvl="1" indent="-648000"/>
            <a:r>
              <a:rPr kumimoji="1" lang="ja-JP" altLang="en-US" sz="2800" dirty="0" smtClean="0"/>
              <a:t>開発の流れ</a:t>
            </a:r>
            <a:endParaRPr kumimoji="1" lang="en-US" altLang="ja-JP" sz="2800" dirty="0" smtClean="0"/>
          </a:p>
          <a:p>
            <a:pPr marL="1080000" lvl="1" indent="-648000"/>
            <a:r>
              <a:rPr lang="ja-JP" altLang="en-US" sz="2800" dirty="0"/>
              <a:t>チーム</a:t>
            </a:r>
            <a:r>
              <a:rPr lang="ja-JP" altLang="en-US" sz="2800" dirty="0" smtClean="0"/>
              <a:t>振り返り</a:t>
            </a:r>
            <a:endParaRPr lang="en-US" altLang="ja-JP" sz="3300" dirty="0" smtClean="0"/>
          </a:p>
          <a:p>
            <a:pPr marL="788670" lvl="1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 smtClean="0"/>
              <a:t>個人振り返り</a:t>
            </a:r>
            <a:endParaRPr kumimoji="1" lang="en-US" altLang="ja-JP" sz="36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1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25318" y="2948751"/>
            <a:ext cx="651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 smtClean="0"/>
              <a:t>チーム振り返り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5053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チーム振り返り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よかったこと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「チームで開発する」ということを意識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お互いの進捗</a:t>
            </a:r>
            <a:r>
              <a:rPr lang="ja-JP" altLang="en-US" dirty="0"/>
              <a:t>状況</a:t>
            </a:r>
            <a:r>
              <a:rPr lang="ja-JP" altLang="en-US" dirty="0" smtClean="0"/>
              <a:t>を適時確認</a:t>
            </a:r>
            <a:endParaRPr lang="en-US" altLang="ja-JP" dirty="0"/>
          </a:p>
          <a:p>
            <a:pPr lvl="3"/>
            <a:r>
              <a:rPr lang="ja-JP" altLang="en-US" dirty="0"/>
              <a:t>毎朝、お昼の時間、</a:t>
            </a:r>
            <a:r>
              <a:rPr lang="ja-JP" altLang="en-US" dirty="0" smtClean="0"/>
              <a:t>お互い</a:t>
            </a:r>
            <a:r>
              <a:rPr lang="ja-JP" altLang="en-US" dirty="0"/>
              <a:t>の気が合ったとき</a:t>
            </a:r>
            <a:endParaRPr lang="en-US" altLang="ja-JP" dirty="0"/>
          </a:p>
          <a:p>
            <a:pPr lvl="3"/>
            <a:r>
              <a:rPr lang="ja-JP" altLang="en-US" dirty="0"/>
              <a:t>調査結果の報告、作業経過の報告</a:t>
            </a:r>
            <a:r>
              <a:rPr lang="ja-JP" altLang="en-US" dirty="0" smtClean="0"/>
              <a:t>、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細かくスケジュール確認、リスケを行った</a:t>
            </a:r>
            <a:endParaRPr kumimoji="1" lang="en-US" altLang="ja-JP" dirty="0" smtClean="0"/>
          </a:p>
          <a:p>
            <a:pPr lvl="3"/>
            <a:r>
              <a:rPr lang="en-US" altLang="ja-JP" dirty="0" smtClean="0"/>
              <a:t>MTG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リリース日を区切りとして、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そこまでに必要な機能の絞り込み、優先順位づけ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>
            <a:off x="3635896" y="4221088"/>
            <a:ext cx="432048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5576" y="5220489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（なんとか）遅れを取り戻せた！</a:t>
            </a:r>
            <a:endParaRPr kumimoji="1" lang="ja-JP" altLang="en-US" sz="3200" dirty="0"/>
          </a:p>
        </p:txBody>
      </p:sp>
      <p:sp>
        <p:nvSpPr>
          <p:cNvPr id="9" name="円/楕円 8"/>
          <p:cNvSpPr/>
          <p:nvPr/>
        </p:nvSpPr>
        <p:spPr>
          <a:xfrm>
            <a:off x="-2988840" y="1314346"/>
            <a:ext cx="338553" cy="338553"/>
          </a:xfrm>
          <a:prstGeom prst="ellipse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-2412776" y="124233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良かったとこ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89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チーム振り返り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2076244"/>
            <a:ext cx="8229600" cy="49377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「チームで開発する」ということを意識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お互いの進捗</a:t>
            </a:r>
            <a:r>
              <a:rPr lang="ja-JP" altLang="en-US" dirty="0"/>
              <a:t>状況</a:t>
            </a:r>
            <a:r>
              <a:rPr lang="ja-JP" altLang="en-US" dirty="0" smtClean="0"/>
              <a:t>を適時確認</a:t>
            </a:r>
            <a:endParaRPr lang="en-US" altLang="ja-JP" dirty="0"/>
          </a:p>
          <a:p>
            <a:pPr lvl="2"/>
            <a:r>
              <a:rPr lang="ja-JP" altLang="en-US" dirty="0"/>
              <a:t>毎朝、お昼の時間、</a:t>
            </a:r>
            <a:r>
              <a:rPr lang="ja-JP" altLang="en-US" dirty="0" smtClean="0"/>
              <a:t>お互い</a:t>
            </a:r>
            <a:r>
              <a:rPr lang="ja-JP" altLang="en-US" dirty="0"/>
              <a:t>の気が合ったとき</a:t>
            </a:r>
            <a:endParaRPr lang="en-US" altLang="ja-JP" dirty="0"/>
          </a:p>
          <a:p>
            <a:pPr lvl="2"/>
            <a:r>
              <a:rPr lang="ja-JP" altLang="en-US" dirty="0"/>
              <a:t>調査結果の報告、作業経過の報告</a:t>
            </a:r>
            <a:r>
              <a:rPr lang="ja-JP" altLang="en-US" dirty="0" smtClean="0"/>
              <a:t>、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細かくスケジュール確認、リスケを行った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MTG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リリース日を区切りとして、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そこまでに必要な機能の絞り込み、優先順位づけ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>
            <a:off x="3635896" y="4221088"/>
            <a:ext cx="432048" cy="64807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5576" y="5220489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（なんとか）遅れを取り戻せた！</a:t>
            </a:r>
            <a:endParaRPr kumimoji="1" lang="ja-JP" altLang="en-US" sz="3200" dirty="0"/>
          </a:p>
        </p:txBody>
      </p:sp>
      <p:sp>
        <p:nvSpPr>
          <p:cNvPr id="9" name="円/楕円 8"/>
          <p:cNvSpPr/>
          <p:nvPr/>
        </p:nvSpPr>
        <p:spPr>
          <a:xfrm>
            <a:off x="467544" y="1052736"/>
            <a:ext cx="338553" cy="338553"/>
          </a:xfrm>
          <a:prstGeom prst="ellipse">
            <a:avLst/>
          </a:prstGeom>
          <a:noFill/>
          <a:ln w="127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3608" y="98072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良かったとこ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52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悪かったこと</a:t>
            </a:r>
            <a:endParaRPr kumimoji="1" lang="en-US" altLang="ja-JP" dirty="0" smtClean="0"/>
          </a:p>
          <a:p>
            <a:pPr lvl="1"/>
            <a:r>
              <a:rPr lang="ja-JP" altLang="en-US" sz="4400" dirty="0" smtClean="0"/>
              <a:t>アイディア出しに</a:t>
            </a:r>
            <a:r>
              <a:rPr lang="en-US" altLang="ja-JP" sz="4400" dirty="0" smtClean="0"/>
              <a:t>3</a:t>
            </a:r>
            <a:r>
              <a:rPr lang="ja-JP" altLang="en-US" sz="4400" dirty="0" smtClean="0"/>
              <a:t>週間かかった</a:t>
            </a:r>
            <a:endParaRPr lang="en-US" altLang="ja-JP" sz="4400" dirty="0" smtClean="0"/>
          </a:p>
          <a:p>
            <a:pPr lvl="2"/>
            <a:r>
              <a:rPr lang="ja-JP" altLang="en-US" sz="2200" dirty="0"/>
              <a:t>原因の深掘り（なぜなぜ分析）が不足していた</a:t>
            </a:r>
            <a:endParaRPr lang="en-US" altLang="ja-JP" sz="2500" dirty="0"/>
          </a:p>
          <a:p>
            <a:pPr lvl="3"/>
            <a:r>
              <a:rPr lang="ja-JP" altLang="en-US" sz="1900" dirty="0"/>
              <a:t>途中で話が解決策にぶれた</a:t>
            </a:r>
            <a:endParaRPr lang="en-US" altLang="ja-JP" sz="1900" dirty="0"/>
          </a:p>
          <a:p>
            <a:pPr lvl="3"/>
            <a:r>
              <a:rPr lang="ja-JP" altLang="en-US" sz="1900" dirty="0"/>
              <a:t>否定的な意見</a:t>
            </a:r>
            <a:endParaRPr lang="en-US" altLang="ja-JP" sz="3100" dirty="0"/>
          </a:p>
          <a:p>
            <a:pPr lvl="2"/>
            <a:r>
              <a:rPr lang="ja-JP" altLang="en-US" sz="2200" dirty="0"/>
              <a:t>既存アプリとの新規性が見つけられなかった</a:t>
            </a:r>
            <a:endParaRPr lang="en-US" altLang="ja-JP" sz="3800" dirty="0" smtClean="0"/>
          </a:p>
          <a:p>
            <a:pPr lvl="2"/>
            <a:r>
              <a:rPr lang="ja-JP" altLang="en-US" dirty="0" smtClean="0"/>
              <a:t>アイディア出しの遅れで、後の工程での計画が破綻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開発を終わらせることに、残りの全てを費やした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ベースの機能開発で</a:t>
            </a:r>
            <a:r>
              <a:rPr lang="ja-JP" altLang="en-US" dirty="0" smtClean="0"/>
              <a:t>手一杯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必須機能以外</a:t>
            </a:r>
            <a:r>
              <a:rPr kumimoji="1" lang="ja-JP" altLang="en-US" dirty="0" smtClean="0"/>
              <a:t>は疎かになっている</a:t>
            </a:r>
            <a:endParaRPr kumimoji="1" lang="en-US" altLang="ja-JP" dirty="0" smtClean="0"/>
          </a:p>
          <a:p>
            <a:pPr lvl="3"/>
            <a:r>
              <a:rPr lang="ja-JP" altLang="en-US" dirty="0"/>
              <a:t>テストコード、追加機能</a:t>
            </a:r>
            <a:r>
              <a:rPr lang="ja-JP" altLang="en-US" dirty="0" smtClean="0"/>
              <a:t>など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自身の成長のための</a:t>
            </a:r>
            <a:r>
              <a:rPr lang="ja-JP" altLang="en-US" dirty="0" smtClean="0"/>
              <a:t>活動や、</a:t>
            </a:r>
            <a:r>
              <a:rPr lang="ja-JP" altLang="en-US" dirty="0"/>
              <a:t>やって</a:t>
            </a:r>
            <a:r>
              <a:rPr lang="ja-JP" altLang="en-US" dirty="0" smtClean="0"/>
              <a:t>みたい事は</a:t>
            </a:r>
            <a:r>
              <a:rPr lang="ja-JP" altLang="en-US" dirty="0"/>
              <a:t>あまりできなかった</a:t>
            </a:r>
            <a:endParaRPr lang="en-US" altLang="ja-JP" dirty="0"/>
          </a:p>
          <a:p>
            <a:pPr marL="274320" lvl="1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 dirty="0" smtClean="0"/>
              <a:t>効率的な作業ができていなかった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リファクタリング、</a:t>
            </a:r>
            <a:r>
              <a:rPr kumimoji="1" lang="en-US" altLang="ja-JP" dirty="0" err="1" smtClean="0"/>
              <a:t>Git</a:t>
            </a:r>
            <a:r>
              <a:rPr lang="ja-JP" altLang="en-US" dirty="0"/>
              <a:t>整理</a:t>
            </a:r>
            <a:r>
              <a:rPr kumimoji="1" lang="ja-JP" altLang="en-US" dirty="0" smtClean="0"/>
              <a:t>のために膨大な時間を浪費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体調管理</a:t>
            </a:r>
            <a:endParaRPr kumimoji="1" lang="en-US" altLang="ja-JP" dirty="0" smtClean="0"/>
          </a:p>
          <a:p>
            <a:pPr lvl="3"/>
            <a:r>
              <a:rPr lang="ja-JP" altLang="en-US" dirty="0"/>
              <a:t>途中で、体力・集中力が</a:t>
            </a:r>
            <a:r>
              <a:rPr lang="ja-JP" altLang="en-US" dirty="0" smtClean="0"/>
              <a:t>切れる</a:t>
            </a:r>
            <a:endParaRPr lang="en-US" altLang="ja-JP" dirty="0"/>
          </a:p>
          <a:p>
            <a:pPr lvl="2"/>
            <a:r>
              <a:rPr lang="ja-JP" altLang="en-US" dirty="0" smtClean="0"/>
              <a:t>スクラムっぽい</a:t>
            </a:r>
            <a:r>
              <a:rPr lang="ja-JP" altLang="en-US" dirty="0"/>
              <a:t>開発はしたけど、正しいやり方をちゃんとは調べて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お互いの作業には、ほぼ</a:t>
            </a:r>
            <a:r>
              <a:rPr lang="ja-JP" altLang="en-US" dirty="0" smtClean="0"/>
              <a:t>ノータッチ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846584"/>
          </a:xfrm>
        </p:spPr>
        <p:txBody>
          <a:bodyPr/>
          <a:lstStyle/>
          <a:p>
            <a:r>
              <a:rPr lang="ja-JP" altLang="en-US" dirty="0" smtClean="0"/>
              <a:t>チーム振り返り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-2916832" y="1160052"/>
            <a:ext cx="452603" cy="452603"/>
            <a:chOff x="539552" y="1196752"/>
            <a:chExt cx="1152128" cy="1152128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539552" y="1196752"/>
              <a:ext cx="1152128" cy="115212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539552" y="1196752"/>
              <a:ext cx="1152128" cy="1152128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-2176197" y="108804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悪かったこと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23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とりあえず作ってから考える、というやり方もありだったかもしれない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技術</a:t>
            </a:r>
            <a:r>
              <a:rPr lang="ja-JP" altLang="en-US" dirty="0"/>
              <a:t>ではなく機能で分担するなど、お互いの技術をクロスするように担当を決めるべきだった。</a:t>
            </a:r>
            <a:endParaRPr lang="en-US" altLang="ja-JP" dirty="0"/>
          </a:p>
          <a:p>
            <a:r>
              <a:rPr lang="ja-JP" altLang="en-US" dirty="0"/>
              <a:t>時間的な余裕があれば → 「アイディア出し」に戻る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0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/>
              <a:t>開発したアプリ</a:t>
            </a: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kumimoji="1" lang="en-US" altLang="ja-JP" sz="3600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 smtClean="0"/>
              <a:t>開発プロセス</a:t>
            </a:r>
            <a:endParaRPr kumimoji="1" lang="en-US" altLang="ja-JP" sz="3600" dirty="0" smtClean="0"/>
          </a:p>
          <a:p>
            <a:pPr marL="1080000" lvl="1" indent="-648000"/>
            <a:r>
              <a:rPr kumimoji="1" lang="ja-JP" altLang="en-US" sz="2800" dirty="0" smtClean="0"/>
              <a:t>開発の流れ</a:t>
            </a:r>
            <a:endParaRPr kumimoji="1" lang="en-US" altLang="ja-JP" sz="2800" dirty="0" smtClean="0"/>
          </a:p>
          <a:p>
            <a:pPr marL="1080000" lvl="1" indent="-648000"/>
            <a:r>
              <a:rPr lang="ja-JP" altLang="en-US" sz="2800" dirty="0"/>
              <a:t>チーム</a:t>
            </a:r>
            <a:r>
              <a:rPr lang="ja-JP" altLang="en-US" sz="2800" dirty="0" smtClean="0"/>
              <a:t>振り返り</a:t>
            </a:r>
            <a:endParaRPr lang="en-US" altLang="ja-JP" sz="3300" dirty="0" smtClean="0"/>
          </a:p>
          <a:p>
            <a:pPr marL="788670" lvl="1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 smtClean="0"/>
              <a:t>個人振り返り</a:t>
            </a:r>
            <a:endParaRPr kumimoji="1" lang="en-US" altLang="ja-JP" sz="36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8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36512" y="1556792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個人振り返り</a:t>
            </a:r>
            <a:endParaRPr kumimoji="1" lang="en-US" altLang="ja-JP" sz="48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828707" y="2989401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7200" dirty="0"/>
              <a:t>川崎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914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11635"/>
            <a:ext cx="8229600" cy="5225677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サーバ側の機能開発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Django</a:t>
            </a:r>
            <a:r>
              <a:rPr lang="ja-JP" altLang="en-US" dirty="0" smtClean="0"/>
              <a:t>フレームワーク、各</a:t>
            </a:r>
            <a:r>
              <a:rPr lang="en-US" altLang="ja-JP" dirty="0" smtClean="0"/>
              <a:t>API</a:t>
            </a:r>
            <a:r>
              <a:rPr lang="ja-JP" altLang="en-US" dirty="0" smtClean="0"/>
              <a:t>実装、例外処理、テスト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技術検証（</a:t>
            </a:r>
            <a:r>
              <a:rPr lang="en-US" altLang="ja-JP" dirty="0" smtClean="0"/>
              <a:t>API</a:t>
            </a:r>
            <a:r>
              <a:rPr lang="ja-JP" altLang="en-US" dirty="0" smtClean="0"/>
              <a:t>関係）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経路検索、会社概要、ニュース、</a:t>
            </a:r>
            <a:r>
              <a:rPr lang="en-US" altLang="ja-JP" dirty="0" smtClean="0"/>
              <a:t>Google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供する</a:t>
            </a:r>
            <a:r>
              <a:rPr lang="en-US" altLang="ja-JP" dirty="0" smtClean="0"/>
              <a:t>API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Github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ブランチ、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・マイルストーン、タグ管理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Readme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作成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/>
              <a:t>デプロイ</a:t>
            </a:r>
            <a:endParaRPr lang="en-US" altLang="ja-JP" dirty="0" smtClean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1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58078" y="980728"/>
            <a:ext cx="7930345" cy="2520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よかったこと</a:t>
            </a:r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08112"/>
            <a:ext cx="8229600" cy="580526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毎朝鷲野と意識的にミーティング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お互いの現状把握、自身の考え</a:t>
            </a:r>
            <a:r>
              <a:rPr lang="ja-JP" altLang="en-US" dirty="0"/>
              <a:t>を</a:t>
            </a:r>
            <a:r>
              <a:rPr lang="ja-JP" altLang="en-US" dirty="0" smtClean="0"/>
              <a:t>整理するのに役立った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スケジュール表を見えるところに置いた</a:t>
            </a:r>
            <a:endParaRPr lang="en-US" altLang="ja-JP" dirty="0"/>
          </a:p>
          <a:p>
            <a:pPr lvl="1"/>
            <a:r>
              <a:rPr lang="ja-JP" altLang="en-US" dirty="0" smtClean="0"/>
              <a:t>タスク管理、スケジュールの遅れ・締切の把握、優先順位付け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基本的に、最初のスケジュールの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倍時間がかかる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英語に臆さない心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有用な情報は英語記事に書かれていることが多かった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新しい技術や、沸き続けるエラーに対する胆力</a:t>
            </a:r>
            <a:endParaRPr kumimoji="1"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052736" y="1041700"/>
            <a:ext cx="1872208" cy="523220"/>
          </a:xfrm>
          <a:prstGeom prst="rect">
            <a:avLst/>
          </a:prstGeom>
          <a:noFill/>
          <a:ln>
            <a:solidFill>
              <a:srgbClr val="69A1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良かったこと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 rot="586917">
            <a:off x="7429328" y="116700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スクラム風味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よかったこと</a:t>
            </a:r>
            <a:r>
              <a:rPr kumimoji="1"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08112"/>
            <a:ext cx="8229600" cy="580526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開発</a:t>
            </a:r>
            <a:r>
              <a:rPr kumimoji="1" lang="ja-JP" altLang="en-US" dirty="0" smtClean="0"/>
              <a:t>プロセス全体の経験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アイディア出しの苦しさ</a:t>
            </a:r>
            <a:r>
              <a:rPr lang="ja-JP" altLang="en-US" dirty="0" smtClean="0"/>
              <a:t>難しさ、アプリ開発の楽しさ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顧客の求めるシステム、</a:t>
            </a:r>
            <a:r>
              <a:rPr kumimoji="1" lang="en-US" altLang="ja-JP" dirty="0" smtClean="0"/>
              <a:t>PL</a:t>
            </a:r>
            <a:r>
              <a:rPr kumimoji="1" lang="ja-JP" altLang="en-US" dirty="0" smtClean="0"/>
              <a:t>が決めたシステム、開発チームが作ったシステム、本当に顧客が欲しかったシステム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↑全部バラバラ、という開発プロセスあるあるを体験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技術獲得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Django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管理方法、デプロイ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412776" y="1041700"/>
            <a:ext cx="1872208" cy="523220"/>
          </a:xfrm>
          <a:prstGeom prst="rect">
            <a:avLst/>
          </a:prstGeom>
          <a:noFill/>
          <a:ln>
            <a:solidFill>
              <a:srgbClr val="69A1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良かったこと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16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開発したアプリ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55576" y="2484185"/>
            <a:ext cx="2685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経路検索アプリ</a:t>
            </a:r>
            <a:endParaRPr lang="en-US" altLang="ja-JP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2771800" y="2996952"/>
            <a:ext cx="3054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7200" dirty="0" smtClean="0"/>
              <a:t>ケロたん</a:t>
            </a:r>
            <a:endParaRPr lang="en-US" altLang="ja-JP" sz="72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6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悪かったこと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08112"/>
            <a:ext cx="8229600" cy="429309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フロント側（</a:t>
            </a:r>
            <a:r>
              <a:rPr lang="en-US" altLang="ja-JP" dirty="0" smtClean="0"/>
              <a:t>HTML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CSS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UI</a:t>
            </a:r>
            <a:r>
              <a:rPr lang="ja-JP" altLang="en-US" dirty="0" smtClean="0"/>
              <a:t>設計）は、ほぼノータッチ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効率的でなかった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タスクの依存関係を考慮しきれず、作業の手戻り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作業目的を持たないまま、ただ漠然と作業をしている時があった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体調</a:t>
            </a:r>
            <a:r>
              <a:rPr lang="ja-JP" altLang="en-US" dirty="0"/>
              <a:t>管理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2196752" y="1041700"/>
            <a:ext cx="1872208" cy="523220"/>
          </a:xfrm>
          <a:prstGeom prst="rect">
            <a:avLst/>
          </a:prstGeom>
          <a:noFill/>
          <a:ln>
            <a:solidFill>
              <a:srgbClr val="69A1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悪かったこと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9592" y="1455167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今後、必要に応じて勉強していく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7293" y="4244895"/>
            <a:ext cx="348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→ </a:t>
            </a:r>
            <a:r>
              <a:rPr kumimoji="1" lang="en-US" altLang="ja-JP" sz="2400" dirty="0" err="1" smtClean="0">
                <a:solidFill>
                  <a:srgbClr val="FF0000"/>
                </a:solidFill>
              </a:rPr>
              <a:t>Github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の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Issue</a:t>
            </a:r>
          </a:p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    付箋紙など見える化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1992" y="4244895"/>
            <a:ext cx="431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タスクばらし、優先順位付けを行う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今後の抱負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1038" y="300972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余裕を持つ</a:t>
            </a:r>
            <a:endParaRPr kumimoji="1" lang="ja-JP" altLang="en-US" sz="5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691519" y="3933056"/>
            <a:ext cx="297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5400" dirty="0" smtClean="0"/>
              <a:t>（た？）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9698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36512" y="1556792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/>
              <a:t>個人振り返り</a:t>
            </a:r>
            <a:endParaRPr kumimoji="1" lang="en-US" altLang="ja-JP" sz="48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982595" y="2989401"/>
            <a:ext cx="187743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ja-JP" altLang="en-US" sz="6600" dirty="0" smtClean="0"/>
              <a:t>鷲野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075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鷲野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やった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r>
              <a:rPr lang="ja-JP" altLang="en-US" dirty="0"/>
              <a:t>意識したこと</a:t>
            </a:r>
            <a:endParaRPr lang="en-US" altLang="ja-JP" dirty="0"/>
          </a:p>
          <a:p>
            <a:r>
              <a:rPr kumimoji="1" lang="ja-JP" altLang="en-US" dirty="0" smtClean="0"/>
              <a:t>学んだこと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問題点</a:t>
            </a:r>
            <a:endParaRPr kumimoji="1" lang="en-US" altLang="ja-JP" dirty="0" smtClean="0"/>
          </a:p>
          <a:p>
            <a:r>
              <a:rPr lang="ja-JP" altLang="en-US" dirty="0" smtClean="0"/>
              <a:t>改善点</a:t>
            </a:r>
            <a:endParaRPr lang="en-US" altLang="ja-JP" dirty="0" smtClean="0"/>
          </a:p>
          <a:p>
            <a:r>
              <a:rPr kumimoji="1" lang="ja-JP" altLang="en-US" dirty="0"/>
              <a:t>今後</a:t>
            </a:r>
            <a:r>
              <a:rPr kumimoji="1" lang="ja-JP" altLang="en-US" dirty="0" smtClean="0"/>
              <a:t>の抱負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7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ケロたん</a:t>
            </a:r>
            <a:endParaRPr lang="en-US" altLang="ja-JP" dirty="0" smtClean="0"/>
          </a:p>
          <a:p>
            <a:pPr lvl="1"/>
            <a:r>
              <a:rPr lang="ja-JP" altLang="en-US" dirty="0"/>
              <a:t>主</a:t>
            </a:r>
            <a:r>
              <a:rPr lang="ja-JP" altLang="en-US" dirty="0" smtClean="0"/>
              <a:t>にフロント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Google Map</a:t>
            </a:r>
            <a:r>
              <a:rPr lang="ja-JP" altLang="en-US" dirty="0" smtClean="0"/>
              <a:t>の表示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JavaScript</a:t>
            </a:r>
            <a:r>
              <a:rPr lang="ja-JP" altLang="en-US" dirty="0" smtClean="0"/>
              <a:t>による機能実装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画面全体のデザイン</a:t>
            </a:r>
            <a:endParaRPr lang="en-US" altLang="ja-JP" dirty="0" smtClean="0"/>
          </a:p>
          <a:p>
            <a:pPr lvl="2"/>
            <a:r>
              <a:rPr lang="ja-JP" altLang="en-US" dirty="0"/>
              <a:t>入力</a:t>
            </a:r>
            <a:r>
              <a:rPr lang="ja-JP" altLang="en-US" dirty="0" smtClean="0"/>
              <a:t>フォームのオートコンプリート</a:t>
            </a:r>
            <a:r>
              <a:rPr lang="en-US" altLang="ja-JP" dirty="0" smtClean="0"/>
              <a:t>(Pull </a:t>
            </a:r>
            <a:r>
              <a:rPr lang="en-US" altLang="ja-JP" dirty="0"/>
              <a:t>R</a:t>
            </a:r>
            <a:r>
              <a:rPr lang="en-US" altLang="ja-JP" dirty="0" smtClean="0"/>
              <a:t>equest</a:t>
            </a:r>
            <a:r>
              <a:rPr lang="ja-JP" altLang="en-US" dirty="0" smtClean="0"/>
              <a:t>の受け入れ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Pull Request(GLEAN)</a:t>
            </a:r>
          </a:p>
          <a:p>
            <a:pPr lvl="1"/>
            <a:r>
              <a:rPr lang="ja-JP" altLang="en-US" dirty="0" smtClean="0"/>
              <a:t>画面のずれ</a:t>
            </a:r>
            <a:r>
              <a:rPr lang="en-US" altLang="ja-JP" dirty="0" smtClean="0"/>
              <a:t>(CSS</a:t>
            </a:r>
            <a:r>
              <a:rPr lang="ja-JP" altLang="en-US" dirty="0" smtClean="0"/>
              <a:t>を修正</a:t>
            </a:r>
            <a:r>
              <a:rPr lang="en-US" altLang="ja-JP" dirty="0" smtClean="0"/>
              <a:t>)</a:t>
            </a:r>
          </a:p>
          <a:p>
            <a:pPr lvl="2"/>
            <a:r>
              <a:rPr lang="ja-JP" altLang="en-US" dirty="0" smtClean="0"/>
              <a:t>解像度によるメニューバーのずれ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コメントの出力や入力フォーム、メニューバーの干渉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良かったこと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9011344" cy="554461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チームによるアプリ開発の流れを一通り学ぶことができた</a:t>
            </a:r>
            <a:endParaRPr lang="en-US" altLang="ja-JP" dirty="0"/>
          </a:p>
          <a:p>
            <a:pPr lvl="1"/>
            <a:r>
              <a:rPr lang="ja-JP" altLang="en-US" sz="2200" dirty="0"/>
              <a:t>アイデア出し</a:t>
            </a:r>
            <a:r>
              <a:rPr lang="ja-JP" altLang="en-US" sz="2200" dirty="0" smtClean="0"/>
              <a:t>に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時間</a:t>
            </a:r>
            <a:r>
              <a:rPr lang="ja-JP" altLang="en-US" sz="2200" dirty="0"/>
              <a:t>がかかる</a:t>
            </a:r>
            <a:endParaRPr lang="en-US" altLang="ja-JP" sz="2200" dirty="0"/>
          </a:p>
          <a:p>
            <a:pPr lvl="1"/>
            <a:r>
              <a:rPr lang="ja-JP" altLang="en-US" sz="2200" dirty="0"/>
              <a:t>スケジュールの</a:t>
            </a:r>
            <a:r>
              <a:rPr lang="ja-JP" altLang="en-US" sz="2200" dirty="0" smtClean="0"/>
              <a:t>確認とリスケの重要性</a:t>
            </a:r>
            <a:endParaRPr lang="en-US" altLang="ja-JP" sz="2200" dirty="0"/>
          </a:p>
          <a:p>
            <a:pPr lvl="1"/>
            <a:r>
              <a:rPr lang="ja-JP" altLang="en-US" sz="2200" dirty="0" smtClean="0"/>
              <a:t>チーム内</a:t>
            </a:r>
            <a:r>
              <a:rPr lang="ja-JP" altLang="en-US" sz="2200" dirty="0"/>
              <a:t>での情報</a:t>
            </a:r>
            <a:r>
              <a:rPr lang="ja-JP" altLang="en-US" sz="2200" dirty="0" smtClean="0"/>
              <a:t>共有</a:t>
            </a:r>
            <a:r>
              <a:rPr lang="en-US" altLang="ja-JP" sz="2200" dirty="0" smtClean="0"/>
              <a:t>(GitHub</a:t>
            </a:r>
            <a:r>
              <a:rPr lang="ja-JP" altLang="en-US" sz="2200" dirty="0" smtClean="0"/>
              <a:t>や対面の話し合い</a:t>
            </a:r>
            <a:r>
              <a:rPr lang="en-US" altLang="ja-JP" sz="2200" dirty="0" smtClean="0"/>
              <a:t>)</a:t>
            </a:r>
            <a:endParaRPr lang="en-US" altLang="ja-JP" sz="2200" dirty="0"/>
          </a:p>
          <a:p>
            <a:pPr lvl="1"/>
            <a:r>
              <a:rPr lang="ja-JP" altLang="en-US" sz="2200" dirty="0"/>
              <a:t>機能実装に</a:t>
            </a:r>
            <a:r>
              <a:rPr lang="ja-JP" altLang="en-US" sz="2200" dirty="0" smtClean="0"/>
              <a:t>よる技術</a:t>
            </a:r>
            <a:r>
              <a:rPr lang="ja-JP" altLang="en-US" sz="2200" dirty="0"/>
              <a:t>の取得</a:t>
            </a:r>
            <a:endParaRPr lang="en-US" altLang="ja-JP" sz="2200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知らないことを身に付ける姿勢</a:t>
            </a:r>
            <a:endParaRPr lang="en-US" altLang="ja-JP" dirty="0" smtClean="0"/>
          </a:p>
          <a:p>
            <a:pPr lvl="1"/>
            <a:r>
              <a:rPr lang="ja-JP" altLang="en-US" sz="2200" dirty="0" smtClean="0"/>
              <a:t>ノートや日報を活用して適宜メモを残す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知らないことは反復しないと定着しない</a:t>
            </a:r>
            <a:endParaRPr lang="en-US" altLang="ja-JP" sz="2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悪かったこと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147248" cy="547260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画面や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のデザインの才能皆無</a:t>
            </a:r>
            <a:endParaRPr lang="en-US" altLang="ja-JP" dirty="0" smtClean="0"/>
          </a:p>
          <a:p>
            <a:pPr lvl="1"/>
            <a:r>
              <a:rPr lang="ja-JP" altLang="en-US" sz="2200" dirty="0" smtClean="0"/>
              <a:t>ユーザーが使いやすい、見やすいものを意識できていなかった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何度もやり直ししたため、タイムロス</a:t>
            </a:r>
            <a:endParaRPr lang="en-US" altLang="ja-JP" sz="2200" dirty="0" smtClean="0"/>
          </a:p>
          <a:p>
            <a:pPr lvl="1"/>
            <a:endParaRPr lang="en-US" altLang="ja-JP" sz="2200" dirty="0" smtClean="0"/>
          </a:p>
          <a:p>
            <a:r>
              <a:rPr lang="ja-JP" altLang="en-US" dirty="0" smtClean="0"/>
              <a:t>開発アプリの決定に時間がかかり、様々な弊害が生じた</a:t>
            </a:r>
            <a:endParaRPr lang="en-US" altLang="ja-JP" dirty="0" smtClean="0"/>
          </a:p>
          <a:p>
            <a:pPr lvl="1"/>
            <a:r>
              <a:rPr lang="ja-JP" altLang="en-US" sz="2200" dirty="0" smtClean="0"/>
              <a:t>相方の作業内容の理解が不十分</a:t>
            </a:r>
            <a:endParaRPr lang="en-US" altLang="ja-JP" sz="2200" dirty="0" smtClean="0"/>
          </a:p>
          <a:p>
            <a:pPr lvl="1"/>
            <a:r>
              <a:rPr lang="ja-JP" altLang="en-US" sz="2200" dirty="0" smtClean="0"/>
              <a:t>ソースコードが乱雑</a:t>
            </a:r>
            <a:endParaRPr lang="en-US" altLang="ja-JP" sz="2200" dirty="0"/>
          </a:p>
          <a:p>
            <a:pPr lvl="2"/>
            <a:r>
              <a:rPr lang="ja-JP" altLang="en-US" dirty="0" smtClean="0"/>
              <a:t>サンプルで動作確認し、そのまま理解せず使用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「後で使うかも」とコードをコメントアウト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の理解が不十分</a:t>
            </a:r>
            <a:endParaRPr lang="en-US" altLang="ja-JP" dirty="0" smtClean="0"/>
          </a:p>
          <a:p>
            <a:pPr lvl="1"/>
            <a:r>
              <a:rPr lang="en-US" altLang="ja-JP" sz="2200" dirty="0" smtClean="0"/>
              <a:t>fetch</a:t>
            </a:r>
            <a:r>
              <a:rPr lang="ja-JP" altLang="en-US" sz="2200" dirty="0" smtClean="0"/>
              <a:t>や</a:t>
            </a:r>
            <a:r>
              <a:rPr lang="en-US" altLang="ja-JP" sz="2200" dirty="0" smtClean="0"/>
              <a:t>rebase</a:t>
            </a:r>
            <a:r>
              <a:rPr lang="ja-JP" altLang="en-US" sz="2200" dirty="0"/>
              <a:t>、</a:t>
            </a:r>
            <a:r>
              <a:rPr lang="ja-JP" altLang="en-US" sz="2200" dirty="0" smtClean="0"/>
              <a:t>コミット削除などの理解が足りない</a:t>
            </a:r>
            <a:endParaRPr lang="en-US" altLang="ja-JP" sz="2200" dirty="0" smtClean="0"/>
          </a:p>
          <a:p>
            <a:pPr lvl="1"/>
            <a:r>
              <a:rPr lang="en-US" altLang="ja-JP" sz="2200" dirty="0" err="1" smtClean="0"/>
              <a:t>Git</a:t>
            </a:r>
            <a:r>
              <a:rPr lang="ja-JP" altLang="en-US" sz="2200" dirty="0" smtClean="0"/>
              <a:t>関連で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相方の</a:t>
            </a:r>
            <a:r>
              <a:rPr lang="en-US" altLang="ja-JP" sz="2200" dirty="0" smtClean="0"/>
              <a:t>)</a:t>
            </a:r>
            <a:r>
              <a:rPr lang="ja-JP" altLang="en-US" sz="2200" dirty="0" smtClean="0"/>
              <a:t>時間を割くはめに・・</a:t>
            </a:r>
            <a:r>
              <a:rPr lang="ja-JP" altLang="en-US" dirty="0" smtClean="0"/>
              <a:t>・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472608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画面や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のデザインの才能皆無</a:t>
            </a:r>
            <a:endParaRPr lang="en-US" altLang="ja-JP" dirty="0" smtClean="0"/>
          </a:p>
          <a:p>
            <a:pPr lvl="1"/>
            <a:r>
              <a:rPr lang="ja-JP" altLang="en-US" dirty="0"/>
              <a:t>すでに一般に受け入れられている</a:t>
            </a:r>
            <a:r>
              <a:rPr lang="en-US" altLang="ja-JP" dirty="0"/>
              <a:t>web</a:t>
            </a:r>
            <a:r>
              <a:rPr lang="ja-JP" altLang="en-US" dirty="0"/>
              <a:t>サイトを参考に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開発アプリの決定に時間がかかったため、様々な弊害が生じた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取り掛かる時間をあらかじめ決定し、超えるようなら要相談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相方の作業内容の理解が不十分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共有した段階でコードを見るようにして、不明点は自分で調査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相方に聞く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ソースコードが乱雑</a:t>
            </a:r>
            <a:endParaRPr lang="en-US" altLang="ja-JP" dirty="0" smtClean="0"/>
          </a:p>
          <a:p>
            <a:pPr lvl="2"/>
            <a:r>
              <a:rPr lang="ja-JP" altLang="en-US" dirty="0"/>
              <a:t>相手</a:t>
            </a:r>
            <a:r>
              <a:rPr lang="ja-JP" altLang="en-US" dirty="0" smtClean="0"/>
              <a:t>に理解してもらえるように意識する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一目でわかる変数名、インデント、コメントの付与、不要なコメント削除など</a:t>
            </a:r>
            <a:endParaRPr lang="en-US" altLang="ja-JP" dirty="0" smtClean="0"/>
          </a:p>
          <a:p>
            <a:pPr lvl="3"/>
            <a:endParaRPr lang="en-US" altLang="ja-JP" dirty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の理解が不十分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GUI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CUI</a:t>
            </a:r>
            <a:r>
              <a:rPr lang="ja-JP" altLang="en-US" dirty="0" smtClean="0"/>
              <a:t>をどちらも使いこなし、二刀流を目指す</a:t>
            </a:r>
            <a:endParaRPr lang="en-US" altLang="ja-JP" dirty="0" smtClean="0"/>
          </a:p>
          <a:p>
            <a:pPr lvl="1"/>
            <a:r>
              <a:rPr lang="ja-JP" altLang="en-US" dirty="0"/>
              <a:t>どちら</a:t>
            </a:r>
            <a:r>
              <a:rPr lang="ja-JP" altLang="en-US" dirty="0" smtClean="0"/>
              <a:t>も一通りの動作を実際に行い、理解を</a:t>
            </a:r>
            <a:r>
              <a:rPr lang="ja-JP" altLang="en-US" dirty="0"/>
              <a:t>深める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6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今後の抱負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4937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400" dirty="0" smtClean="0"/>
          </a:p>
          <a:p>
            <a:pPr marL="0" indent="0" algn="ctr">
              <a:buNone/>
            </a:pPr>
            <a:endParaRPr lang="en-US" altLang="ja-JP" sz="4400" dirty="0"/>
          </a:p>
          <a:p>
            <a:pPr marL="0" indent="0" algn="ctr">
              <a:buNone/>
            </a:pPr>
            <a:r>
              <a:rPr lang="ja-JP" altLang="en-US" sz="4400" dirty="0" smtClean="0"/>
              <a:t>知らない技術を積極的に身に付け、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確実にアウトプットできる人材になる</a:t>
            </a:r>
            <a:endParaRPr lang="en-US" altLang="ja-JP" sz="4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9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/>
          <p:cNvSpPr/>
          <p:nvPr/>
        </p:nvSpPr>
        <p:spPr>
          <a:xfrm>
            <a:off x="4860032" y="5260146"/>
            <a:ext cx="3528392" cy="1121182"/>
          </a:xfrm>
          <a:prstGeom prst="ellipse">
            <a:avLst/>
          </a:prstGeom>
          <a:solidFill>
            <a:schemeClr val="bg1">
              <a:alpha val="7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120419" y="5260146"/>
            <a:ext cx="3163549" cy="1121182"/>
          </a:xfrm>
          <a:prstGeom prst="ellipse">
            <a:avLst/>
          </a:prstGeom>
          <a:solidFill>
            <a:schemeClr val="bg1">
              <a:alpha val="7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4290207" y="3789039"/>
            <a:ext cx="497817" cy="1497359"/>
          </a:xfrm>
          <a:prstGeom prst="downArrow">
            <a:avLst>
              <a:gd name="adj1" fmla="val 34693"/>
              <a:gd name="adj2" fmla="val 7908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</a:t>
            </a:r>
            <a:r>
              <a:rPr lang="ja-JP" altLang="en-US" dirty="0" smtClean="0"/>
              <a:t>アプリ ケロたん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24528" y="490010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専門用語</a:t>
            </a:r>
            <a:r>
              <a:rPr kumimoji="1" lang="ja-JP" altLang="en-US" dirty="0" smtClean="0"/>
              <a:t>や業界知識不足</a:t>
            </a:r>
            <a:endParaRPr kumimoji="1" lang="en-US" altLang="ja-JP" dirty="0" smtClean="0"/>
          </a:p>
          <a:p>
            <a:r>
              <a:rPr kumimoji="1" lang="ja-JP" altLang="en-US" dirty="0" smtClean="0"/>
              <a:t>書き方がわからないわけではない</a:t>
            </a:r>
            <a:endParaRPr kumimoji="1" lang="ja-JP" altLang="en-US" dirty="0"/>
          </a:p>
        </p:txBody>
      </p:sp>
      <p:sp>
        <p:nvSpPr>
          <p:cNvPr id="39" name="中かっこ 38"/>
          <p:cNvSpPr/>
          <p:nvPr/>
        </p:nvSpPr>
        <p:spPr>
          <a:xfrm>
            <a:off x="-5941168" y="1869604"/>
            <a:ext cx="1233579" cy="237626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中かっこ 41"/>
          <p:cNvSpPr/>
          <p:nvPr/>
        </p:nvSpPr>
        <p:spPr>
          <a:xfrm>
            <a:off x="-4635581" y="4245868"/>
            <a:ext cx="211126" cy="1002838"/>
          </a:xfrm>
          <a:prstGeom prst="rightBrace">
            <a:avLst>
              <a:gd name="adj1" fmla="val 2621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中かっこ 4"/>
          <p:cNvSpPr/>
          <p:nvPr/>
        </p:nvSpPr>
        <p:spPr>
          <a:xfrm>
            <a:off x="-3276872" y="-603448"/>
            <a:ext cx="441491" cy="230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8"/>
          <p:cNvSpPr txBox="1">
            <a:spLocks/>
          </p:cNvSpPr>
          <p:nvPr/>
        </p:nvSpPr>
        <p:spPr>
          <a:xfrm>
            <a:off x="-2196752" y="3685130"/>
            <a:ext cx="1834792" cy="57606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rgbClr val="69A12B"/>
              </a:buClr>
              <a:buSzPct val="76000"/>
              <a:buFont typeface="Wingdings 3" panose="05040102010807070707" pitchFamily="18" charset="2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rgbClr val="69A12B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 smtClean="0"/>
              <a:t>問題点</a:t>
            </a:r>
            <a:endParaRPr lang="en-US" altLang="ja-JP" sz="2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6100" y="4149080"/>
            <a:ext cx="7492324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客先訪問の準備に時間がかかり、他のタスクを圧迫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732209" y="702940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ヒアリング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59762" y="1372706"/>
            <a:ext cx="511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ja-JP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新人営業向けの営業活動の支援</a:t>
            </a:r>
            <a:endParaRPr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39249" y="1753652"/>
            <a:ext cx="562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ja-JP" altLang="en-US" sz="2800" dirty="0" smtClean="0">
                <a:solidFill>
                  <a:srgbClr val="FF0000"/>
                </a:solidFill>
              </a:rPr>
              <a:t>客先訪問の際に必要な情報の収集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1465620"/>
            <a:ext cx="1138105" cy="523220"/>
          </a:xfrm>
          <a:prstGeom prst="rect">
            <a:avLst/>
          </a:prstGeom>
          <a:noFill/>
          <a:ln>
            <a:solidFill>
              <a:srgbClr val="69A1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目的</a:t>
            </a:r>
            <a:endParaRPr kumimoji="1" lang="ja-JP" altLang="en-US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31143" y="3327375"/>
            <a:ext cx="4229223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lvl="1"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仕事が多く、時間が足りない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46534" y="5374545"/>
            <a:ext cx="2888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情報収集に</a:t>
            </a:r>
            <a:endParaRPr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定まったやり方がない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644008" y="5445224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高機能な営業アプリは</a:t>
            </a:r>
            <a:endParaRPr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1" algn="ctr"/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敷居が高い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2123728" y="2204864"/>
            <a:ext cx="5544616" cy="0"/>
          </a:xfrm>
          <a:prstGeom prst="line">
            <a:avLst/>
          </a:prstGeom>
          <a:ln>
            <a:solidFill>
              <a:srgbClr val="69A1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1560" y="2977788"/>
            <a:ext cx="1138105" cy="523220"/>
          </a:xfrm>
          <a:prstGeom prst="rect">
            <a:avLst/>
          </a:prstGeom>
          <a:noFill/>
          <a:ln>
            <a:solidFill>
              <a:srgbClr val="69A1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背景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39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932040" y="1628800"/>
            <a:ext cx="3672408" cy="3951148"/>
          </a:xfrm>
          <a:prstGeom prst="roundRect">
            <a:avLst/>
          </a:prstGeom>
          <a:solidFill>
            <a:srgbClr val="FAFAF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755576" y="1616021"/>
            <a:ext cx="3672408" cy="3951148"/>
          </a:xfrm>
          <a:prstGeom prst="roundRect">
            <a:avLst/>
          </a:prstGeom>
          <a:solidFill>
            <a:srgbClr val="FAFAF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開発したアプリ 特徴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1052720" y="1434781"/>
            <a:ext cx="3672408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シンプル</a:t>
            </a:r>
            <a:endParaRPr kumimoji="1" lang="en-US" altLang="ja-JP" dirty="0" smtClean="0"/>
          </a:p>
          <a:p>
            <a:r>
              <a:rPr lang="ja-JP" altLang="en-US" dirty="0" smtClean="0"/>
              <a:t>・客先訪問の際に必要最低限な情報、機能だけ</a:t>
            </a:r>
            <a:endParaRPr lang="en-US" altLang="ja-JP" dirty="0" smtClean="0"/>
          </a:p>
          <a:p>
            <a:r>
              <a:rPr lang="ja-JP" altLang="en-US" dirty="0"/>
              <a:t>・入力は、相手の会社名だけ！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・直感的で分かりやすい</a:t>
            </a:r>
            <a:r>
              <a:rPr kumimoji="1" lang="en-US" altLang="ja-JP" dirty="0" smtClean="0"/>
              <a:t>UI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-5118012" y="34206"/>
            <a:ext cx="3672408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キュレーション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12" y="1916832"/>
            <a:ext cx="2438400" cy="2438400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-3281808" y="3717032"/>
            <a:ext cx="2160240" cy="2160240"/>
            <a:chOff x="-3281808" y="3717032"/>
            <a:chExt cx="2160240" cy="2160240"/>
          </a:xfrm>
        </p:grpSpPr>
        <p:sp>
          <p:nvSpPr>
            <p:cNvPr id="7" name="円/楕円 6"/>
            <p:cNvSpPr/>
            <p:nvPr/>
          </p:nvSpPr>
          <p:spPr>
            <a:xfrm>
              <a:off x="-3281808" y="3717032"/>
              <a:ext cx="2160240" cy="2160240"/>
            </a:xfrm>
            <a:prstGeom prst="ellipse">
              <a:avLst/>
            </a:prstGeom>
            <a:noFill/>
            <a:ln w="260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/>
          </p:nvGrpSpPr>
          <p:grpSpPr>
            <a:xfrm rot="12822803">
              <a:off x="-2471876" y="4144279"/>
              <a:ext cx="515478" cy="1500049"/>
              <a:chOff x="-4645024" y="-891480"/>
              <a:chExt cx="648072" cy="1885900"/>
            </a:xfrm>
          </p:grpSpPr>
          <p:sp>
            <p:nvSpPr>
              <p:cNvPr id="9" name="二等辺三角形 8"/>
              <p:cNvSpPr/>
              <p:nvPr/>
            </p:nvSpPr>
            <p:spPr>
              <a:xfrm>
                <a:off x="-4645024" y="-891480"/>
                <a:ext cx="648072" cy="504056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-4623422" y="-243408"/>
                <a:ext cx="626470" cy="123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79548"/>
            <a:ext cx="2420937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1187624" y="450912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+mn-ea"/>
              </a:rPr>
              <a:t>キュレーション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03737" y="457183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シンプル</a:t>
            </a:r>
            <a:endParaRPr kumimoji="1" lang="ja-JP" altLang="en-US" sz="36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5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/>
          <p:cNvSpPr/>
          <p:nvPr/>
        </p:nvSpPr>
        <p:spPr>
          <a:xfrm>
            <a:off x="251520" y="1087955"/>
            <a:ext cx="3312368" cy="756869"/>
          </a:xfrm>
          <a:prstGeom prst="roundRect">
            <a:avLst/>
          </a:prstGeom>
          <a:solidFill>
            <a:srgbClr val="FAFAF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開発したアプリ 特徴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1052720" y="1434781"/>
            <a:ext cx="3672408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シンプル</a:t>
            </a:r>
            <a:endParaRPr kumimoji="1" lang="en-US" altLang="ja-JP" dirty="0" smtClean="0"/>
          </a:p>
          <a:p>
            <a:r>
              <a:rPr lang="ja-JP" altLang="en-US" dirty="0" smtClean="0"/>
              <a:t>・客先訪問の際に必要最低限な情報、機能だけ</a:t>
            </a:r>
            <a:endParaRPr lang="en-US" altLang="ja-JP" dirty="0" smtClean="0"/>
          </a:p>
          <a:p>
            <a:r>
              <a:rPr lang="ja-JP" altLang="en-US" dirty="0"/>
              <a:t>・入力は、相手の会社名だけ！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・直感的で分かりやすい</a:t>
            </a:r>
            <a:r>
              <a:rPr kumimoji="1" lang="en-US" altLang="ja-JP" dirty="0" smtClean="0"/>
              <a:t>UI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-5118012" y="34206"/>
            <a:ext cx="3672408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キュレーション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720080" cy="720080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-3281808" y="3717032"/>
            <a:ext cx="2160240" cy="2160240"/>
            <a:chOff x="-3281808" y="3717032"/>
            <a:chExt cx="2160240" cy="2160240"/>
          </a:xfrm>
        </p:grpSpPr>
        <p:sp>
          <p:nvSpPr>
            <p:cNvPr id="7" name="円/楕円 6"/>
            <p:cNvSpPr/>
            <p:nvPr/>
          </p:nvSpPr>
          <p:spPr>
            <a:xfrm>
              <a:off x="-3281808" y="3717032"/>
              <a:ext cx="2160240" cy="2160240"/>
            </a:xfrm>
            <a:prstGeom prst="ellipse">
              <a:avLst/>
            </a:prstGeom>
            <a:noFill/>
            <a:ln w="260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/>
          </p:nvGrpSpPr>
          <p:grpSpPr>
            <a:xfrm rot="12822803">
              <a:off x="-2471876" y="4144279"/>
              <a:ext cx="515478" cy="1500049"/>
              <a:chOff x="-4645024" y="-891480"/>
              <a:chExt cx="648072" cy="1885900"/>
            </a:xfrm>
          </p:grpSpPr>
          <p:sp>
            <p:nvSpPr>
              <p:cNvPr id="9" name="二等辺三角形 8"/>
              <p:cNvSpPr/>
              <p:nvPr/>
            </p:nvSpPr>
            <p:spPr>
              <a:xfrm>
                <a:off x="-4645024" y="-891480"/>
                <a:ext cx="648072" cy="504056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-4623422" y="-243408"/>
                <a:ext cx="626470" cy="123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8" name="テキスト ボックス 17"/>
          <p:cNvSpPr txBox="1"/>
          <p:nvPr/>
        </p:nvSpPr>
        <p:spPr>
          <a:xfrm>
            <a:off x="1187624" y="121437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+mn-ea"/>
              </a:rPr>
              <a:t>キュレーション</a:t>
            </a:r>
            <a:endParaRPr kumimoji="1" lang="ja-JP" altLang="en-US" sz="2800" dirty="0"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529478"/>
            <a:ext cx="1400575" cy="14005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1400575" cy="140057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564904"/>
            <a:ext cx="1400575" cy="1400575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115616" y="404745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経路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79912" y="404745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会社概要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516216" y="407707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ニュース</a:t>
            </a:r>
            <a:endParaRPr kumimoji="1" lang="ja-JP" altLang="en-US" sz="2400" dirty="0"/>
          </a:p>
        </p:txBody>
      </p:sp>
      <p:sp>
        <p:nvSpPr>
          <p:cNvPr id="21" name="右中かっこ 20"/>
          <p:cNvSpPr/>
          <p:nvPr/>
        </p:nvSpPr>
        <p:spPr>
          <a:xfrm rot="5400000">
            <a:off x="4355976" y="1628799"/>
            <a:ext cx="432048" cy="6768752"/>
          </a:xfrm>
          <a:prstGeom prst="rightBrace">
            <a:avLst>
              <a:gd name="adj1" fmla="val 422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691680" y="5374957"/>
            <a:ext cx="5814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客先訪問に必要な情報</a:t>
            </a:r>
            <a:r>
              <a:rPr lang="ja-JP" altLang="en-US" sz="2800" dirty="0" smtClean="0"/>
              <a:t>を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自動で収集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0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/>
          <p:cNvSpPr/>
          <p:nvPr/>
        </p:nvSpPr>
        <p:spPr>
          <a:xfrm>
            <a:off x="251520" y="1087955"/>
            <a:ext cx="2736304" cy="756869"/>
          </a:xfrm>
          <a:prstGeom prst="roundRect">
            <a:avLst/>
          </a:prstGeom>
          <a:solidFill>
            <a:srgbClr val="FAFAFA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開発したアプリ 特徴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1052720" y="1434781"/>
            <a:ext cx="3672408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/>
              <a:t>シンプル</a:t>
            </a:r>
            <a:endParaRPr kumimoji="1" lang="en-US" altLang="ja-JP" dirty="0" smtClean="0"/>
          </a:p>
          <a:p>
            <a:r>
              <a:rPr lang="ja-JP" altLang="en-US" dirty="0" smtClean="0"/>
              <a:t>・客先訪問の際に必要最低限な情報、機能だけ</a:t>
            </a:r>
            <a:endParaRPr lang="en-US" altLang="ja-JP" dirty="0" smtClean="0"/>
          </a:p>
          <a:p>
            <a:r>
              <a:rPr lang="ja-JP" altLang="en-US" dirty="0"/>
              <a:t>・入力は、相手の会社名だけ！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・直感的で分かりやすい</a:t>
            </a:r>
            <a:r>
              <a:rPr kumimoji="1" lang="en-US" altLang="ja-JP" dirty="0" smtClean="0"/>
              <a:t>UI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-5118012" y="34206"/>
            <a:ext cx="3672408" cy="324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キュレーション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-3281808" y="3717032"/>
            <a:ext cx="2160240" cy="2160240"/>
            <a:chOff x="-3281808" y="3717032"/>
            <a:chExt cx="2160240" cy="2160240"/>
          </a:xfrm>
        </p:grpSpPr>
        <p:sp>
          <p:nvSpPr>
            <p:cNvPr id="7" name="円/楕円 6"/>
            <p:cNvSpPr/>
            <p:nvPr/>
          </p:nvSpPr>
          <p:spPr>
            <a:xfrm>
              <a:off x="-3281808" y="3717032"/>
              <a:ext cx="2160240" cy="2160240"/>
            </a:xfrm>
            <a:prstGeom prst="ellipse">
              <a:avLst/>
            </a:prstGeom>
            <a:noFill/>
            <a:ln w="260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/>
            <p:cNvGrpSpPr/>
            <p:nvPr/>
          </p:nvGrpSpPr>
          <p:grpSpPr>
            <a:xfrm rot="12822803">
              <a:off x="-2471876" y="4144279"/>
              <a:ext cx="515478" cy="1500049"/>
              <a:chOff x="-4645024" y="-891480"/>
              <a:chExt cx="648072" cy="1885900"/>
            </a:xfrm>
          </p:grpSpPr>
          <p:sp>
            <p:nvSpPr>
              <p:cNvPr id="9" name="二等辺三角形 8"/>
              <p:cNvSpPr/>
              <p:nvPr/>
            </p:nvSpPr>
            <p:spPr>
              <a:xfrm>
                <a:off x="-4645024" y="-891480"/>
                <a:ext cx="648072" cy="504056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-4623422" y="-243408"/>
                <a:ext cx="626470" cy="123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24745"/>
            <a:ext cx="720079" cy="72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187624" y="119675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シンプル</a:t>
            </a:r>
            <a:endParaRPr kumimoji="1" lang="ja-JP" altLang="en-US" sz="2800" dirty="0"/>
          </a:p>
        </p:txBody>
      </p:sp>
      <p:sp>
        <p:nvSpPr>
          <p:cNvPr id="22" name="角丸四角形 21"/>
          <p:cNvSpPr/>
          <p:nvPr/>
        </p:nvSpPr>
        <p:spPr>
          <a:xfrm>
            <a:off x="10260632" y="548680"/>
            <a:ext cx="3672408" cy="3951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8939336" cy="3384376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新人</a:t>
            </a:r>
            <a:r>
              <a:rPr lang="ja-JP" altLang="en-US" sz="2200" dirty="0" smtClean="0"/>
              <a:t>営業が最も必要な情報だけを提示</a:t>
            </a:r>
            <a:endParaRPr lang="en-US" altLang="ja-JP" sz="1900" dirty="0" smtClean="0"/>
          </a:p>
          <a:p>
            <a:r>
              <a:rPr lang="ja-JP" altLang="en-US" sz="2200" dirty="0" smtClean="0"/>
              <a:t>直感的で分かりやすい</a:t>
            </a:r>
            <a:r>
              <a:rPr lang="en-US" altLang="ja-JP" sz="2200" dirty="0" smtClean="0"/>
              <a:t>UI</a:t>
            </a:r>
            <a:r>
              <a:rPr lang="ja-JP" altLang="en-US" sz="2200" dirty="0" smtClean="0"/>
              <a:t>設計</a:t>
            </a:r>
            <a:endParaRPr lang="en-US" altLang="ja-JP" sz="22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559198" y="2907152"/>
            <a:ext cx="6325169" cy="3950848"/>
            <a:chOff x="395537" y="2907152"/>
            <a:chExt cx="6113244" cy="378000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0" r="87027"/>
            <a:stretch/>
          </p:blipFill>
          <p:spPr bwMode="auto">
            <a:xfrm>
              <a:off x="395537" y="2907152"/>
              <a:ext cx="1001942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8" t="8160" r="1058"/>
            <a:stretch/>
          </p:blipFill>
          <p:spPr bwMode="auto">
            <a:xfrm>
              <a:off x="1345764" y="2907152"/>
              <a:ext cx="5163017" cy="37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0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開発したアプリ </a:t>
            </a:r>
            <a:r>
              <a:rPr lang="en-US" altLang="ja-JP" dirty="0" smtClean="0"/>
              <a:t>Release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v1.1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追加機能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835338"/>
            <a:ext cx="8229600" cy="382591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3900" dirty="0" smtClean="0"/>
              <a:t>会社概要の取得機能</a:t>
            </a:r>
            <a:endParaRPr kumimoji="1" lang="en-US" altLang="ja-JP" sz="4400" dirty="0" smtClean="0"/>
          </a:p>
          <a:p>
            <a:pPr lvl="1"/>
            <a:r>
              <a:rPr kumimoji="1" lang="en-US" altLang="ja-JP" sz="3000" dirty="0" smtClean="0"/>
              <a:t>Wikipedia</a:t>
            </a:r>
            <a:r>
              <a:rPr kumimoji="1" lang="ja-JP" altLang="en-US" sz="3000" dirty="0" smtClean="0"/>
              <a:t>の</a:t>
            </a:r>
            <a:r>
              <a:rPr kumimoji="1" lang="en-US" altLang="ja-JP" sz="3000" dirty="0" smtClean="0"/>
              <a:t>API</a:t>
            </a:r>
            <a:r>
              <a:rPr kumimoji="1" lang="ja-JP" altLang="en-US" sz="3000" dirty="0" smtClean="0"/>
              <a:t>を利用</a:t>
            </a:r>
            <a:endParaRPr kumimoji="1" lang="en-US" altLang="ja-JP" sz="3200" dirty="0" smtClean="0"/>
          </a:p>
          <a:p>
            <a:pPr marL="0" indent="0">
              <a:buNone/>
            </a:pPr>
            <a:endParaRPr kumimoji="1" lang="en-US" altLang="ja-JP" sz="4400" dirty="0" smtClean="0"/>
          </a:p>
          <a:p>
            <a:r>
              <a:rPr kumimoji="1" lang="ja-JP" altLang="en-US" sz="3900" dirty="0" smtClean="0"/>
              <a:t>会社候補の選択機能</a:t>
            </a:r>
            <a:endParaRPr kumimoji="1" lang="en-US" altLang="ja-JP" sz="3900" dirty="0" smtClean="0"/>
          </a:p>
          <a:p>
            <a:pPr lvl="1"/>
            <a:r>
              <a:rPr kumimoji="1" lang="en-US" altLang="ja-JP" sz="3000" dirty="0" err="1" smtClean="0"/>
              <a:t>GoogleMaps</a:t>
            </a:r>
            <a:r>
              <a:rPr kumimoji="1" lang="ja-JP" altLang="en-US" sz="3000" dirty="0" smtClean="0"/>
              <a:t>のオートコンプリート機能を利用</a:t>
            </a:r>
            <a:endParaRPr kumimoji="1" lang="en-US" altLang="ja-JP" sz="3200" dirty="0" smtClean="0"/>
          </a:p>
          <a:p>
            <a:pPr lvl="1"/>
            <a:endParaRPr lang="en-US" altLang="ja-JP" sz="3200" dirty="0"/>
          </a:p>
          <a:p>
            <a:r>
              <a:rPr lang="ja-JP" altLang="en-US" sz="3000" dirty="0" smtClean="0"/>
              <a:t>ソースコードの</a:t>
            </a:r>
            <a:r>
              <a:rPr kumimoji="1" lang="ja-JP" altLang="en-US" sz="3000" dirty="0" smtClean="0"/>
              <a:t>リファクタリング</a:t>
            </a:r>
            <a:endParaRPr kumimoji="1" lang="ja-JP" altLang="en-US" sz="35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4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/>
              <a:t>開発したアプリ</a:t>
            </a: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endParaRPr kumimoji="1" lang="en-US" altLang="ja-JP" sz="3600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 smtClean="0"/>
              <a:t>開発プロセス</a:t>
            </a:r>
            <a:endParaRPr kumimoji="1" lang="en-US" altLang="ja-JP" sz="3600" dirty="0" smtClean="0"/>
          </a:p>
          <a:p>
            <a:pPr marL="1080000" lvl="1" indent="-648000"/>
            <a:r>
              <a:rPr kumimoji="1" lang="ja-JP" altLang="en-US" sz="2800" dirty="0" smtClean="0"/>
              <a:t>開発の流れ</a:t>
            </a:r>
            <a:endParaRPr kumimoji="1" lang="en-US" altLang="ja-JP" sz="2800" dirty="0" smtClean="0"/>
          </a:p>
          <a:p>
            <a:pPr marL="1080000" lvl="1" indent="-648000"/>
            <a:r>
              <a:rPr lang="ja-JP" altLang="en-US" sz="2800" dirty="0"/>
              <a:t>チーム</a:t>
            </a:r>
            <a:r>
              <a:rPr lang="ja-JP" altLang="en-US" sz="2800" dirty="0" smtClean="0"/>
              <a:t>振り返り</a:t>
            </a:r>
            <a:endParaRPr lang="en-US" altLang="ja-JP" sz="3300" dirty="0" smtClean="0"/>
          </a:p>
          <a:p>
            <a:pPr marL="788670" lvl="1" indent="-514350">
              <a:buFont typeface="+mj-lt"/>
              <a:buAutoNum type="arabicPeriod"/>
            </a:pPr>
            <a:endParaRPr lang="en-US" altLang="ja-JP" sz="3200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 smtClean="0"/>
              <a:t>個人振り返り</a:t>
            </a:r>
            <a:endParaRPr kumimoji="1" lang="en-US" altLang="ja-JP" sz="36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B4F9-19F9-4B21-8516-E9BE38EC113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8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3905</TotalTime>
  <Words>1802</Words>
  <Application>Microsoft Office PowerPoint</Application>
  <PresentationFormat>画面に合わせる (4:3)</PresentationFormat>
  <Paragraphs>433</Paragraphs>
  <Slides>38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38</vt:i4>
      </vt:variant>
    </vt:vector>
  </HeadingPairs>
  <TitlesOfParts>
    <vt:vector size="40" baseType="lpstr">
      <vt:lpstr>アース</vt:lpstr>
      <vt:lpstr>1_アース</vt:lpstr>
      <vt:lpstr>最終成果報告</vt:lpstr>
      <vt:lpstr>目次</vt:lpstr>
      <vt:lpstr>開発したアプリ</vt:lpstr>
      <vt:lpstr>開発したアプリ ケロたん</vt:lpstr>
      <vt:lpstr>開発したアプリ 特徴</vt:lpstr>
      <vt:lpstr>開発したアプリ 特徴</vt:lpstr>
      <vt:lpstr>開発したアプリ 特徴</vt:lpstr>
      <vt:lpstr>開発したアプリ Release v1.1での追加機能</vt:lpstr>
      <vt:lpstr>目次</vt:lpstr>
      <vt:lpstr>開発の流れ（前半）</vt:lpstr>
      <vt:lpstr>開発の流れ</vt:lpstr>
      <vt:lpstr>開発の流れ ～アイディア出し～</vt:lpstr>
      <vt:lpstr>開発の流れ ～アイディア出し～</vt:lpstr>
      <vt:lpstr>開発の流れ ～機能開発～</vt:lpstr>
      <vt:lpstr>開発の流れ ～機能開発～</vt:lpstr>
      <vt:lpstr>開発の流れ～プルリクエスト～</vt:lpstr>
      <vt:lpstr>開発の流れ～プルリクエスト～</vt:lpstr>
      <vt:lpstr>開発の流れ～プルリクエスト～</vt:lpstr>
      <vt:lpstr>開発の流れ～プルリクエスト～</vt:lpstr>
      <vt:lpstr>PowerPoint プレゼンテーション</vt:lpstr>
      <vt:lpstr>チーム振り返り</vt:lpstr>
      <vt:lpstr>チーム振り返り</vt:lpstr>
      <vt:lpstr>チーム振り返り</vt:lpstr>
      <vt:lpstr>改善点</vt:lpstr>
      <vt:lpstr>目次</vt:lpstr>
      <vt:lpstr>PowerPoint プレゼンテーション</vt:lpstr>
      <vt:lpstr>やったこと</vt:lpstr>
      <vt:lpstr>よかったこと1/2</vt:lpstr>
      <vt:lpstr>よかったこと2/2</vt:lpstr>
      <vt:lpstr>悪かったこと</vt:lpstr>
      <vt:lpstr>今後の抱負</vt:lpstr>
      <vt:lpstr>PowerPoint プレゼンテーション</vt:lpstr>
      <vt:lpstr>鷲野</vt:lpstr>
      <vt:lpstr>やったこと</vt:lpstr>
      <vt:lpstr>良かったこと</vt:lpstr>
      <vt:lpstr>悪かったこと</vt:lpstr>
      <vt:lpstr>改善案</vt:lpstr>
      <vt:lpstr>今後の抱負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標準ユーザ</dc:creator>
  <cp:lastModifiedBy>標準ユーザ</cp:lastModifiedBy>
  <cp:revision>317</cp:revision>
  <dcterms:created xsi:type="dcterms:W3CDTF">2016-06-16T00:24:46Z</dcterms:created>
  <dcterms:modified xsi:type="dcterms:W3CDTF">2016-08-03T09:20:02Z</dcterms:modified>
</cp:coreProperties>
</file>