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7" r:id="rId3"/>
    <p:sldId id="258" r:id="rId4"/>
    <p:sldId id="260" r:id="rId5"/>
    <p:sldId id="259" r:id="rId6"/>
    <p:sldId id="266" r:id="rId7"/>
    <p:sldId id="267" r:id="rId8"/>
    <p:sldId id="265" r:id="rId9"/>
    <p:sldId id="268" r:id="rId10"/>
    <p:sldId id="269" r:id="rId11"/>
    <p:sldId id="271" r:id="rId12"/>
    <p:sldId id="272" r:id="rId13"/>
    <p:sldId id="273" r:id="rId14"/>
    <p:sldId id="283" r:id="rId15"/>
    <p:sldId id="263" r:id="rId16"/>
    <p:sldId id="280" r:id="rId17"/>
    <p:sldId id="282" r:id="rId18"/>
    <p:sldId id="284" r:id="rId19"/>
    <p:sldId id="286" r:id="rId20"/>
    <p:sldId id="288" r:id="rId21"/>
    <p:sldId id="289" r:id="rId22"/>
    <p:sldId id="290" r:id="rId23"/>
    <p:sldId id="293" r:id="rId24"/>
    <p:sldId id="294" r:id="rId25"/>
    <p:sldId id="295" r:id="rId26"/>
    <p:sldId id="296" r:id="rId27"/>
    <p:sldId id="264" r:id="rId28"/>
    <p:sldId id="297" r:id="rId29"/>
    <p:sldId id="298" r:id="rId30"/>
    <p:sldId id="299" r:id="rId31"/>
    <p:sldId id="300" r:id="rId32"/>
    <p:sldId id="278" r:id="rId33"/>
    <p:sldId id="274" r:id="rId34"/>
    <p:sldId id="275" r:id="rId35"/>
    <p:sldId id="276" r:id="rId36"/>
    <p:sldId id="277" r:id="rId37"/>
    <p:sldId id="279" r:id="rId38"/>
    <p:sldId id="291" r:id="rId39"/>
    <p:sldId id="292"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dLbls>
          <c:showLegendKey val="0"/>
          <c:showVal val="0"/>
          <c:showCatName val="0"/>
          <c:showSerName val="0"/>
          <c:showPercent val="0"/>
          <c:showBubbleSize val="0"/>
        </c:dLbls>
        <c:axId val="163089408"/>
        <c:axId val="163106176"/>
      </c:scatterChart>
      <c:valAx>
        <c:axId val="163089408"/>
        <c:scaling>
          <c:orientation val="minMax"/>
        </c:scaling>
        <c:delete val="0"/>
        <c:axPos val="b"/>
        <c:title>
          <c:tx>
            <c:rich>
              <a:bodyPr/>
              <a:lstStyle/>
              <a:p>
                <a:pPr>
                  <a:defRPr sz="1200"/>
                </a:pPr>
                <a:r>
                  <a:rPr lang="ja-JP" altLang="en-US" sz="1200" dirty="0"/>
                  <a:t>住宅の敷地面積</a:t>
                </a:r>
                <a:r>
                  <a:rPr lang="en-US" altLang="ja-JP" sz="1200" dirty="0" smtClean="0"/>
                  <a:t>(feet</a:t>
                </a:r>
                <a:r>
                  <a:rPr lang="en-US" altLang="ja-JP" sz="1200" baseline="30000" dirty="0" smtClean="0"/>
                  <a:t>2</a:t>
                </a:r>
                <a:r>
                  <a:rPr lang="en-US" altLang="ja-JP" sz="1200" dirty="0"/>
                  <a:t>)</a:t>
                </a:r>
                <a:endParaRPr lang="ja-JP" altLang="en-US" sz="1200" dirty="0"/>
              </a:p>
            </c:rich>
          </c:tx>
          <c:layout/>
          <c:overlay val="0"/>
        </c:title>
        <c:numFmt formatCode="General" sourceLinked="1"/>
        <c:majorTickMark val="out"/>
        <c:minorTickMark val="none"/>
        <c:tickLblPos val="nextTo"/>
        <c:crossAx val="163106176"/>
        <c:crosses val="autoZero"/>
        <c:crossBetween val="midCat"/>
      </c:valAx>
      <c:valAx>
        <c:axId val="163106176"/>
        <c:scaling>
          <c:orientation val="minMax"/>
        </c:scaling>
        <c:delete val="0"/>
        <c:axPos val="l"/>
        <c:majorGridlines/>
        <c:title>
          <c:tx>
            <c:rich>
              <a:bodyPr rot="-5400000" vert="horz"/>
              <a:lstStyle/>
              <a:p>
                <a:pPr>
                  <a:defRPr sz="1200"/>
                </a:pPr>
                <a:r>
                  <a:rPr lang="ja-JP" altLang="en-US" sz="1200"/>
                  <a:t>住宅価格</a:t>
                </a:r>
                <a:r>
                  <a:rPr lang="en-US" altLang="ja-JP" sz="1200"/>
                  <a:t>(</a:t>
                </a:r>
                <a:r>
                  <a:rPr lang="ja-JP" altLang="en-US" sz="1200"/>
                  <a:t>千ドル</a:t>
                </a:r>
                <a:r>
                  <a:rPr lang="en-US" altLang="ja-JP" sz="1200"/>
                  <a:t>)</a:t>
                </a:r>
                <a:endParaRPr lang="ja-JP" altLang="en-US" sz="1200"/>
              </a:p>
            </c:rich>
          </c:tx>
          <c:layout/>
          <c:overlay val="0"/>
        </c:title>
        <c:numFmt formatCode="General" sourceLinked="1"/>
        <c:majorTickMark val="out"/>
        <c:minorTickMark val="none"/>
        <c:tickLblPos val="nextTo"/>
        <c:crossAx val="163089408"/>
        <c:crosses val="autoZero"/>
        <c:crossBetween val="midCat"/>
      </c:valAx>
    </c:plotArea>
    <c:plotVisOnly val="1"/>
    <c:dispBlanksAs val="gap"/>
    <c:showDLblsOverMax val="0"/>
  </c:chart>
  <c:spPr>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Sheet3!$C$15:$C$19</c:f>
              <c:numCache>
                <c:formatCode>General</c:formatCode>
                <c:ptCount val="5"/>
                <c:pt idx="0">
                  <c:v>20</c:v>
                </c:pt>
                <c:pt idx="1">
                  <c:v>18</c:v>
                </c:pt>
                <c:pt idx="2">
                  <c:v>25</c:v>
                </c:pt>
                <c:pt idx="3">
                  <c:v>28</c:v>
                </c:pt>
                <c:pt idx="4">
                  <c:v>23</c:v>
                </c:pt>
              </c:numCache>
            </c:numRef>
          </c:xVal>
          <c:yVal>
            <c:numRef>
              <c:f>Sheet3!$D$15:$D$19</c:f>
              <c:numCache>
                <c:formatCode>General</c:formatCode>
                <c:ptCount val="5"/>
                <c:pt idx="0">
                  <c:v>10</c:v>
                </c:pt>
                <c:pt idx="1">
                  <c:v>13</c:v>
                </c:pt>
                <c:pt idx="2">
                  <c:v>15</c:v>
                </c:pt>
                <c:pt idx="3">
                  <c:v>18</c:v>
                </c:pt>
                <c:pt idx="4">
                  <c:v>20</c:v>
                </c:pt>
              </c:numCache>
            </c:numRef>
          </c:yVal>
          <c:smooth val="0"/>
        </c:ser>
        <c:ser>
          <c:idx val="1"/>
          <c:order val="1"/>
          <c:spPr>
            <a:ln w="28575">
              <a:noFill/>
            </a:ln>
          </c:spPr>
          <c:xVal>
            <c:numRef>
              <c:f>Sheet3!$C$20:$C$24</c:f>
              <c:numCache>
                <c:formatCode>General</c:formatCode>
                <c:ptCount val="5"/>
                <c:pt idx="0">
                  <c:v>45</c:v>
                </c:pt>
                <c:pt idx="1">
                  <c:v>55</c:v>
                </c:pt>
                <c:pt idx="2">
                  <c:v>52</c:v>
                </c:pt>
                <c:pt idx="3">
                  <c:v>48</c:v>
                </c:pt>
                <c:pt idx="4">
                  <c:v>53</c:v>
                </c:pt>
              </c:numCache>
            </c:numRef>
          </c:xVal>
          <c:yVal>
            <c:numRef>
              <c:f>Sheet3!$D$20:$D$24</c:f>
              <c:numCache>
                <c:formatCode>General</c:formatCode>
                <c:ptCount val="5"/>
                <c:pt idx="0">
                  <c:v>35</c:v>
                </c:pt>
                <c:pt idx="1">
                  <c:v>38</c:v>
                </c:pt>
                <c:pt idx="2">
                  <c:v>40</c:v>
                </c:pt>
                <c:pt idx="3">
                  <c:v>42</c:v>
                </c:pt>
                <c:pt idx="4">
                  <c:v>45</c:v>
                </c:pt>
              </c:numCache>
            </c:numRef>
          </c:yVal>
          <c:smooth val="0"/>
        </c:ser>
        <c:dLbls>
          <c:showLegendKey val="0"/>
          <c:showVal val="0"/>
          <c:showCatName val="0"/>
          <c:showSerName val="0"/>
          <c:showPercent val="0"/>
          <c:showBubbleSize val="0"/>
        </c:dLbls>
        <c:axId val="141646464"/>
        <c:axId val="141701504"/>
      </c:scatterChart>
      <c:valAx>
        <c:axId val="141646464"/>
        <c:scaling>
          <c:orientation val="minMax"/>
        </c:scaling>
        <c:delete val="0"/>
        <c:axPos val="b"/>
        <c:numFmt formatCode="General" sourceLinked="1"/>
        <c:majorTickMark val="out"/>
        <c:minorTickMark val="none"/>
        <c:tickLblPos val="nextTo"/>
        <c:crossAx val="141701504"/>
        <c:crosses val="autoZero"/>
        <c:crossBetween val="midCat"/>
      </c:valAx>
      <c:valAx>
        <c:axId val="141701504"/>
        <c:scaling>
          <c:orientation val="minMax"/>
        </c:scaling>
        <c:delete val="0"/>
        <c:axPos val="l"/>
        <c:numFmt formatCode="General" sourceLinked="1"/>
        <c:majorTickMark val="out"/>
        <c:minorTickMark val="none"/>
        <c:tickLblPos val="nextTo"/>
        <c:crossAx val="141646464"/>
        <c:crosses val="autoZero"/>
        <c:crossBetween val="midCat"/>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Sheet3!$C$15:$C$24</c:f>
              <c:numCache>
                <c:formatCode>General</c:formatCode>
                <c:ptCount val="10"/>
                <c:pt idx="0">
                  <c:v>20</c:v>
                </c:pt>
                <c:pt idx="1">
                  <c:v>18</c:v>
                </c:pt>
                <c:pt idx="2">
                  <c:v>25</c:v>
                </c:pt>
                <c:pt idx="3">
                  <c:v>28</c:v>
                </c:pt>
                <c:pt idx="4">
                  <c:v>23</c:v>
                </c:pt>
                <c:pt idx="5">
                  <c:v>45</c:v>
                </c:pt>
                <c:pt idx="6">
                  <c:v>55</c:v>
                </c:pt>
                <c:pt idx="7">
                  <c:v>52</c:v>
                </c:pt>
                <c:pt idx="8">
                  <c:v>48</c:v>
                </c:pt>
                <c:pt idx="9">
                  <c:v>53</c:v>
                </c:pt>
              </c:numCache>
            </c:numRef>
          </c:xVal>
          <c:yVal>
            <c:numRef>
              <c:f>Sheet3!$D$15:$D$24</c:f>
              <c:numCache>
                <c:formatCode>General</c:formatCode>
                <c:ptCount val="10"/>
                <c:pt idx="0">
                  <c:v>10</c:v>
                </c:pt>
                <c:pt idx="1">
                  <c:v>13</c:v>
                </c:pt>
                <c:pt idx="2">
                  <c:v>15</c:v>
                </c:pt>
                <c:pt idx="3">
                  <c:v>18</c:v>
                </c:pt>
                <c:pt idx="4">
                  <c:v>20</c:v>
                </c:pt>
                <c:pt idx="5">
                  <c:v>35</c:v>
                </c:pt>
                <c:pt idx="6">
                  <c:v>38</c:v>
                </c:pt>
                <c:pt idx="7">
                  <c:v>40</c:v>
                </c:pt>
                <c:pt idx="8">
                  <c:v>42</c:v>
                </c:pt>
                <c:pt idx="9">
                  <c:v>45</c:v>
                </c:pt>
              </c:numCache>
            </c:numRef>
          </c:yVal>
          <c:smooth val="0"/>
        </c:ser>
        <c:dLbls>
          <c:showLegendKey val="0"/>
          <c:showVal val="0"/>
          <c:showCatName val="0"/>
          <c:showSerName val="0"/>
          <c:showPercent val="0"/>
          <c:showBubbleSize val="0"/>
        </c:dLbls>
        <c:axId val="170728448"/>
        <c:axId val="170744448"/>
      </c:scatterChart>
      <c:valAx>
        <c:axId val="170728448"/>
        <c:scaling>
          <c:orientation val="minMax"/>
        </c:scaling>
        <c:delete val="0"/>
        <c:axPos val="b"/>
        <c:numFmt formatCode="General" sourceLinked="1"/>
        <c:majorTickMark val="out"/>
        <c:minorTickMark val="none"/>
        <c:tickLblPos val="nextTo"/>
        <c:crossAx val="170744448"/>
        <c:crosses val="autoZero"/>
        <c:crossBetween val="midCat"/>
      </c:valAx>
      <c:valAx>
        <c:axId val="170744448"/>
        <c:scaling>
          <c:orientation val="minMax"/>
        </c:scaling>
        <c:delete val="0"/>
        <c:axPos val="l"/>
        <c:numFmt formatCode="General" sourceLinked="1"/>
        <c:majorTickMark val="out"/>
        <c:minorTickMark val="none"/>
        <c:tickLblPos val="nextTo"/>
        <c:crossAx val="170728448"/>
        <c:crosses val="autoZero"/>
        <c:crossBetween val="midCat"/>
      </c:valAx>
      <c:spPr>
        <a:noFill/>
        <a:ln w="25400">
          <a:noFill/>
        </a:ln>
      </c:spPr>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linear"/>
            <c:dispRSqr val="0"/>
            <c:dispEq val="0"/>
          </c:trendline>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dLbls>
          <c:showLegendKey val="0"/>
          <c:showVal val="0"/>
          <c:showCatName val="0"/>
          <c:showSerName val="0"/>
          <c:showPercent val="0"/>
          <c:showBubbleSize val="0"/>
        </c:dLbls>
        <c:axId val="138601984"/>
        <c:axId val="139958528"/>
      </c:scatterChart>
      <c:valAx>
        <c:axId val="138601984"/>
        <c:scaling>
          <c:orientation val="minMax"/>
        </c:scaling>
        <c:delete val="0"/>
        <c:axPos val="b"/>
        <c:title>
          <c:tx>
            <c:rich>
              <a:bodyPr/>
              <a:lstStyle/>
              <a:p>
                <a:pPr>
                  <a:defRPr sz="1200"/>
                </a:pPr>
                <a:r>
                  <a:rPr lang="ja-JP" altLang="ja-JP" sz="1200" b="1" i="0" baseline="0" dirty="0">
                    <a:effectLst/>
                  </a:rPr>
                  <a:t>住宅の敷地面積</a:t>
                </a:r>
                <a:r>
                  <a:rPr lang="en-US" altLang="ja-JP" sz="1200" b="1" i="0" baseline="0" dirty="0" smtClean="0">
                    <a:effectLst/>
                  </a:rPr>
                  <a:t>(feet</a:t>
                </a:r>
                <a:r>
                  <a:rPr lang="en-US" altLang="ja-JP" sz="1200" b="1" i="0" baseline="30000" dirty="0" smtClean="0">
                    <a:effectLst/>
                  </a:rPr>
                  <a:t>2</a:t>
                </a:r>
                <a:r>
                  <a:rPr lang="en-US" altLang="ja-JP" sz="1200" b="1" i="0" baseline="0" dirty="0">
                    <a:effectLst/>
                  </a:rPr>
                  <a:t>)</a:t>
                </a:r>
                <a:endParaRPr lang="ja-JP" altLang="ja-JP" sz="1200" dirty="0">
                  <a:effectLst/>
                </a:endParaRPr>
              </a:p>
            </c:rich>
          </c:tx>
          <c:layout/>
          <c:overlay val="0"/>
        </c:title>
        <c:numFmt formatCode="General" sourceLinked="1"/>
        <c:majorTickMark val="out"/>
        <c:minorTickMark val="none"/>
        <c:tickLblPos val="nextTo"/>
        <c:crossAx val="139958528"/>
        <c:crosses val="autoZero"/>
        <c:crossBetween val="midCat"/>
      </c:valAx>
      <c:valAx>
        <c:axId val="139958528"/>
        <c:scaling>
          <c:orientation val="minMax"/>
          <c:max val="350"/>
        </c:scaling>
        <c:delete val="0"/>
        <c:axPos val="l"/>
        <c:majorGridlines/>
        <c:title>
          <c:tx>
            <c:rich>
              <a:bodyPr rot="-5400000" vert="horz"/>
              <a:lstStyle/>
              <a:p>
                <a:pPr>
                  <a:defRPr sz="700"/>
                </a:pPr>
                <a:r>
                  <a:rPr lang="ja-JP" altLang="ja-JP" sz="1200" b="1" i="0" baseline="0">
                    <a:effectLst/>
                  </a:rPr>
                  <a:t>住宅価格</a:t>
                </a:r>
                <a:r>
                  <a:rPr lang="en-US" altLang="ja-JP" sz="1200" b="1" i="0" baseline="0">
                    <a:effectLst/>
                  </a:rPr>
                  <a:t>(</a:t>
                </a:r>
                <a:r>
                  <a:rPr lang="ja-JP" altLang="ja-JP" sz="1200" b="1" i="0" baseline="0">
                    <a:effectLst/>
                  </a:rPr>
                  <a:t>千ドル</a:t>
                </a:r>
                <a:r>
                  <a:rPr lang="en-US" altLang="ja-JP" sz="1200" b="1" i="0" baseline="0">
                    <a:effectLst/>
                  </a:rPr>
                  <a:t>)</a:t>
                </a:r>
                <a:endParaRPr lang="ja-JP" altLang="ja-JP" sz="700">
                  <a:effectLst/>
                </a:endParaRPr>
              </a:p>
            </c:rich>
          </c:tx>
          <c:layout/>
          <c:overlay val="0"/>
        </c:title>
        <c:numFmt formatCode="General" sourceLinked="1"/>
        <c:majorTickMark val="out"/>
        <c:minorTickMark val="none"/>
        <c:tickLblPos val="nextTo"/>
        <c:crossAx val="138601984"/>
        <c:crosses val="autoZero"/>
        <c:crossBetween val="midCat"/>
      </c:valAx>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Sheet4!$A$4:$A$7</c:f>
              <c:numCache>
                <c:formatCode>General</c:formatCode>
                <c:ptCount val="4"/>
                <c:pt idx="0">
                  <c:v>0</c:v>
                </c:pt>
                <c:pt idx="1">
                  <c:v>1</c:v>
                </c:pt>
                <c:pt idx="2">
                  <c:v>2</c:v>
                </c:pt>
                <c:pt idx="3">
                  <c:v>3</c:v>
                </c:pt>
              </c:numCache>
            </c:numRef>
          </c:xVal>
          <c:yVal>
            <c:numRef>
              <c:f>Sheet4!$B$4:$B$7</c:f>
              <c:numCache>
                <c:formatCode>General</c:formatCode>
                <c:ptCount val="4"/>
                <c:pt idx="0">
                  <c:v>1.5</c:v>
                </c:pt>
                <c:pt idx="1">
                  <c:v>1.5</c:v>
                </c:pt>
                <c:pt idx="2">
                  <c:v>1.5</c:v>
                </c:pt>
                <c:pt idx="3">
                  <c:v>1.5</c:v>
                </c:pt>
              </c:numCache>
            </c:numRef>
          </c:yVal>
          <c:smooth val="1"/>
        </c:ser>
        <c:dLbls>
          <c:showLegendKey val="0"/>
          <c:showVal val="0"/>
          <c:showCatName val="0"/>
          <c:showSerName val="0"/>
          <c:showPercent val="0"/>
          <c:showBubbleSize val="0"/>
        </c:dLbls>
        <c:axId val="133778048"/>
        <c:axId val="140372224"/>
      </c:scatterChart>
      <c:valAx>
        <c:axId val="133778048"/>
        <c:scaling>
          <c:orientation val="minMax"/>
        </c:scaling>
        <c:delete val="0"/>
        <c:axPos val="b"/>
        <c:numFmt formatCode="General" sourceLinked="1"/>
        <c:majorTickMark val="out"/>
        <c:minorTickMark val="none"/>
        <c:tickLblPos val="nextTo"/>
        <c:crossAx val="140372224"/>
        <c:crosses val="autoZero"/>
        <c:crossBetween val="midCat"/>
      </c:valAx>
      <c:valAx>
        <c:axId val="140372224"/>
        <c:scaling>
          <c:orientation val="minMax"/>
          <c:max val="3"/>
        </c:scaling>
        <c:delete val="0"/>
        <c:axPos val="l"/>
        <c:majorGridlines/>
        <c:numFmt formatCode="General" sourceLinked="1"/>
        <c:majorTickMark val="out"/>
        <c:minorTickMark val="none"/>
        <c:tickLblPos val="nextTo"/>
        <c:crossAx val="133778048"/>
        <c:crosses val="autoZero"/>
        <c:crossBetween val="midCat"/>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Sheet4!$A$4:$A$7</c:f>
              <c:numCache>
                <c:formatCode>General</c:formatCode>
                <c:ptCount val="4"/>
                <c:pt idx="0">
                  <c:v>0</c:v>
                </c:pt>
                <c:pt idx="1">
                  <c:v>1</c:v>
                </c:pt>
                <c:pt idx="2">
                  <c:v>2</c:v>
                </c:pt>
                <c:pt idx="3">
                  <c:v>3</c:v>
                </c:pt>
              </c:numCache>
            </c:numRef>
          </c:xVal>
          <c:yVal>
            <c:numRef>
              <c:f>Sheet4!$D$4:$D$7</c:f>
              <c:numCache>
                <c:formatCode>General</c:formatCode>
                <c:ptCount val="4"/>
                <c:pt idx="0">
                  <c:v>1</c:v>
                </c:pt>
                <c:pt idx="1">
                  <c:v>1.5</c:v>
                </c:pt>
                <c:pt idx="2">
                  <c:v>2</c:v>
                </c:pt>
                <c:pt idx="3">
                  <c:v>2.5</c:v>
                </c:pt>
              </c:numCache>
            </c:numRef>
          </c:yVal>
          <c:smooth val="1"/>
        </c:ser>
        <c:dLbls>
          <c:showLegendKey val="0"/>
          <c:showVal val="0"/>
          <c:showCatName val="0"/>
          <c:showSerName val="0"/>
          <c:showPercent val="0"/>
          <c:showBubbleSize val="0"/>
        </c:dLbls>
        <c:axId val="140507392"/>
        <c:axId val="140616832"/>
      </c:scatterChart>
      <c:valAx>
        <c:axId val="140507392"/>
        <c:scaling>
          <c:orientation val="minMax"/>
        </c:scaling>
        <c:delete val="0"/>
        <c:axPos val="b"/>
        <c:numFmt formatCode="General" sourceLinked="1"/>
        <c:majorTickMark val="out"/>
        <c:minorTickMark val="none"/>
        <c:tickLblPos val="nextTo"/>
        <c:crossAx val="140616832"/>
        <c:crosses val="autoZero"/>
        <c:crossBetween val="midCat"/>
      </c:valAx>
      <c:valAx>
        <c:axId val="140616832"/>
        <c:scaling>
          <c:orientation val="minMax"/>
        </c:scaling>
        <c:delete val="0"/>
        <c:axPos val="l"/>
        <c:majorGridlines/>
        <c:numFmt formatCode="General" sourceLinked="1"/>
        <c:majorTickMark val="out"/>
        <c:minorTickMark val="none"/>
        <c:tickLblPos val="nextTo"/>
        <c:crossAx val="140507392"/>
        <c:crosses val="autoZero"/>
        <c:crossBetween val="midCat"/>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Sheet5!$C$6:$C$13</c:f>
              <c:numCache>
                <c:formatCode>General</c:formatCode>
                <c:ptCount val="8"/>
                <c:pt idx="0">
                  <c:v>1</c:v>
                </c:pt>
                <c:pt idx="1">
                  <c:v>2</c:v>
                </c:pt>
                <c:pt idx="2">
                  <c:v>3</c:v>
                </c:pt>
                <c:pt idx="3">
                  <c:v>4</c:v>
                </c:pt>
                <c:pt idx="4">
                  <c:v>5</c:v>
                </c:pt>
                <c:pt idx="5">
                  <c:v>6</c:v>
                </c:pt>
                <c:pt idx="6">
                  <c:v>7</c:v>
                </c:pt>
                <c:pt idx="7">
                  <c:v>8</c:v>
                </c:pt>
              </c:numCache>
            </c:numRef>
          </c:xVal>
          <c:yVal>
            <c:numRef>
              <c:f>Sheet5!$D$6:$D$13</c:f>
              <c:numCache>
                <c:formatCode>General</c:formatCode>
                <c:ptCount val="8"/>
                <c:pt idx="0">
                  <c:v>0.5</c:v>
                </c:pt>
                <c:pt idx="1">
                  <c:v>1.8</c:v>
                </c:pt>
                <c:pt idx="2">
                  <c:v>3.5</c:v>
                </c:pt>
                <c:pt idx="3">
                  <c:v>3.5</c:v>
                </c:pt>
                <c:pt idx="4">
                  <c:v>4.2</c:v>
                </c:pt>
                <c:pt idx="5">
                  <c:v>6.2</c:v>
                </c:pt>
                <c:pt idx="6">
                  <c:v>7.3</c:v>
                </c:pt>
                <c:pt idx="7">
                  <c:v>8.4</c:v>
                </c:pt>
              </c:numCache>
            </c:numRef>
          </c:yVal>
          <c:smooth val="0"/>
        </c:ser>
        <c:dLbls>
          <c:showLegendKey val="0"/>
          <c:showVal val="0"/>
          <c:showCatName val="0"/>
          <c:showSerName val="0"/>
          <c:showPercent val="0"/>
          <c:showBubbleSize val="0"/>
        </c:dLbls>
        <c:axId val="97977088"/>
        <c:axId val="97983488"/>
      </c:scatterChart>
      <c:valAx>
        <c:axId val="97977088"/>
        <c:scaling>
          <c:orientation val="minMax"/>
        </c:scaling>
        <c:delete val="0"/>
        <c:axPos val="b"/>
        <c:numFmt formatCode="General" sourceLinked="1"/>
        <c:majorTickMark val="out"/>
        <c:minorTickMark val="none"/>
        <c:tickLblPos val="nextTo"/>
        <c:crossAx val="97983488"/>
        <c:crosses val="autoZero"/>
        <c:crossBetween val="midCat"/>
      </c:valAx>
      <c:valAx>
        <c:axId val="97983488"/>
        <c:scaling>
          <c:orientation val="minMax"/>
        </c:scaling>
        <c:delete val="0"/>
        <c:axPos val="l"/>
        <c:majorGridlines/>
        <c:numFmt formatCode="General" sourceLinked="1"/>
        <c:majorTickMark val="out"/>
        <c:minorTickMark val="none"/>
        <c:tickLblPos val="nextTo"/>
        <c:crossAx val="97977088"/>
        <c:crosses val="autoZero"/>
        <c:crossBetween val="midCat"/>
      </c:valAx>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Sheet5!$C$20:$C$25</c:f>
              <c:numCache>
                <c:formatCode>General</c:formatCode>
                <c:ptCount val="6"/>
                <c:pt idx="0">
                  <c:v>0</c:v>
                </c:pt>
                <c:pt idx="1">
                  <c:v>1</c:v>
                </c:pt>
                <c:pt idx="2">
                  <c:v>2</c:v>
                </c:pt>
                <c:pt idx="3">
                  <c:v>3</c:v>
                </c:pt>
                <c:pt idx="4">
                  <c:v>4</c:v>
                </c:pt>
                <c:pt idx="5">
                  <c:v>5</c:v>
                </c:pt>
              </c:numCache>
            </c:numRef>
          </c:xVal>
          <c:yVal>
            <c:numRef>
              <c:f>Sheet5!$D$20:$D$25</c:f>
              <c:numCache>
                <c:formatCode>General</c:formatCode>
                <c:ptCount val="6"/>
                <c:pt idx="0">
                  <c:v>0</c:v>
                </c:pt>
                <c:pt idx="1">
                  <c:v>1</c:v>
                </c:pt>
                <c:pt idx="2">
                  <c:v>2</c:v>
                </c:pt>
                <c:pt idx="3">
                  <c:v>3</c:v>
                </c:pt>
                <c:pt idx="4">
                  <c:v>4</c:v>
                </c:pt>
                <c:pt idx="5">
                  <c:v>5</c:v>
                </c:pt>
              </c:numCache>
            </c:numRef>
          </c:yVal>
          <c:smooth val="1"/>
        </c:ser>
        <c:dLbls>
          <c:showLegendKey val="0"/>
          <c:showVal val="0"/>
          <c:showCatName val="0"/>
          <c:showSerName val="0"/>
          <c:showPercent val="0"/>
          <c:showBubbleSize val="0"/>
        </c:dLbls>
        <c:axId val="45179264"/>
        <c:axId val="97987968"/>
      </c:scatterChart>
      <c:valAx>
        <c:axId val="45179264"/>
        <c:scaling>
          <c:orientation val="minMax"/>
        </c:scaling>
        <c:delete val="0"/>
        <c:axPos val="b"/>
        <c:numFmt formatCode="General" sourceLinked="1"/>
        <c:majorTickMark val="out"/>
        <c:minorTickMark val="none"/>
        <c:tickLblPos val="nextTo"/>
        <c:crossAx val="97987968"/>
        <c:crosses val="autoZero"/>
        <c:crossBetween val="midCat"/>
      </c:valAx>
      <c:valAx>
        <c:axId val="97987968"/>
        <c:scaling>
          <c:orientation val="minMax"/>
        </c:scaling>
        <c:delete val="0"/>
        <c:axPos val="l"/>
        <c:majorGridlines/>
        <c:numFmt formatCode="General" sourceLinked="1"/>
        <c:majorTickMark val="out"/>
        <c:minorTickMark val="none"/>
        <c:tickLblPos val="nextTo"/>
        <c:crossAx val="45179264"/>
        <c:crosses val="autoZero"/>
        <c:crossBetween val="midCat"/>
      </c:valAx>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(Sheet2!$C$24:$C$25,Sheet2!$C$27:$C$28,Sheet2!$C$30)</c:f>
              <c:numCache>
                <c:formatCode>General</c:formatCode>
                <c:ptCount val="5"/>
                <c:pt idx="0">
                  <c:v>5</c:v>
                </c:pt>
                <c:pt idx="1">
                  <c:v>40</c:v>
                </c:pt>
                <c:pt idx="2">
                  <c:v>15</c:v>
                </c:pt>
                <c:pt idx="3">
                  <c:v>35</c:v>
                </c:pt>
                <c:pt idx="4">
                  <c:v>20</c:v>
                </c:pt>
              </c:numCache>
            </c:numRef>
          </c:xVal>
          <c:yVal>
            <c:numRef>
              <c:f>(Sheet2!$D$24:$D$25,Sheet2!$D$27:$D$28,Sheet2!$D$30)</c:f>
              <c:numCache>
                <c:formatCode>General</c:formatCode>
                <c:ptCount val="5"/>
                <c:pt idx="0">
                  <c:v>5</c:v>
                </c:pt>
                <c:pt idx="1">
                  <c:v>13</c:v>
                </c:pt>
                <c:pt idx="2">
                  <c:v>15</c:v>
                </c:pt>
                <c:pt idx="3">
                  <c:v>20</c:v>
                </c:pt>
                <c:pt idx="4">
                  <c:v>30</c:v>
                </c:pt>
              </c:numCache>
            </c:numRef>
          </c:yVal>
          <c:smooth val="0"/>
        </c:ser>
        <c:ser>
          <c:idx val="1"/>
          <c:order val="1"/>
          <c:tx>
            <c:strRef>
              <c:f>Sheet2!$C$26:$D$26</c:f>
              <c:strCache>
                <c:ptCount val="1"/>
                <c:pt idx="0">
                  <c:v>65 13</c:v>
                </c:pt>
              </c:strCache>
            </c:strRef>
          </c:tx>
          <c:spPr>
            <a:ln w="28575">
              <a:noFill/>
            </a:ln>
          </c:spPr>
          <c:xVal>
            <c:numRef>
              <c:f>(Sheet2!$C$26,Sheet2!$C$29,Sheet2!$C$31,Sheet2!$C$32,Sheet2!$C$33)</c:f>
              <c:numCache>
                <c:formatCode>General</c:formatCode>
                <c:ptCount val="5"/>
                <c:pt idx="0">
                  <c:v>65</c:v>
                </c:pt>
                <c:pt idx="1">
                  <c:v>50</c:v>
                </c:pt>
                <c:pt idx="2">
                  <c:v>80</c:v>
                </c:pt>
                <c:pt idx="3">
                  <c:v>60</c:v>
                </c:pt>
                <c:pt idx="4">
                  <c:v>40</c:v>
                </c:pt>
              </c:numCache>
            </c:numRef>
          </c:xVal>
          <c:yVal>
            <c:numRef>
              <c:f>(Sheet2!$D$26,Sheet2!$D$29,Sheet2!$D$31,Sheet2!$D$32,Sheet2!$D$33)</c:f>
              <c:numCache>
                <c:formatCode>General</c:formatCode>
                <c:ptCount val="5"/>
                <c:pt idx="0">
                  <c:v>13</c:v>
                </c:pt>
                <c:pt idx="1">
                  <c:v>25</c:v>
                </c:pt>
                <c:pt idx="2">
                  <c:v>35</c:v>
                </c:pt>
                <c:pt idx="3">
                  <c:v>40</c:v>
                </c:pt>
                <c:pt idx="4">
                  <c:v>30</c:v>
                </c:pt>
              </c:numCache>
            </c:numRef>
          </c:yVal>
          <c:smooth val="0"/>
        </c:ser>
        <c:dLbls>
          <c:showLegendKey val="0"/>
          <c:showVal val="0"/>
          <c:showCatName val="0"/>
          <c:showSerName val="0"/>
          <c:showPercent val="0"/>
          <c:showBubbleSize val="0"/>
        </c:dLbls>
        <c:axId val="118975104"/>
        <c:axId val="121325056"/>
      </c:scatterChart>
      <c:valAx>
        <c:axId val="118975104"/>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121325056"/>
        <c:crosses val="autoZero"/>
        <c:crossBetween val="midCat"/>
      </c:valAx>
      <c:valAx>
        <c:axId val="121325056"/>
        <c:scaling>
          <c:orientation val="minMax"/>
        </c:scaling>
        <c:delete val="0"/>
        <c:axPos val="l"/>
        <c:majorGridlines/>
        <c:title>
          <c:tx>
            <c:rich>
              <a:bodyPr rot="-5400000" vert="horz"/>
              <a:lstStyle/>
              <a:p>
                <a:pPr>
                  <a:defRPr sz="1200"/>
                </a:pPr>
                <a:r>
                  <a:rPr lang="ja-JP" altLang="en-US" sz="1200"/>
                  <a:t>年齢</a:t>
                </a:r>
              </a:p>
            </c:rich>
          </c:tx>
          <c:layout/>
          <c:overlay val="0"/>
        </c:title>
        <c:numFmt formatCode="General" sourceLinked="1"/>
        <c:majorTickMark val="out"/>
        <c:minorTickMark val="none"/>
        <c:tickLblPos val="nextTo"/>
        <c:crossAx val="118975104"/>
        <c:crosses val="autoZero"/>
        <c:crossBetween val="midCat"/>
      </c:valAx>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Sheet2!$C$24:$C$33</c:f>
              <c:numCache>
                <c:formatCode>General</c:formatCode>
                <c:ptCount val="10"/>
                <c:pt idx="0">
                  <c:v>5</c:v>
                </c:pt>
                <c:pt idx="1">
                  <c:v>40</c:v>
                </c:pt>
                <c:pt idx="2">
                  <c:v>65</c:v>
                </c:pt>
                <c:pt idx="3">
                  <c:v>15</c:v>
                </c:pt>
                <c:pt idx="4">
                  <c:v>35</c:v>
                </c:pt>
                <c:pt idx="5">
                  <c:v>50</c:v>
                </c:pt>
                <c:pt idx="6">
                  <c:v>20</c:v>
                </c:pt>
                <c:pt idx="7">
                  <c:v>80</c:v>
                </c:pt>
                <c:pt idx="8">
                  <c:v>60</c:v>
                </c:pt>
                <c:pt idx="9">
                  <c:v>40</c:v>
                </c:pt>
              </c:numCache>
            </c:numRef>
          </c:xVal>
          <c:yVal>
            <c:numRef>
              <c:f>Sheet2!$D$24:$D$33</c:f>
              <c:numCache>
                <c:formatCode>General</c:formatCode>
                <c:ptCount val="10"/>
                <c:pt idx="0">
                  <c:v>5</c:v>
                </c:pt>
                <c:pt idx="1">
                  <c:v>13</c:v>
                </c:pt>
                <c:pt idx="2">
                  <c:v>13</c:v>
                </c:pt>
                <c:pt idx="3">
                  <c:v>15</c:v>
                </c:pt>
                <c:pt idx="4">
                  <c:v>20</c:v>
                </c:pt>
                <c:pt idx="5">
                  <c:v>25</c:v>
                </c:pt>
                <c:pt idx="6">
                  <c:v>30</c:v>
                </c:pt>
                <c:pt idx="7">
                  <c:v>35</c:v>
                </c:pt>
                <c:pt idx="8">
                  <c:v>40</c:v>
                </c:pt>
                <c:pt idx="9">
                  <c:v>30</c:v>
                </c:pt>
              </c:numCache>
            </c:numRef>
          </c:yVal>
          <c:smooth val="0"/>
        </c:ser>
        <c:dLbls>
          <c:showLegendKey val="0"/>
          <c:showVal val="0"/>
          <c:showCatName val="0"/>
          <c:showSerName val="0"/>
          <c:showPercent val="0"/>
          <c:showBubbleSize val="0"/>
        </c:dLbls>
        <c:axId val="133807488"/>
        <c:axId val="138552832"/>
      </c:scatterChart>
      <c:valAx>
        <c:axId val="133807488"/>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138552832"/>
        <c:crosses val="autoZero"/>
        <c:crossBetween val="midCat"/>
      </c:valAx>
      <c:valAx>
        <c:axId val="138552832"/>
        <c:scaling>
          <c:orientation val="minMax"/>
        </c:scaling>
        <c:delete val="0"/>
        <c:axPos val="l"/>
        <c:majorGridlines/>
        <c:title>
          <c:tx>
            <c:rich>
              <a:bodyPr rot="-5400000" vert="horz"/>
              <a:lstStyle/>
              <a:p>
                <a:pPr>
                  <a:defRPr sz="1200"/>
                </a:pPr>
                <a:r>
                  <a:rPr lang="ja-JP" altLang="en-US" sz="1200"/>
                  <a:t>年齢</a:t>
                </a:r>
              </a:p>
            </c:rich>
          </c:tx>
          <c:layout/>
          <c:overlay val="0"/>
        </c:title>
        <c:numFmt formatCode="General" sourceLinked="1"/>
        <c:majorTickMark val="out"/>
        <c:minorTickMark val="none"/>
        <c:tickLblPos val="nextTo"/>
        <c:crossAx val="13380748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linear"/>
            <c:dispRSqr val="0"/>
            <c:dispEq val="0"/>
          </c:trendline>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dLbls>
          <c:showLegendKey val="0"/>
          <c:showVal val="0"/>
          <c:showCatName val="0"/>
          <c:showSerName val="0"/>
          <c:showPercent val="0"/>
          <c:showBubbleSize val="0"/>
        </c:dLbls>
        <c:axId val="45210624"/>
        <c:axId val="46757376"/>
      </c:scatterChart>
      <c:valAx>
        <c:axId val="45210624"/>
        <c:scaling>
          <c:orientation val="minMax"/>
        </c:scaling>
        <c:delete val="0"/>
        <c:axPos val="b"/>
        <c:title>
          <c:tx>
            <c:rich>
              <a:bodyPr/>
              <a:lstStyle/>
              <a:p>
                <a:pPr>
                  <a:defRPr sz="1200"/>
                </a:pPr>
                <a:r>
                  <a:rPr lang="ja-JP" altLang="ja-JP" sz="1200" b="1" i="0" baseline="0" dirty="0">
                    <a:effectLst/>
                  </a:rPr>
                  <a:t>住宅の敷地面積</a:t>
                </a:r>
                <a:r>
                  <a:rPr lang="en-US" altLang="ja-JP" sz="1200" b="1" i="0" baseline="0" dirty="0" smtClean="0">
                    <a:effectLst/>
                  </a:rPr>
                  <a:t>(feet</a:t>
                </a:r>
                <a:r>
                  <a:rPr lang="en-US" altLang="ja-JP" sz="1200" b="1" i="0" baseline="30000" dirty="0" smtClean="0">
                    <a:effectLst/>
                  </a:rPr>
                  <a:t>2</a:t>
                </a:r>
                <a:r>
                  <a:rPr lang="en-US" altLang="ja-JP" sz="1200" b="1" i="0" baseline="0" dirty="0">
                    <a:effectLst/>
                  </a:rPr>
                  <a:t>)</a:t>
                </a:r>
                <a:endParaRPr lang="ja-JP" altLang="ja-JP" sz="1200" dirty="0">
                  <a:effectLst/>
                </a:endParaRPr>
              </a:p>
            </c:rich>
          </c:tx>
          <c:layout/>
          <c:overlay val="0"/>
        </c:title>
        <c:numFmt formatCode="General" sourceLinked="1"/>
        <c:majorTickMark val="out"/>
        <c:minorTickMark val="none"/>
        <c:tickLblPos val="nextTo"/>
        <c:crossAx val="46757376"/>
        <c:crosses val="autoZero"/>
        <c:crossBetween val="midCat"/>
      </c:valAx>
      <c:valAx>
        <c:axId val="46757376"/>
        <c:scaling>
          <c:orientation val="minMax"/>
          <c:max val="350"/>
        </c:scaling>
        <c:delete val="0"/>
        <c:axPos val="l"/>
        <c:majorGridlines/>
        <c:title>
          <c:tx>
            <c:rich>
              <a:bodyPr rot="-5400000" vert="horz"/>
              <a:lstStyle/>
              <a:p>
                <a:pPr>
                  <a:defRPr sz="700"/>
                </a:pPr>
                <a:r>
                  <a:rPr lang="ja-JP" altLang="ja-JP" sz="1200" b="1" i="0" baseline="0">
                    <a:effectLst/>
                  </a:rPr>
                  <a:t>住宅価格</a:t>
                </a:r>
                <a:r>
                  <a:rPr lang="en-US" altLang="ja-JP" sz="1200" b="1" i="0" baseline="0">
                    <a:effectLst/>
                  </a:rPr>
                  <a:t>(</a:t>
                </a:r>
                <a:r>
                  <a:rPr lang="ja-JP" altLang="ja-JP" sz="1200" b="1" i="0" baseline="0">
                    <a:effectLst/>
                  </a:rPr>
                  <a:t>千ドル</a:t>
                </a:r>
                <a:r>
                  <a:rPr lang="en-US" altLang="ja-JP" sz="1200" b="1" i="0" baseline="0">
                    <a:effectLst/>
                  </a:rPr>
                  <a:t>)</a:t>
                </a:r>
                <a:endParaRPr lang="ja-JP" altLang="ja-JP" sz="700">
                  <a:effectLst/>
                </a:endParaRPr>
              </a:p>
            </c:rich>
          </c:tx>
          <c:layout/>
          <c:overlay val="0"/>
        </c:title>
        <c:numFmt formatCode="General" sourceLinked="1"/>
        <c:majorTickMark val="out"/>
        <c:minorTickMark val="none"/>
        <c:tickLblPos val="nextTo"/>
        <c:crossAx val="45210624"/>
        <c:crosses val="autoZero"/>
        <c:crossBetween val="midCat"/>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linear"/>
            <c:dispRSqr val="0"/>
            <c:dispEq val="0"/>
          </c:trendline>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ser>
          <c:idx val="1"/>
          <c:order val="1"/>
          <c:tx>
            <c:v>この場合</c:v>
          </c:tx>
          <c:spPr>
            <a:ln w="28575">
              <a:noFill/>
            </a:ln>
          </c:spPr>
          <c:xVal>
            <c:numRef>
              <c:f>Sheet1!$A$17</c:f>
              <c:numCache>
                <c:formatCode>General</c:formatCode>
                <c:ptCount val="1"/>
                <c:pt idx="0">
                  <c:v>1000</c:v>
                </c:pt>
              </c:numCache>
            </c:numRef>
          </c:xVal>
          <c:yVal>
            <c:numRef>
              <c:f>Sheet1!$B$17</c:f>
              <c:numCache>
                <c:formatCode>General</c:formatCode>
                <c:ptCount val="1"/>
                <c:pt idx="0">
                  <c:v>225</c:v>
                </c:pt>
              </c:numCache>
            </c:numRef>
          </c:yVal>
          <c:smooth val="0"/>
        </c:ser>
        <c:dLbls>
          <c:showLegendKey val="0"/>
          <c:showVal val="0"/>
          <c:showCatName val="0"/>
          <c:showSerName val="0"/>
          <c:showPercent val="0"/>
          <c:showBubbleSize val="0"/>
        </c:dLbls>
        <c:axId val="42629376"/>
        <c:axId val="42633472"/>
      </c:scatterChart>
      <c:valAx>
        <c:axId val="42629376"/>
        <c:scaling>
          <c:orientation val="minMax"/>
        </c:scaling>
        <c:delete val="0"/>
        <c:axPos val="b"/>
        <c:title>
          <c:tx>
            <c:rich>
              <a:bodyPr/>
              <a:lstStyle/>
              <a:p>
                <a:pPr>
                  <a:defRPr sz="1200"/>
                </a:pPr>
                <a:r>
                  <a:rPr lang="ja-JP" altLang="ja-JP" sz="1200" b="1" i="0" baseline="0" dirty="0">
                    <a:effectLst/>
                  </a:rPr>
                  <a:t>住宅の敷地面積</a:t>
                </a:r>
                <a:r>
                  <a:rPr lang="en-US" altLang="ja-JP" sz="1200" b="1" i="0" baseline="0" dirty="0" smtClean="0">
                    <a:effectLst/>
                  </a:rPr>
                  <a:t>(feet</a:t>
                </a:r>
                <a:r>
                  <a:rPr lang="en-US" altLang="ja-JP" sz="1200" b="1" i="0" baseline="30000" dirty="0" smtClean="0">
                    <a:effectLst/>
                  </a:rPr>
                  <a:t>2</a:t>
                </a:r>
                <a:r>
                  <a:rPr lang="en-US" altLang="ja-JP" sz="1200" b="1" i="0" baseline="0" dirty="0">
                    <a:effectLst/>
                  </a:rPr>
                  <a:t>)</a:t>
                </a:r>
                <a:endParaRPr lang="ja-JP" altLang="ja-JP" sz="1200" dirty="0">
                  <a:effectLst/>
                </a:endParaRPr>
              </a:p>
            </c:rich>
          </c:tx>
          <c:layout/>
          <c:overlay val="0"/>
        </c:title>
        <c:numFmt formatCode="General" sourceLinked="1"/>
        <c:majorTickMark val="out"/>
        <c:minorTickMark val="none"/>
        <c:tickLblPos val="nextTo"/>
        <c:crossAx val="42633472"/>
        <c:crosses val="autoZero"/>
        <c:crossBetween val="midCat"/>
      </c:valAx>
      <c:valAx>
        <c:axId val="42633472"/>
        <c:scaling>
          <c:orientation val="minMax"/>
          <c:max val="350"/>
        </c:scaling>
        <c:delete val="0"/>
        <c:axPos val="l"/>
        <c:majorGridlines/>
        <c:title>
          <c:tx>
            <c:rich>
              <a:bodyPr rot="-5400000" vert="horz"/>
              <a:lstStyle/>
              <a:p>
                <a:pPr>
                  <a:defRPr sz="700"/>
                </a:pPr>
                <a:r>
                  <a:rPr lang="ja-JP" altLang="ja-JP" sz="1200" b="1" i="0" baseline="0">
                    <a:effectLst/>
                  </a:rPr>
                  <a:t>住宅価格</a:t>
                </a:r>
                <a:r>
                  <a:rPr lang="en-US" altLang="ja-JP" sz="1200" b="1" i="0" baseline="0">
                    <a:effectLst/>
                  </a:rPr>
                  <a:t>(</a:t>
                </a:r>
                <a:r>
                  <a:rPr lang="ja-JP" altLang="ja-JP" sz="1200" b="1" i="0" baseline="0">
                    <a:effectLst/>
                  </a:rPr>
                  <a:t>千ドル</a:t>
                </a:r>
                <a:r>
                  <a:rPr lang="en-US" altLang="ja-JP" sz="1200" b="1" i="0" baseline="0">
                    <a:effectLst/>
                  </a:rPr>
                  <a:t>)</a:t>
                </a:r>
                <a:endParaRPr lang="ja-JP" altLang="ja-JP" sz="700">
                  <a:effectLst/>
                </a:endParaRPr>
              </a:p>
            </c:rich>
          </c:tx>
          <c:layout/>
          <c:overlay val="0"/>
        </c:title>
        <c:numFmt formatCode="General" sourceLinked="1"/>
        <c:majorTickMark val="out"/>
        <c:minorTickMark val="none"/>
        <c:tickLblPos val="nextTo"/>
        <c:crossAx val="42629376"/>
        <c:crosses val="autoZero"/>
        <c:crossBetween val="midCat"/>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poly"/>
            <c:order val="2"/>
            <c:dispRSqr val="0"/>
            <c:dispEq val="0"/>
          </c:trendline>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ser>
          <c:idx val="1"/>
          <c:order val="1"/>
          <c:tx>
            <c:v>ある敷地面積</c:v>
          </c:tx>
          <c:spPr>
            <a:ln w="28575">
              <a:noFill/>
            </a:ln>
          </c:spPr>
          <c:xVal>
            <c:numRef>
              <c:f>Sheet1!$A$18</c:f>
              <c:numCache>
                <c:formatCode>General</c:formatCode>
                <c:ptCount val="1"/>
                <c:pt idx="0">
                  <c:v>1000</c:v>
                </c:pt>
              </c:numCache>
            </c:numRef>
          </c:xVal>
          <c:yVal>
            <c:numRef>
              <c:f>Sheet1!$B$18</c:f>
              <c:numCache>
                <c:formatCode>General</c:formatCode>
                <c:ptCount val="1"/>
                <c:pt idx="0">
                  <c:v>250</c:v>
                </c:pt>
              </c:numCache>
            </c:numRef>
          </c:yVal>
          <c:smooth val="0"/>
        </c:ser>
        <c:dLbls>
          <c:showLegendKey val="0"/>
          <c:showVal val="0"/>
          <c:showCatName val="0"/>
          <c:showSerName val="0"/>
          <c:showPercent val="0"/>
          <c:showBubbleSize val="0"/>
        </c:dLbls>
        <c:axId val="45213568"/>
        <c:axId val="45216128"/>
      </c:scatterChart>
      <c:valAx>
        <c:axId val="45213568"/>
        <c:scaling>
          <c:orientation val="minMax"/>
        </c:scaling>
        <c:delete val="0"/>
        <c:axPos val="b"/>
        <c:title>
          <c:tx>
            <c:rich>
              <a:bodyPr/>
              <a:lstStyle/>
              <a:p>
                <a:pPr>
                  <a:defRPr sz="700"/>
                </a:pPr>
                <a:r>
                  <a:rPr lang="ja-JP" altLang="ja-JP" sz="1200" b="1" i="0" baseline="0" dirty="0">
                    <a:effectLst/>
                  </a:rPr>
                  <a:t>住宅の敷地面積</a:t>
                </a:r>
                <a:r>
                  <a:rPr lang="en-US" altLang="ja-JP" sz="1200" b="1" i="0" baseline="0" dirty="0" smtClean="0">
                    <a:effectLst/>
                  </a:rPr>
                  <a:t>(feet</a:t>
                </a:r>
                <a:r>
                  <a:rPr lang="en-US" altLang="ja-JP" sz="1200" b="1" i="0" baseline="30000" dirty="0" smtClean="0">
                    <a:effectLst/>
                  </a:rPr>
                  <a:t>2</a:t>
                </a:r>
                <a:r>
                  <a:rPr lang="en-US" altLang="ja-JP" sz="1200" b="1" i="0" baseline="0" dirty="0">
                    <a:effectLst/>
                  </a:rPr>
                  <a:t>)</a:t>
                </a:r>
                <a:endParaRPr lang="ja-JP" altLang="ja-JP" sz="700" dirty="0">
                  <a:effectLst/>
                </a:endParaRPr>
              </a:p>
            </c:rich>
          </c:tx>
          <c:layout/>
          <c:overlay val="0"/>
        </c:title>
        <c:numFmt formatCode="General" sourceLinked="1"/>
        <c:majorTickMark val="out"/>
        <c:minorTickMark val="none"/>
        <c:tickLblPos val="nextTo"/>
        <c:crossAx val="45216128"/>
        <c:crosses val="autoZero"/>
        <c:crossBetween val="midCat"/>
      </c:valAx>
      <c:valAx>
        <c:axId val="45216128"/>
        <c:scaling>
          <c:orientation val="minMax"/>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700" b="1" i="0" u="none" strike="noStrike" kern="1200" baseline="0">
                    <a:solidFill>
                      <a:sysClr val="windowText" lastClr="000000"/>
                    </a:solidFill>
                    <a:latin typeface="+mn-lt"/>
                    <a:ea typeface="+mn-ea"/>
                    <a:cs typeface="+mn-cs"/>
                  </a:defRPr>
                </a:pPr>
                <a:r>
                  <a:rPr lang="ja-JP" altLang="ja-JP" sz="1200" b="1" i="0" baseline="0">
                    <a:effectLst/>
                  </a:rPr>
                  <a:t>住宅価格</a:t>
                </a:r>
                <a:r>
                  <a:rPr lang="en-US" altLang="ja-JP" sz="1200" b="1" i="0" baseline="0">
                    <a:effectLst/>
                  </a:rPr>
                  <a:t>(</a:t>
                </a:r>
                <a:r>
                  <a:rPr lang="ja-JP" altLang="ja-JP" sz="1200" b="1" i="0" baseline="0">
                    <a:effectLst/>
                  </a:rPr>
                  <a:t>千ドル</a:t>
                </a:r>
                <a:r>
                  <a:rPr lang="en-US" altLang="ja-JP" sz="1200" b="1" i="0" baseline="0">
                    <a:effectLst/>
                  </a:rPr>
                  <a:t>)</a:t>
                </a:r>
                <a:endParaRPr lang="ja-JP" altLang="ja-JP" sz="700">
                  <a:effectLst/>
                </a:endParaRPr>
              </a:p>
            </c:rich>
          </c:tx>
          <c:layout/>
          <c:overlay val="0"/>
        </c:title>
        <c:numFmt formatCode="General" sourceLinked="1"/>
        <c:majorTickMark val="out"/>
        <c:minorTickMark val="none"/>
        <c:tickLblPos val="nextTo"/>
        <c:crossAx val="45213568"/>
        <c:crosses val="autoZero"/>
        <c:crossBetween val="midCat"/>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Sheet2!$E$7:$E$16</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Sheet2!$F$7:$F$16</c:f>
              <c:numCache>
                <c:formatCode>General</c:formatCode>
                <c:ptCount val="10"/>
                <c:pt idx="0">
                  <c:v>0</c:v>
                </c:pt>
                <c:pt idx="1">
                  <c:v>0</c:v>
                </c:pt>
                <c:pt idx="2">
                  <c:v>0</c:v>
                </c:pt>
                <c:pt idx="3">
                  <c:v>0</c:v>
                </c:pt>
                <c:pt idx="4">
                  <c:v>1</c:v>
                </c:pt>
                <c:pt idx="5">
                  <c:v>0</c:v>
                </c:pt>
                <c:pt idx="6">
                  <c:v>1</c:v>
                </c:pt>
                <c:pt idx="7">
                  <c:v>1</c:v>
                </c:pt>
                <c:pt idx="8">
                  <c:v>1</c:v>
                </c:pt>
                <c:pt idx="9">
                  <c:v>1</c:v>
                </c:pt>
              </c:numCache>
            </c:numRef>
          </c:yVal>
          <c:smooth val="0"/>
        </c:ser>
        <c:dLbls>
          <c:showLegendKey val="0"/>
          <c:showVal val="0"/>
          <c:showCatName val="0"/>
          <c:showSerName val="0"/>
          <c:showPercent val="0"/>
          <c:showBubbleSize val="0"/>
        </c:dLbls>
        <c:axId val="88151168"/>
        <c:axId val="88153472"/>
      </c:scatterChart>
      <c:valAx>
        <c:axId val="88151168"/>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88153472"/>
        <c:crosses val="autoZero"/>
        <c:crossBetween val="midCat"/>
      </c:valAx>
      <c:valAx>
        <c:axId val="88153472"/>
        <c:scaling>
          <c:orientation val="minMax"/>
        </c:scaling>
        <c:delete val="0"/>
        <c:axPos val="l"/>
        <c:majorGridlines/>
        <c:title>
          <c:tx>
            <c:rich>
              <a:bodyPr rot="-5400000" vert="horz"/>
              <a:lstStyle/>
              <a:p>
                <a:pPr>
                  <a:defRPr sz="1200"/>
                </a:pPr>
                <a:r>
                  <a:rPr lang="ja-JP" altLang="en-US" sz="1200"/>
                  <a:t>癌が悪性</a:t>
                </a:r>
              </a:p>
            </c:rich>
          </c:tx>
          <c:layout/>
          <c:overlay val="0"/>
        </c:title>
        <c:numFmt formatCode="General" sourceLinked="1"/>
        <c:majorTickMark val="out"/>
        <c:minorTickMark val="none"/>
        <c:tickLblPos val="nextTo"/>
        <c:crossAx val="88151168"/>
        <c:crosses val="autoZero"/>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Sheet2!$E$7:$E$16</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Sheet2!$F$7:$F$16</c:f>
              <c:numCache>
                <c:formatCode>General</c:formatCode>
                <c:ptCount val="10"/>
                <c:pt idx="0">
                  <c:v>0</c:v>
                </c:pt>
                <c:pt idx="1">
                  <c:v>0</c:v>
                </c:pt>
                <c:pt idx="2">
                  <c:v>0</c:v>
                </c:pt>
                <c:pt idx="3">
                  <c:v>0</c:v>
                </c:pt>
                <c:pt idx="4">
                  <c:v>1</c:v>
                </c:pt>
                <c:pt idx="5">
                  <c:v>0</c:v>
                </c:pt>
                <c:pt idx="6">
                  <c:v>1</c:v>
                </c:pt>
                <c:pt idx="7">
                  <c:v>1</c:v>
                </c:pt>
                <c:pt idx="8">
                  <c:v>1</c:v>
                </c:pt>
                <c:pt idx="9">
                  <c:v>1</c:v>
                </c:pt>
              </c:numCache>
            </c:numRef>
          </c:yVal>
          <c:smooth val="0"/>
        </c:ser>
        <c:dLbls>
          <c:showLegendKey val="0"/>
          <c:showVal val="0"/>
          <c:showCatName val="0"/>
          <c:showSerName val="0"/>
          <c:showPercent val="0"/>
          <c:showBubbleSize val="0"/>
        </c:dLbls>
        <c:axId val="210289408"/>
        <c:axId val="210291328"/>
      </c:scatterChart>
      <c:valAx>
        <c:axId val="210289408"/>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210291328"/>
        <c:crosses val="autoZero"/>
        <c:crossBetween val="midCat"/>
      </c:valAx>
      <c:valAx>
        <c:axId val="210291328"/>
        <c:scaling>
          <c:orientation val="minMax"/>
        </c:scaling>
        <c:delete val="0"/>
        <c:axPos val="l"/>
        <c:majorGridlines/>
        <c:title>
          <c:tx>
            <c:rich>
              <a:bodyPr rot="-5400000" vert="horz"/>
              <a:lstStyle/>
              <a:p>
                <a:pPr>
                  <a:defRPr sz="1200"/>
                </a:pPr>
                <a:r>
                  <a:rPr lang="ja-JP" altLang="en-US" sz="1200"/>
                  <a:t>癌が悪性</a:t>
                </a:r>
              </a:p>
            </c:rich>
          </c:tx>
          <c:layout/>
          <c:overlay val="0"/>
        </c:title>
        <c:numFmt formatCode="General" sourceLinked="1"/>
        <c:majorTickMark val="out"/>
        <c:minorTickMark val="none"/>
        <c:tickLblPos val="nextTo"/>
        <c:crossAx val="210289408"/>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(Sheet2!$C$7:$C$10,Sheet2!$C$12)</c:f>
              <c:numCache>
                <c:formatCode>General</c:formatCode>
                <c:ptCount val="5"/>
                <c:pt idx="0">
                  <c:v>10</c:v>
                </c:pt>
                <c:pt idx="1">
                  <c:v>20</c:v>
                </c:pt>
                <c:pt idx="2">
                  <c:v>30</c:v>
                </c:pt>
                <c:pt idx="3">
                  <c:v>40</c:v>
                </c:pt>
                <c:pt idx="4">
                  <c:v>60</c:v>
                </c:pt>
              </c:numCache>
            </c:numRef>
          </c:xVal>
          <c:yVal>
            <c:numRef>
              <c:f>(Sheet2!$D$7:$D$10,Sheet2!$D$12)</c:f>
              <c:numCache>
                <c:formatCode>General</c:formatCode>
                <c:ptCount val="5"/>
                <c:pt idx="0">
                  <c:v>0</c:v>
                </c:pt>
                <c:pt idx="1">
                  <c:v>0</c:v>
                </c:pt>
                <c:pt idx="2">
                  <c:v>0</c:v>
                </c:pt>
                <c:pt idx="3">
                  <c:v>0</c:v>
                </c:pt>
                <c:pt idx="4">
                  <c:v>0</c:v>
                </c:pt>
              </c:numCache>
            </c:numRef>
          </c:yVal>
          <c:smooth val="0"/>
        </c:ser>
        <c:ser>
          <c:idx val="1"/>
          <c:order val="1"/>
          <c:spPr>
            <a:ln w="28575">
              <a:noFill/>
            </a:ln>
          </c:spPr>
          <c:xVal>
            <c:numRef>
              <c:f>(Sheet2!$C$11,Sheet2!$C$13:$C$16)</c:f>
              <c:numCache>
                <c:formatCode>General</c:formatCode>
                <c:ptCount val="5"/>
                <c:pt idx="0">
                  <c:v>50</c:v>
                </c:pt>
                <c:pt idx="1">
                  <c:v>70</c:v>
                </c:pt>
                <c:pt idx="2">
                  <c:v>80</c:v>
                </c:pt>
                <c:pt idx="3">
                  <c:v>90</c:v>
                </c:pt>
                <c:pt idx="4">
                  <c:v>100</c:v>
                </c:pt>
              </c:numCache>
            </c:numRef>
          </c:xVal>
          <c:yVal>
            <c:numRef>
              <c:f>(Sheet2!$D$11,Sheet2!$D$13:$D$16)</c:f>
              <c:numCache>
                <c:formatCode>General</c:formatCode>
                <c:ptCount val="5"/>
                <c:pt idx="0">
                  <c:v>0</c:v>
                </c:pt>
                <c:pt idx="1">
                  <c:v>0</c:v>
                </c:pt>
                <c:pt idx="2">
                  <c:v>0</c:v>
                </c:pt>
                <c:pt idx="3">
                  <c:v>0</c:v>
                </c:pt>
                <c:pt idx="4">
                  <c:v>0</c:v>
                </c:pt>
              </c:numCache>
            </c:numRef>
          </c:yVal>
          <c:smooth val="0"/>
        </c:ser>
        <c:dLbls>
          <c:showLegendKey val="0"/>
          <c:showVal val="0"/>
          <c:showCatName val="0"/>
          <c:showSerName val="0"/>
          <c:showPercent val="0"/>
          <c:showBubbleSize val="0"/>
        </c:dLbls>
        <c:axId val="140333056"/>
        <c:axId val="140334976"/>
      </c:scatterChart>
      <c:valAx>
        <c:axId val="140333056"/>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140334976"/>
        <c:crosses val="autoZero"/>
        <c:crossBetween val="midCat"/>
      </c:valAx>
      <c:valAx>
        <c:axId val="140334976"/>
        <c:scaling>
          <c:orientation val="minMax"/>
          <c:min val="0"/>
        </c:scaling>
        <c:delete val="0"/>
        <c:axPos val="l"/>
        <c:majorGridlines/>
        <c:title>
          <c:tx>
            <c:rich>
              <a:bodyPr rot="-5400000" vert="horz"/>
              <a:lstStyle/>
              <a:p>
                <a:pPr>
                  <a:defRPr sz="1200"/>
                </a:pPr>
                <a:r>
                  <a:rPr lang="ja-JP" altLang="en-US" sz="1200"/>
                  <a:t>癌が悪性</a:t>
                </a:r>
              </a:p>
            </c:rich>
          </c:tx>
          <c:layout>
            <c:manualLayout>
              <c:xMode val="edge"/>
              <c:yMode val="edge"/>
              <c:x val="1.9972166666666666E-2"/>
              <c:y val="0.4646063056451426"/>
            </c:manualLayout>
          </c:layout>
          <c:overlay val="0"/>
        </c:title>
        <c:numFmt formatCode="General" sourceLinked="1"/>
        <c:majorTickMark val="out"/>
        <c:minorTickMark val="none"/>
        <c:tickLblPos val="nextTo"/>
        <c:crossAx val="140333056"/>
        <c:crosses val="autoZero"/>
        <c:crossBetween val="midCat"/>
        <c:majorUnit val="0.1"/>
        <c:minorUnit val="2.0000000000000004E-2"/>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(Sheet2!$C$24:$C$25,Sheet2!$C$27:$C$28,Sheet2!$C$30)</c:f>
              <c:numCache>
                <c:formatCode>General</c:formatCode>
                <c:ptCount val="5"/>
                <c:pt idx="0">
                  <c:v>5</c:v>
                </c:pt>
                <c:pt idx="1">
                  <c:v>40</c:v>
                </c:pt>
                <c:pt idx="2">
                  <c:v>15</c:v>
                </c:pt>
                <c:pt idx="3">
                  <c:v>35</c:v>
                </c:pt>
                <c:pt idx="4">
                  <c:v>20</c:v>
                </c:pt>
              </c:numCache>
            </c:numRef>
          </c:xVal>
          <c:yVal>
            <c:numRef>
              <c:f>(Sheet2!$D$24:$D$25,Sheet2!$D$27:$D$28,Sheet2!$D$30)</c:f>
              <c:numCache>
                <c:formatCode>General</c:formatCode>
                <c:ptCount val="5"/>
                <c:pt idx="0">
                  <c:v>5</c:v>
                </c:pt>
                <c:pt idx="1">
                  <c:v>13</c:v>
                </c:pt>
                <c:pt idx="2">
                  <c:v>15</c:v>
                </c:pt>
                <c:pt idx="3">
                  <c:v>20</c:v>
                </c:pt>
                <c:pt idx="4">
                  <c:v>30</c:v>
                </c:pt>
              </c:numCache>
            </c:numRef>
          </c:yVal>
          <c:smooth val="0"/>
        </c:ser>
        <c:ser>
          <c:idx val="1"/>
          <c:order val="1"/>
          <c:tx>
            <c:strRef>
              <c:f>Sheet2!$C$26:$D$26</c:f>
              <c:strCache>
                <c:ptCount val="1"/>
                <c:pt idx="0">
                  <c:v>65 13</c:v>
                </c:pt>
              </c:strCache>
            </c:strRef>
          </c:tx>
          <c:spPr>
            <a:ln w="28575">
              <a:noFill/>
            </a:ln>
          </c:spPr>
          <c:xVal>
            <c:numRef>
              <c:f>(Sheet2!$C$26,Sheet2!$C$29,Sheet2!$C$31,Sheet2!$C$32,Sheet2!$C$33)</c:f>
              <c:numCache>
                <c:formatCode>General</c:formatCode>
                <c:ptCount val="5"/>
                <c:pt idx="0">
                  <c:v>65</c:v>
                </c:pt>
                <c:pt idx="1">
                  <c:v>50</c:v>
                </c:pt>
                <c:pt idx="2">
                  <c:v>80</c:v>
                </c:pt>
                <c:pt idx="3">
                  <c:v>60</c:v>
                </c:pt>
                <c:pt idx="4">
                  <c:v>40</c:v>
                </c:pt>
              </c:numCache>
            </c:numRef>
          </c:xVal>
          <c:yVal>
            <c:numRef>
              <c:f>(Sheet2!$D$26,Sheet2!$D$29,Sheet2!$D$31,Sheet2!$D$32,Sheet2!$D$33)</c:f>
              <c:numCache>
                <c:formatCode>General</c:formatCode>
                <c:ptCount val="5"/>
                <c:pt idx="0">
                  <c:v>13</c:v>
                </c:pt>
                <c:pt idx="1">
                  <c:v>25</c:v>
                </c:pt>
                <c:pt idx="2">
                  <c:v>35</c:v>
                </c:pt>
                <c:pt idx="3">
                  <c:v>40</c:v>
                </c:pt>
                <c:pt idx="4">
                  <c:v>30</c:v>
                </c:pt>
              </c:numCache>
            </c:numRef>
          </c:yVal>
          <c:smooth val="0"/>
        </c:ser>
        <c:dLbls>
          <c:showLegendKey val="0"/>
          <c:showVal val="0"/>
          <c:showCatName val="0"/>
          <c:showSerName val="0"/>
          <c:showPercent val="0"/>
          <c:showBubbleSize val="0"/>
        </c:dLbls>
        <c:axId val="140373376"/>
        <c:axId val="140493952"/>
      </c:scatterChart>
      <c:valAx>
        <c:axId val="140373376"/>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140493952"/>
        <c:crosses val="autoZero"/>
        <c:crossBetween val="midCat"/>
      </c:valAx>
      <c:valAx>
        <c:axId val="140493952"/>
        <c:scaling>
          <c:orientation val="minMax"/>
        </c:scaling>
        <c:delete val="0"/>
        <c:axPos val="l"/>
        <c:majorGridlines/>
        <c:title>
          <c:tx>
            <c:rich>
              <a:bodyPr rot="-5400000" vert="horz"/>
              <a:lstStyle/>
              <a:p>
                <a:pPr>
                  <a:defRPr sz="1200"/>
                </a:pPr>
                <a:r>
                  <a:rPr lang="ja-JP" altLang="en-US" sz="1200"/>
                  <a:t>年齢</a:t>
                </a:r>
              </a:p>
            </c:rich>
          </c:tx>
          <c:layout/>
          <c:overlay val="0"/>
        </c:title>
        <c:numFmt formatCode="General" sourceLinked="1"/>
        <c:majorTickMark val="out"/>
        <c:minorTickMark val="none"/>
        <c:tickLblPos val="nextTo"/>
        <c:crossAx val="140373376"/>
        <c:crosses val="autoZero"/>
        <c:crossBetween val="midCat"/>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Sheet3!$C$15:$C$24</c:f>
              <c:numCache>
                <c:formatCode>General</c:formatCode>
                <c:ptCount val="10"/>
                <c:pt idx="0">
                  <c:v>20</c:v>
                </c:pt>
                <c:pt idx="1">
                  <c:v>18</c:v>
                </c:pt>
                <c:pt idx="2">
                  <c:v>25</c:v>
                </c:pt>
                <c:pt idx="3">
                  <c:v>28</c:v>
                </c:pt>
                <c:pt idx="4">
                  <c:v>23</c:v>
                </c:pt>
                <c:pt idx="5">
                  <c:v>45</c:v>
                </c:pt>
                <c:pt idx="6">
                  <c:v>55</c:v>
                </c:pt>
                <c:pt idx="7">
                  <c:v>52</c:v>
                </c:pt>
                <c:pt idx="8">
                  <c:v>48</c:v>
                </c:pt>
                <c:pt idx="9">
                  <c:v>53</c:v>
                </c:pt>
              </c:numCache>
            </c:numRef>
          </c:xVal>
          <c:yVal>
            <c:numRef>
              <c:f>Sheet3!$D$15:$D$24</c:f>
              <c:numCache>
                <c:formatCode>General</c:formatCode>
                <c:ptCount val="10"/>
                <c:pt idx="0">
                  <c:v>10</c:v>
                </c:pt>
                <c:pt idx="1">
                  <c:v>13</c:v>
                </c:pt>
                <c:pt idx="2">
                  <c:v>15</c:v>
                </c:pt>
                <c:pt idx="3">
                  <c:v>18</c:v>
                </c:pt>
                <c:pt idx="4">
                  <c:v>20</c:v>
                </c:pt>
                <c:pt idx="5">
                  <c:v>35</c:v>
                </c:pt>
                <c:pt idx="6">
                  <c:v>38</c:v>
                </c:pt>
                <c:pt idx="7">
                  <c:v>40</c:v>
                </c:pt>
                <c:pt idx="8">
                  <c:v>42</c:v>
                </c:pt>
                <c:pt idx="9">
                  <c:v>45</c:v>
                </c:pt>
              </c:numCache>
            </c:numRef>
          </c:yVal>
          <c:smooth val="0"/>
        </c:ser>
        <c:dLbls>
          <c:showLegendKey val="0"/>
          <c:showVal val="0"/>
          <c:showCatName val="0"/>
          <c:showSerName val="0"/>
          <c:showPercent val="0"/>
          <c:showBubbleSize val="0"/>
        </c:dLbls>
        <c:axId val="84454016"/>
        <c:axId val="84461056"/>
      </c:scatterChart>
      <c:valAx>
        <c:axId val="84454016"/>
        <c:scaling>
          <c:orientation val="minMax"/>
        </c:scaling>
        <c:delete val="0"/>
        <c:axPos val="b"/>
        <c:numFmt formatCode="General" sourceLinked="1"/>
        <c:majorTickMark val="out"/>
        <c:minorTickMark val="none"/>
        <c:tickLblPos val="nextTo"/>
        <c:crossAx val="84461056"/>
        <c:crosses val="autoZero"/>
        <c:crossBetween val="midCat"/>
      </c:valAx>
      <c:valAx>
        <c:axId val="84461056"/>
        <c:scaling>
          <c:orientation val="minMax"/>
        </c:scaling>
        <c:delete val="0"/>
        <c:axPos val="l"/>
        <c:numFmt formatCode="General" sourceLinked="1"/>
        <c:majorTickMark val="out"/>
        <c:minorTickMark val="none"/>
        <c:tickLblPos val="nextTo"/>
        <c:crossAx val="84454016"/>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13E19F-3F80-42C5-BB9C-D74FDE29854B}" type="datetimeFigureOut">
              <a:rPr kumimoji="1" lang="ja-JP" altLang="en-US" smtClean="0"/>
              <a:t>2016/9/26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74662E-9A84-410B-8F08-1A755869A792}" type="slidenum">
              <a:rPr kumimoji="1" lang="ja-JP" altLang="en-US" smtClean="0"/>
              <a:t>‹#›</a:t>
            </a:fld>
            <a:endParaRPr kumimoji="1" lang="ja-JP" altLang="en-US"/>
          </a:p>
        </p:txBody>
      </p:sp>
    </p:spTree>
    <p:extLst>
      <p:ext uri="{BB962C8B-B14F-4D97-AF65-F5344CB8AC3E}">
        <p14:creationId xmlns:p14="http://schemas.microsoft.com/office/powerpoint/2010/main" val="41897127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D74662E-9A84-410B-8F08-1A755869A792}" type="slidenum">
              <a:rPr kumimoji="1" lang="ja-JP" altLang="en-US" smtClean="0"/>
              <a:t>2</a:t>
            </a:fld>
            <a:endParaRPr kumimoji="1" lang="ja-JP" altLang="en-US"/>
          </a:p>
        </p:txBody>
      </p:sp>
    </p:spTree>
    <p:extLst>
      <p:ext uri="{BB962C8B-B14F-4D97-AF65-F5344CB8AC3E}">
        <p14:creationId xmlns:p14="http://schemas.microsoft.com/office/powerpoint/2010/main" val="266786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10E5E9A-0B4F-4BB9-92BE-9651AFBD9E14}" type="datetime1">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268241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239A01-72DB-4D1C-BBB0-8DC4CC96C0D9}" type="datetime1">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350027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534CC07-BAF9-4A53-BB1D-42492A0DEDF4}" type="datetime1">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151493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40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E30DA40-23F0-41D8-8AF2-D4ED4A739C2D}" type="datetime1">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217282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2F7D5CE-D813-4D98-941D-B9834E4F0608}" type="datetime1">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389434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4943455-55E5-41BF-8BD6-9932DECCCA4A}" type="datetime1">
              <a:rPr kumimoji="1" lang="ja-JP" altLang="en-US" smtClean="0"/>
              <a:t>2016/9/26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106821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85EC72B-0D71-4154-9A62-59846AA3F1FD}" type="datetime1">
              <a:rPr kumimoji="1" lang="ja-JP" altLang="en-US" smtClean="0"/>
              <a:t>2016/9/26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308423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60433AB-5B63-4704-8189-D4ACBFD96DBA}" type="datetime1">
              <a:rPr kumimoji="1" lang="ja-JP" altLang="en-US" smtClean="0"/>
              <a:t>2016/9/26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130347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A6AFE7F-741E-4F4D-A838-51FE9D421EB2}" type="datetime1">
              <a:rPr kumimoji="1" lang="ja-JP" altLang="en-US" smtClean="0"/>
              <a:t>2016/9/26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249746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0F654D-4433-4C6F-9367-266F13C3DDAF}" type="datetime1">
              <a:rPr kumimoji="1" lang="ja-JP" altLang="en-US" smtClean="0"/>
              <a:t>2016/9/26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217767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CB347-C466-404B-9105-992305092805}" type="datetime1">
              <a:rPr kumimoji="1" lang="ja-JP" altLang="en-US" smtClean="0"/>
              <a:t>2016/9/26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137825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28C57-0A21-41E8-86B7-445A7E04C026}" type="datetime1">
              <a:rPr kumimoji="1" lang="ja-JP" altLang="en-US" smtClean="0"/>
              <a:t>2016/9/26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421F742A-39A9-4C0C-B888-1DF80FBD5B7F}" type="slidenum">
              <a:rPr lang="ja-JP" altLang="en-US" smtClean="0"/>
              <a:pPr/>
              <a:t>‹#›</a:t>
            </a:fld>
            <a:endParaRPr lang="ja-JP" altLang="en-US"/>
          </a:p>
        </p:txBody>
      </p:sp>
    </p:spTree>
    <p:extLst>
      <p:ext uri="{BB962C8B-B14F-4D97-AF65-F5344CB8AC3E}">
        <p14:creationId xmlns:p14="http://schemas.microsoft.com/office/powerpoint/2010/main" val="389959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Coursera </a:t>
            </a:r>
            <a:r>
              <a:rPr lang="ja-JP" altLang="en-US" dirty="0" smtClean="0"/>
              <a:t>新人輪講</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鷲野史拓</a:t>
            </a:r>
            <a:endParaRPr kumimoji="1" lang="ja-JP" altLang="en-US" dirty="0"/>
          </a:p>
        </p:txBody>
      </p:sp>
    </p:spTree>
    <p:extLst>
      <p:ext uri="{BB962C8B-B14F-4D97-AF65-F5344CB8AC3E}">
        <p14:creationId xmlns:p14="http://schemas.microsoft.com/office/powerpoint/2010/main" val="814839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グラフ 6"/>
          <p:cNvGraphicFramePr>
            <a:graphicFrameLocks noChangeAspect="1"/>
          </p:cNvGraphicFramePr>
          <p:nvPr>
            <p:extLst>
              <p:ext uri="{D42A27DB-BD31-4B8C-83A1-F6EECF244321}">
                <p14:modId xmlns:p14="http://schemas.microsoft.com/office/powerpoint/2010/main" val="3258628038"/>
              </p:ext>
            </p:extLst>
          </p:nvPr>
        </p:nvGraphicFramePr>
        <p:xfrm>
          <a:off x="252000" y="1800000"/>
          <a:ext cx="6000000" cy="360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71800" cy="2308324"/>
          </a:xfrm>
          <a:prstGeom prst="rect">
            <a:avLst/>
          </a:prstGeom>
          <a:noFill/>
        </p:spPr>
        <p:txBody>
          <a:bodyPr wrap="square" rtlCol="0">
            <a:spAutoFit/>
          </a:bodyPr>
          <a:lstStyle/>
          <a:p>
            <a:r>
              <a:rPr lang="ja-JP" altLang="en-US" dirty="0" smtClean="0"/>
              <a:t>例：住宅の敷地面積と価格</a:t>
            </a:r>
            <a:endParaRPr lang="en-US" altLang="ja-JP" dirty="0" smtClean="0"/>
          </a:p>
          <a:p>
            <a:endParaRPr lang="en-US" altLang="ja-JP" dirty="0" smtClean="0"/>
          </a:p>
          <a:p>
            <a:r>
              <a:rPr lang="ja-JP" altLang="en-US" dirty="0"/>
              <a:t>二次</a:t>
            </a:r>
            <a:r>
              <a:rPr lang="ja-JP" altLang="en-US" dirty="0" smtClean="0"/>
              <a:t>関数でフィットさせる</a:t>
            </a:r>
            <a:endParaRPr lang="en-US" altLang="ja-JP" dirty="0" smtClean="0"/>
          </a:p>
          <a:p>
            <a:endParaRPr lang="en-US" altLang="ja-JP" dirty="0"/>
          </a:p>
          <a:p>
            <a:r>
              <a:rPr lang="ja-JP" altLang="en-US" dirty="0" smtClean="0"/>
              <a:t>先ほどと推定価格が異なり</a:t>
            </a:r>
            <a:endParaRPr lang="en-US" altLang="ja-JP" dirty="0" smtClean="0"/>
          </a:p>
          <a:p>
            <a:r>
              <a:rPr lang="ja-JP" altLang="en-US" dirty="0" smtClean="0"/>
              <a:t>同じ敷地面積のとき、価格は</a:t>
            </a:r>
            <a:r>
              <a:rPr lang="en-US" altLang="ja-JP" dirty="0" smtClean="0"/>
              <a:t>25</a:t>
            </a:r>
            <a:r>
              <a:rPr lang="ja-JP" altLang="en-US" dirty="0" smtClean="0"/>
              <a:t>万ドルとなる</a:t>
            </a:r>
            <a:r>
              <a:rPr lang="en-US" altLang="ja-JP" dirty="0" smtClean="0"/>
              <a:t>(</a:t>
            </a:r>
            <a:r>
              <a:rPr lang="ja-JP" altLang="en-US" dirty="0" smtClean="0"/>
              <a:t>先ほどより</a:t>
            </a:r>
            <a:r>
              <a:rPr lang="en-US" altLang="ja-JP" dirty="0" smtClean="0"/>
              <a:t>2</a:t>
            </a:r>
            <a:r>
              <a:rPr lang="ja-JP" altLang="en-US" dirty="0" smtClean="0"/>
              <a:t>万</a:t>
            </a:r>
            <a:r>
              <a:rPr lang="en-US" altLang="ja-JP" dirty="0" smtClean="0"/>
              <a:t>5000</a:t>
            </a:r>
            <a:r>
              <a:rPr lang="ja-JP" altLang="en-US" dirty="0" smtClean="0"/>
              <a:t>ドル高い</a:t>
            </a:r>
            <a:r>
              <a:rPr lang="en-US" altLang="ja-JP" dirty="0" smtClean="0"/>
              <a:t>)</a:t>
            </a:r>
          </a:p>
        </p:txBody>
      </p:sp>
      <p:sp>
        <p:nvSpPr>
          <p:cNvPr id="8" name="テキスト ボックス 7"/>
          <p:cNvSpPr txBox="1"/>
          <p:nvPr/>
        </p:nvSpPr>
        <p:spPr>
          <a:xfrm>
            <a:off x="107504" y="5445224"/>
            <a:ext cx="6192688" cy="1323439"/>
          </a:xfrm>
          <a:prstGeom prst="rect">
            <a:avLst/>
          </a:prstGeom>
          <a:noFill/>
        </p:spPr>
        <p:txBody>
          <a:bodyPr wrap="square" rtlCol="0">
            <a:spAutoFit/>
          </a:bodyPr>
          <a:lstStyle/>
          <a:p>
            <a:r>
              <a:rPr lang="ja-JP" altLang="en-US" sz="2000" b="1" dirty="0" smtClean="0">
                <a:solidFill>
                  <a:srgbClr val="FF0000"/>
                </a:solidFill>
              </a:rPr>
              <a:t>・どのようにして適切なアルゴリズムを選択するか</a:t>
            </a:r>
            <a:endParaRPr lang="en-US" altLang="ja-JP" sz="2000" b="1" dirty="0" smtClean="0">
              <a:solidFill>
                <a:srgbClr val="FF0000"/>
              </a:solidFill>
            </a:endParaRPr>
          </a:p>
          <a:p>
            <a:endParaRPr lang="en-US" altLang="ja-JP" sz="2000" b="1" dirty="0">
              <a:solidFill>
                <a:srgbClr val="FF0000"/>
              </a:solidFill>
            </a:endParaRPr>
          </a:p>
          <a:p>
            <a:r>
              <a:rPr lang="ja-JP" altLang="en-US" sz="2000" b="1" dirty="0" smtClean="0">
                <a:solidFill>
                  <a:srgbClr val="FF0000"/>
                </a:solidFill>
              </a:rPr>
              <a:t>・アルゴリズムに与えたデータセットには正しい答えが与えられており、実際の結果から推定する</a:t>
            </a:r>
            <a:endParaRPr lang="en-US" altLang="ja-JP" sz="2000" b="1" dirty="0" smtClean="0">
              <a:solidFill>
                <a:srgbClr val="FF0000"/>
              </a:solidFill>
            </a:endParaRPr>
          </a:p>
        </p:txBody>
      </p:sp>
      <p:cxnSp>
        <p:nvCxnSpPr>
          <p:cNvPr id="10" name="直線コネクタ 9"/>
          <p:cNvCxnSpPr/>
          <p:nvPr/>
        </p:nvCxnSpPr>
        <p:spPr>
          <a:xfrm flipV="1">
            <a:off x="2973756" y="2752546"/>
            <a:ext cx="0" cy="21163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971600" y="2752546"/>
            <a:ext cx="20021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a:off x="6302355" y="5661248"/>
            <a:ext cx="789859"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092280" y="5629889"/>
            <a:ext cx="2016224" cy="800219"/>
          </a:xfrm>
          <a:prstGeom prst="rect">
            <a:avLst/>
          </a:prstGeom>
          <a:noFill/>
          <a:ln>
            <a:noFill/>
          </a:ln>
        </p:spPr>
        <p:txBody>
          <a:bodyPr wrap="square" rtlCol="0">
            <a:spAutoFit/>
          </a:bodyPr>
          <a:lstStyle/>
          <a:p>
            <a:r>
              <a:rPr lang="ja-JP" altLang="en-US" sz="2800" b="1" dirty="0" smtClean="0">
                <a:solidFill>
                  <a:srgbClr val="FF0000"/>
                </a:solidFill>
              </a:rPr>
              <a:t>回帰問題</a:t>
            </a:r>
            <a:endParaRPr lang="en-US" altLang="ja-JP" sz="2800" b="1" dirty="0" smtClean="0">
              <a:solidFill>
                <a:srgbClr val="FF0000"/>
              </a:solidFill>
            </a:endParaRPr>
          </a:p>
          <a:p>
            <a:r>
              <a:rPr lang="en-US" altLang="ja-JP" b="1" dirty="0" smtClean="0">
                <a:solidFill>
                  <a:srgbClr val="FF0000"/>
                </a:solidFill>
              </a:rPr>
              <a:t>(</a:t>
            </a:r>
            <a:r>
              <a:rPr lang="ja-JP" altLang="en-US" b="1" dirty="0" smtClean="0">
                <a:solidFill>
                  <a:srgbClr val="FF0000"/>
                </a:solidFill>
              </a:rPr>
              <a:t>連続値</a:t>
            </a:r>
            <a:r>
              <a:rPr lang="ja-JP" altLang="en-US" b="1" dirty="0">
                <a:solidFill>
                  <a:srgbClr val="FF0000"/>
                </a:solidFill>
              </a:rPr>
              <a:t>と</a:t>
            </a:r>
            <a:r>
              <a:rPr lang="ja-JP" altLang="en-US" b="1" dirty="0" smtClean="0">
                <a:solidFill>
                  <a:srgbClr val="FF0000"/>
                </a:solidFill>
              </a:rPr>
              <a:t>して扱う</a:t>
            </a:r>
            <a:r>
              <a:rPr lang="en-US" altLang="ja-JP" b="1" dirty="0" smtClean="0">
                <a:solidFill>
                  <a:srgbClr val="FF0000"/>
                </a:solidFill>
              </a:rPr>
              <a:t>)</a:t>
            </a:r>
          </a:p>
        </p:txBody>
      </p:sp>
      <p:sp>
        <p:nvSpPr>
          <p:cNvPr id="14" name="スライド番号プレースホルダー 13"/>
          <p:cNvSpPr>
            <a:spLocks noGrp="1"/>
          </p:cNvSpPr>
          <p:nvPr>
            <p:ph type="sldNum" sz="quarter" idx="12"/>
          </p:nvPr>
        </p:nvSpPr>
        <p:spPr/>
        <p:txBody>
          <a:bodyPr/>
          <a:lstStyle/>
          <a:p>
            <a:fld id="{421F742A-39A9-4C0C-B888-1DF80FBD5B7F}" type="slidenum">
              <a:rPr kumimoji="1" lang="ja-JP" altLang="en-US" smtClean="0"/>
              <a:t>10</a:t>
            </a:fld>
            <a:endParaRPr kumimoji="1" lang="ja-JP" altLang="en-US"/>
          </a:p>
        </p:txBody>
      </p:sp>
    </p:spTree>
    <p:extLst>
      <p:ext uri="{BB962C8B-B14F-4D97-AF65-F5344CB8AC3E}">
        <p14:creationId xmlns:p14="http://schemas.microsoft.com/office/powerpoint/2010/main" val="125740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91778" cy="4247317"/>
          </a:xfrm>
          <a:prstGeom prst="rect">
            <a:avLst/>
          </a:prstGeom>
          <a:noFill/>
        </p:spPr>
        <p:txBody>
          <a:bodyPr wrap="square" rtlCol="0">
            <a:spAutoFit/>
          </a:bodyPr>
          <a:lstStyle/>
          <a:p>
            <a:r>
              <a:rPr lang="ja-JP" altLang="en-US" dirty="0" smtClean="0"/>
              <a:t>例：癌の良性悪性の判断</a:t>
            </a:r>
            <a:endParaRPr lang="en-US" altLang="ja-JP" dirty="0"/>
          </a:p>
          <a:p>
            <a:endParaRPr lang="en-US" altLang="ja-JP" dirty="0" smtClean="0"/>
          </a:p>
          <a:p>
            <a:r>
              <a:rPr lang="ja-JP" altLang="en-US" dirty="0"/>
              <a:t>カルテ</a:t>
            </a:r>
            <a:r>
              <a:rPr lang="ja-JP" altLang="en-US" dirty="0" smtClean="0"/>
              <a:t>の情報を見て、癌が悪性か良性かを予測</a:t>
            </a:r>
            <a:endParaRPr lang="en-US" altLang="ja-JP" dirty="0" smtClean="0"/>
          </a:p>
          <a:p>
            <a:endParaRPr lang="en-US" altLang="ja-JP" dirty="0"/>
          </a:p>
          <a:p>
            <a:r>
              <a:rPr lang="ja-JP" altLang="en-US" dirty="0" smtClean="0"/>
              <a:t>データセットのプロットより、</a:t>
            </a:r>
            <a:endParaRPr lang="en-US" altLang="ja-JP" dirty="0" smtClean="0"/>
          </a:p>
          <a:p>
            <a:r>
              <a:rPr lang="ja-JP" altLang="en-US" dirty="0" smtClean="0"/>
              <a:t>ある腫瘍サイズの癌がどちらに属するかを判断</a:t>
            </a:r>
            <a:endParaRPr lang="en-US" altLang="ja-JP" dirty="0" smtClean="0"/>
          </a:p>
          <a:p>
            <a:endParaRPr lang="en-US" altLang="ja-JP" dirty="0"/>
          </a:p>
          <a:p>
            <a:r>
              <a:rPr lang="ja-JP" altLang="en-US" dirty="0" smtClean="0"/>
              <a:t>分類問題</a:t>
            </a:r>
            <a:endParaRPr lang="en-US" altLang="ja-JP" dirty="0" smtClean="0"/>
          </a:p>
          <a:p>
            <a:r>
              <a:rPr lang="ja-JP" altLang="en-US" dirty="0" smtClean="0"/>
              <a:t>機械学習により、属する確率を推定</a:t>
            </a:r>
            <a:endParaRPr lang="en-US" altLang="ja-JP" dirty="0" smtClean="0"/>
          </a:p>
          <a:p>
            <a:r>
              <a:rPr lang="ja-JP" altLang="en-US" dirty="0" smtClean="0"/>
              <a:t>予測する結果が離散的</a:t>
            </a:r>
            <a:endParaRPr lang="en-US" altLang="ja-JP" dirty="0" smtClean="0"/>
          </a:p>
          <a:p>
            <a:endParaRPr lang="en-US" altLang="ja-JP" dirty="0"/>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11</a:t>
            </a:fld>
            <a:endParaRPr kumimoji="1" lang="ja-JP" altLang="en-US"/>
          </a:p>
        </p:txBody>
      </p:sp>
      <p:graphicFrame>
        <p:nvGraphicFramePr>
          <p:cNvPr id="8" name="グラフ 7"/>
          <p:cNvGraphicFramePr>
            <a:graphicFrameLocks noChangeAspect="1"/>
          </p:cNvGraphicFramePr>
          <p:nvPr>
            <p:extLst>
              <p:ext uri="{D42A27DB-BD31-4B8C-83A1-F6EECF244321}">
                <p14:modId xmlns:p14="http://schemas.microsoft.com/office/powerpoint/2010/main" val="1363440748"/>
              </p:ext>
            </p:extLst>
          </p:nvPr>
        </p:nvGraphicFramePr>
        <p:xfrm>
          <a:off x="252000" y="1800000"/>
          <a:ext cx="6000000" cy="2421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283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91778" cy="4247317"/>
          </a:xfrm>
          <a:prstGeom prst="rect">
            <a:avLst/>
          </a:prstGeom>
          <a:noFill/>
        </p:spPr>
        <p:txBody>
          <a:bodyPr wrap="square" rtlCol="0">
            <a:spAutoFit/>
          </a:bodyPr>
          <a:lstStyle/>
          <a:p>
            <a:r>
              <a:rPr lang="ja-JP" altLang="en-US" dirty="0" smtClean="0"/>
              <a:t>例：癌の良性悪性の判断</a:t>
            </a:r>
            <a:endParaRPr lang="en-US" altLang="ja-JP" dirty="0"/>
          </a:p>
          <a:p>
            <a:endParaRPr lang="en-US" altLang="ja-JP" dirty="0" smtClean="0"/>
          </a:p>
          <a:p>
            <a:r>
              <a:rPr lang="ja-JP" altLang="en-US" dirty="0"/>
              <a:t>カルテ</a:t>
            </a:r>
            <a:r>
              <a:rPr lang="ja-JP" altLang="en-US" dirty="0" smtClean="0"/>
              <a:t>の情報を見て、癌が悪性か良性かを予測</a:t>
            </a:r>
            <a:endParaRPr lang="en-US" altLang="ja-JP" dirty="0" smtClean="0"/>
          </a:p>
          <a:p>
            <a:endParaRPr lang="en-US" altLang="ja-JP" dirty="0"/>
          </a:p>
          <a:p>
            <a:r>
              <a:rPr lang="ja-JP" altLang="en-US" dirty="0" smtClean="0"/>
              <a:t>データセットのプロットより、</a:t>
            </a:r>
            <a:endParaRPr lang="en-US" altLang="ja-JP" dirty="0" smtClean="0"/>
          </a:p>
          <a:p>
            <a:r>
              <a:rPr lang="ja-JP" altLang="en-US" dirty="0" smtClean="0"/>
              <a:t>ある腫瘍サイズの癌がどちらに属するかを判断</a:t>
            </a:r>
            <a:endParaRPr lang="en-US" altLang="ja-JP" dirty="0" smtClean="0"/>
          </a:p>
          <a:p>
            <a:endParaRPr lang="en-US" altLang="ja-JP" dirty="0"/>
          </a:p>
          <a:p>
            <a:r>
              <a:rPr lang="ja-JP" altLang="en-US" dirty="0" smtClean="0"/>
              <a:t>分類問題</a:t>
            </a:r>
            <a:endParaRPr lang="en-US" altLang="ja-JP" dirty="0" smtClean="0"/>
          </a:p>
          <a:p>
            <a:r>
              <a:rPr lang="ja-JP" altLang="en-US" dirty="0" smtClean="0"/>
              <a:t>機械学習により、属する確率を推定</a:t>
            </a:r>
            <a:endParaRPr lang="en-US" altLang="ja-JP" dirty="0" smtClean="0"/>
          </a:p>
          <a:p>
            <a:r>
              <a:rPr lang="ja-JP" altLang="en-US" dirty="0" smtClean="0"/>
              <a:t>予測する結果が離散的</a:t>
            </a:r>
            <a:endParaRPr lang="en-US" altLang="ja-JP" dirty="0" smtClean="0"/>
          </a:p>
          <a:p>
            <a:endParaRPr lang="en-US" altLang="ja-JP" dirty="0"/>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12</a:t>
            </a:fld>
            <a:endParaRPr kumimoji="1" lang="ja-JP" altLang="en-US"/>
          </a:p>
        </p:txBody>
      </p:sp>
      <p:graphicFrame>
        <p:nvGraphicFramePr>
          <p:cNvPr id="8" name="グラフ 7"/>
          <p:cNvGraphicFramePr>
            <a:graphicFrameLocks noChangeAspect="1"/>
          </p:cNvGraphicFramePr>
          <p:nvPr>
            <p:extLst>
              <p:ext uri="{D42A27DB-BD31-4B8C-83A1-F6EECF244321}">
                <p14:modId xmlns:p14="http://schemas.microsoft.com/office/powerpoint/2010/main" val="2400109303"/>
              </p:ext>
            </p:extLst>
          </p:nvPr>
        </p:nvGraphicFramePr>
        <p:xfrm>
          <a:off x="252000" y="1800000"/>
          <a:ext cx="6000000" cy="2421088"/>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グループ化 9"/>
          <p:cNvGrpSpPr/>
          <p:nvPr/>
        </p:nvGrpSpPr>
        <p:grpSpPr>
          <a:xfrm>
            <a:off x="252000" y="4373234"/>
            <a:ext cx="6006494" cy="1936086"/>
            <a:chOff x="-34417" y="4365104"/>
            <a:chExt cx="6006494" cy="1936086"/>
          </a:xfrm>
        </p:grpSpPr>
        <p:graphicFrame>
          <p:nvGraphicFramePr>
            <p:cNvPr id="9" name="グラフ 8"/>
            <p:cNvGraphicFramePr>
              <a:graphicFrameLocks noChangeAspect="1"/>
            </p:cNvGraphicFramePr>
            <p:nvPr>
              <p:extLst>
                <p:ext uri="{D42A27DB-BD31-4B8C-83A1-F6EECF244321}">
                  <p14:modId xmlns:p14="http://schemas.microsoft.com/office/powerpoint/2010/main" val="1830351422"/>
                </p:ext>
              </p:extLst>
            </p:nvPr>
          </p:nvGraphicFramePr>
          <p:xfrm>
            <a:off x="-34417" y="4446693"/>
            <a:ext cx="6000000" cy="1854497"/>
          </p:xfrm>
          <a:graphic>
            <a:graphicData uri="http://schemas.openxmlformats.org/drawingml/2006/chart">
              <c:chart xmlns:c="http://schemas.openxmlformats.org/drawingml/2006/chart" xmlns:r="http://schemas.openxmlformats.org/officeDocument/2006/relationships" r:id="rId3"/>
            </a:graphicData>
          </a:graphic>
        </p:graphicFrame>
        <p:sp>
          <p:nvSpPr>
            <p:cNvPr id="4" name="正方形/長方形 3"/>
            <p:cNvSpPr/>
            <p:nvPr/>
          </p:nvSpPr>
          <p:spPr>
            <a:xfrm>
              <a:off x="325143" y="4365104"/>
              <a:ext cx="5646934" cy="972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下矢印 10"/>
          <p:cNvSpPr/>
          <p:nvPr/>
        </p:nvSpPr>
        <p:spPr>
          <a:xfrm>
            <a:off x="3074986" y="4373234"/>
            <a:ext cx="848941" cy="639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283968" y="4378312"/>
            <a:ext cx="1512168" cy="646331"/>
          </a:xfrm>
          <a:prstGeom prst="rect">
            <a:avLst/>
          </a:prstGeom>
          <a:noFill/>
        </p:spPr>
        <p:txBody>
          <a:bodyPr wrap="square" rtlCol="0">
            <a:spAutoFit/>
          </a:bodyPr>
          <a:lstStyle/>
          <a:p>
            <a:r>
              <a:rPr lang="ja-JP" altLang="en-US" dirty="0"/>
              <a:t>別</a:t>
            </a:r>
            <a:r>
              <a:rPr lang="ja-JP" altLang="en-US" dirty="0" smtClean="0"/>
              <a:t>のプロット方法</a:t>
            </a:r>
            <a:endParaRPr kumimoji="1" lang="ja-JP" altLang="en-US" dirty="0"/>
          </a:p>
        </p:txBody>
      </p:sp>
    </p:spTree>
    <p:extLst>
      <p:ext uri="{BB962C8B-B14F-4D97-AF65-F5344CB8AC3E}">
        <p14:creationId xmlns:p14="http://schemas.microsoft.com/office/powerpoint/2010/main" val="259910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91778" cy="3831818"/>
          </a:xfrm>
          <a:prstGeom prst="rect">
            <a:avLst/>
          </a:prstGeom>
          <a:noFill/>
        </p:spPr>
        <p:txBody>
          <a:bodyPr wrap="square" rtlCol="0">
            <a:spAutoFit/>
          </a:bodyPr>
          <a:lstStyle/>
          <a:p>
            <a:r>
              <a:rPr lang="ja-JP" altLang="en-US" dirty="0" smtClean="0"/>
              <a:t>例：癌の良性悪性の判断</a:t>
            </a:r>
            <a:endParaRPr lang="en-US" altLang="ja-JP" dirty="0"/>
          </a:p>
          <a:p>
            <a:endParaRPr lang="en-US" altLang="ja-JP" dirty="0" smtClean="0"/>
          </a:p>
          <a:p>
            <a:r>
              <a:rPr lang="ja-JP" altLang="en-US" dirty="0" smtClean="0"/>
              <a:t>新しく「年齢」というデータセットがあるとする</a:t>
            </a:r>
            <a:endParaRPr lang="en-US" altLang="ja-JP" dirty="0" smtClean="0"/>
          </a:p>
          <a:p>
            <a:endParaRPr lang="en-US" altLang="ja-JP" dirty="0" smtClean="0"/>
          </a:p>
          <a:p>
            <a:r>
              <a:rPr lang="ja-JP" altLang="en-US" dirty="0" smtClean="0"/>
              <a:t>左図のようにプロットでき、</a:t>
            </a:r>
            <a:endParaRPr lang="en-US" altLang="ja-JP" dirty="0" smtClean="0"/>
          </a:p>
          <a:p>
            <a:r>
              <a:rPr lang="ja-JP" altLang="en-US" dirty="0" smtClean="0"/>
              <a:t>悪性か良性かの境界線を引くことができる</a:t>
            </a:r>
            <a:endParaRPr lang="en-US" altLang="ja-JP" dirty="0"/>
          </a:p>
          <a:p>
            <a:endParaRPr lang="en-US" altLang="ja-JP" dirty="0"/>
          </a:p>
          <a:p>
            <a:r>
              <a:rPr lang="ja-JP" altLang="en-US" dirty="0" smtClean="0"/>
              <a:t>ここでは変数</a:t>
            </a:r>
            <a:r>
              <a:rPr lang="en-US" altLang="ja-JP" dirty="0" smtClean="0"/>
              <a:t>(</a:t>
            </a:r>
            <a:r>
              <a:rPr lang="ja-JP" altLang="en-US" dirty="0" smtClean="0"/>
              <a:t>特徴、属性</a:t>
            </a:r>
            <a:r>
              <a:rPr lang="en-US" altLang="ja-JP" dirty="0" smtClean="0"/>
              <a:t>)</a:t>
            </a:r>
            <a:r>
              <a:rPr lang="ja-JP" altLang="en-US" dirty="0" smtClean="0"/>
              <a:t>は</a:t>
            </a:r>
            <a:r>
              <a:rPr lang="en-US" altLang="ja-JP" dirty="0" smtClean="0"/>
              <a:t>2</a:t>
            </a:r>
            <a:r>
              <a:rPr lang="ja-JP" altLang="en-US" dirty="0" err="1" smtClean="0"/>
              <a:t>つだけ</a:t>
            </a:r>
            <a:r>
              <a:rPr lang="ja-JP" altLang="en-US" dirty="0" smtClean="0"/>
              <a:t>だが、無限に使用できる</a:t>
            </a:r>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13</a:t>
            </a:fld>
            <a:endParaRPr kumimoji="1" lang="ja-JP" altLang="en-US"/>
          </a:p>
        </p:txBody>
      </p:sp>
      <p:graphicFrame>
        <p:nvGraphicFramePr>
          <p:cNvPr id="33" name="グラフ 32"/>
          <p:cNvGraphicFramePr>
            <a:graphicFrameLocks/>
          </p:cNvGraphicFramePr>
          <p:nvPr>
            <p:extLst>
              <p:ext uri="{D42A27DB-BD31-4B8C-83A1-F6EECF244321}">
                <p14:modId xmlns:p14="http://schemas.microsoft.com/office/powerpoint/2010/main" val="3122369054"/>
              </p:ext>
            </p:extLst>
          </p:nvPr>
        </p:nvGraphicFramePr>
        <p:xfrm>
          <a:off x="395536" y="2083386"/>
          <a:ext cx="5327576" cy="3319264"/>
        </p:xfrm>
        <a:graphic>
          <a:graphicData uri="http://schemas.openxmlformats.org/drawingml/2006/chart">
            <c:chart xmlns:c="http://schemas.openxmlformats.org/drawingml/2006/chart" xmlns:r="http://schemas.openxmlformats.org/officeDocument/2006/relationships" r:id="rId2"/>
          </a:graphicData>
        </a:graphic>
      </p:graphicFrame>
      <p:sp>
        <p:nvSpPr>
          <p:cNvPr id="34" name="テキスト ボックス 33"/>
          <p:cNvSpPr txBox="1"/>
          <p:nvPr/>
        </p:nvSpPr>
        <p:spPr>
          <a:xfrm>
            <a:off x="2554958" y="1466681"/>
            <a:ext cx="1801018" cy="646331"/>
          </a:xfrm>
          <a:prstGeom prst="rect">
            <a:avLst/>
          </a:prstGeom>
          <a:noFill/>
        </p:spPr>
        <p:txBody>
          <a:bodyPr wrap="square" rtlCol="0">
            <a:spAutoFit/>
          </a:bodyPr>
          <a:lstStyle/>
          <a:p>
            <a:r>
              <a:rPr lang="ja-JP" altLang="en-US" dirty="0"/>
              <a:t>機械</a:t>
            </a:r>
            <a:r>
              <a:rPr lang="ja-JP" altLang="en-US" dirty="0" smtClean="0"/>
              <a:t>学習で導いた境界線</a:t>
            </a:r>
            <a:endParaRPr kumimoji="1" lang="ja-JP" altLang="en-US" dirty="0"/>
          </a:p>
        </p:txBody>
      </p:sp>
      <p:cxnSp>
        <p:nvCxnSpPr>
          <p:cNvPr id="35" name="直線矢印コネクタ 34"/>
          <p:cNvCxnSpPr/>
          <p:nvPr/>
        </p:nvCxnSpPr>
        <p:spPr>
          <a:xfrm flipH="1">
            <a:off x="1937363" y="1899917"/>
            <a:ext cx="617101" cy="426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ine 16"/>
          <p:cNvSpPr>
            <a:spLocks noChangeShapeType="1"/>
          </p:cNvSpPr>
          <p:nvPr/>
        </p:nvSpPr>
        <p:spPr bwMode="auto">
          <a:xfrm>
            <a:off x="1619672" y="2276872"/>
            <a:ext cx="2736304" cy="2376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Tree>
    <p:extLst>
      <p:ext uri="{BB962C8B-B14F-4D97-AF65-F5344CB8AC3E}">
        <p14:creationId xmlns:p14="http://schemas.microsoft.com/office/powerpoint/2010/main" val="3736247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91778" cy="3831818"/>
          </a:xfrm>
          <a:prstGeom prst="rect">
            <a:avLst/>
          </a:prstGeom>
          <a:noFill/>
        </p:spPr>
        <p:txBody>
          <a:bodyPr wrap="square" rtlCol="0">
            <a:spAutoFit/>
          </a:bodyPr>
          <a:lstStyle/>
          <a:p>
            <a:r>
              <a:rPr lang="ja-JP" altLang="en-US" dirty="0" smtClean="0"/>
              <a:t>例：癌の良性悪性の判断</a:t>
            </a:r>
            <a:endParaRPr lang="en-US" altLang="ja-JP" dirty="0"/>
          </a:p>
          <a:p>
            <a:endParaRPr lang="en-US" altLang="ja-JP" dirty="0" smtClean="0"/>
          </a:p>
          <a:p>
            <a:r>
              <a:rPr lang="ja-JP" altLang="en-US" dirty="0" smtClean="0"/>
              <a:t>新しく「年齢」というデータセットがあるとする</a:t>
            </a:r>
            <a:endParaRPr lang="en-US" altLang="ja-JP" dirty="0" smtClean="0"/>
          </a:p>
          <a:p>
            <a:endParaRPr lang="en-US" altLang="ja-JP" dirty="0" smtClean="0"/>
          </a:p>
          <a:p>
            <a:r>
              <a:rPr lang="ja-JP" altLang="en-US" dirty="0" smtClean="0"/>
              <a:t>左図のようにプロットでき、</a:t>
            </a:r>
            <a:endParaRPr lang="en-US" altLang="ja-JP" dirty="0" smtClean="0"/>
          </a:p>
          <a:p>
            <a:r>
              <a:rPr lang="ja-JP" altLang="en-US" dirty="0" smtClean="0"/>
              <a:t>悪性か良性かの境界線を引くことができる</a:t>
            </a:r>
            <a:endParaRPr lang="en-US" altLang="ja-JP" dirty="0"/>
          </a:p>
          <a:p>
            <a:endParaRPr lang="en-US" altLang="ja-JP" dirty="0"/>
          </a:p>
          <a:p>
            <a:r>
              <a:rPr lang="ja-JP" altLang="en-US" dirty="0" smtClean="0"/>
              <a:t>ここでは変数</a:t>
            </a:r>
            <a:r>
              <a:rPr lang="en-US" altLang="ja-JP" dirty="0" smtClean="0"/>
              <a:t>(</a:t>
            </a:r>
            <a:r>
              <a:rPr lang="ja-JP" altLang="en-US" dirty="0" smtClean="0"/>
              <a:t>特徴、属性</a:t>
            </a:r>
            <a:r>
              <a:rPr lang="en-US" altLang="ja-JP" dirty="0" smtClean="0"/>
              <a:t>)</a:t>
            </a:r>
            <a:r>
              <a:rPr lang="ja-JP" altLang="en-US" dirty="0" smtClean="0"/>
              <a:t>は</a:t>
            </a:r>
            <a:r>
              <a:rPr lang="en-US" altLang="ja-JP" dirty="0" smtClean="0"/>
              <a:t>2</a:t>
            </a:r>
            <a:r>
              <a:rPr lang="ja-JP" altLang="en-US" dirty="0" err="1" smtClean="0"/>
              <a:t>つだけ</a:t>
            </a:r>
            <a:r>
              <a:rPr lang="ja-JP" altLang="en-US" dirty="0" smtClean="0"/>
              <a:t>だが、無限に使用できる</a:t>
            </a:r>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14</a:t>
            </a:fld>
            <a:endParaRPr kumimoji="1" lang="ja-JP" altLang="en-US"/>
          </a:p>
        </p:txBody>
      </p:sp>
      <p:sp>
        <p:nvSpPr>
          <p:cNvPr id="13" name="Line 4"/>
          <p:cNvSpPr>
            <a:spLocks noChangeShapeType="1"/>
          </p:cNvSpPr>
          <p:nvPr/>
        </p:nvSpPr>
        <p:spPr bwMode="auto">
          <a:xfrm>
            <a:off x="1159624" y="5102914"/>
            <a:ext cx="3313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4" name="Line 5"/>
          <p:cNvSpPr>
            <a:spLocks noChangeShapeType="1"/>
          </p:cNvSpPr>
          <p:nvPr/>
        </p:nvSpPr>
        <p:spPr bwMode="auto">
          <a:xfrm flipH="1">
            <a:off x="1448549" y="2510526"/>
            <a:ext cx="0" cy="3097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5" name="Oval 6"/>
          <p:cNvSpPr>
            <a:spLocks noChangeArrowheads="1"/>
          </p:cNvSpPr>
          <p:nvPr/>
        </p:nvSpPr>
        <p:spPr bwMode="auto">
          <a:xfrm>
            <a:off x="2096249" y="3805927"/>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6" name="Oval 7"/>
          <p:cNvSpPr>
            <a:spLocks noChangeArrowheads="1"/>
          </p:cNvSpPr>
          <p:nvPr/>
        </p:nvSpPr>
        <p:spPr bwMode="auto">
          <a:xfrm>
            <a:off x="2456612" y="4166290"/>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7" name="Oval 8"/>
          <p:cNvSpPr>
            <a:spLocks noChangeArrowheads="1"/>
          </p:cNvSpPr>
          <p:nvPr/>
        </p:nvSpPr>
        <p:spPr bwMode="auto">
          <a:xfrm>
            <a:off x="2672512" y="4598090"/>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8" name="Oval 9"/>
          <p:cNvSpPr>
            <a:spLocks noChangeArrowheads="1"/>
          </p:cNvSpPr>
          <p:nvPr/>
        </p:nvSpPr>
        <p:spPr bwMode="auto">
          <a:xfrm>
            <a:off x="1951787" y="4453627"/>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9" name="Oval 10"/>
          <p:cNvSpPr>
            <a:spLocks noChangeArrowheads="1"/>
          </p:cNvSpPr>
          <p:nvPr/>
        </p:nvSpPr>
        <p:spPr bwMode="auto">
          <a:xfrm>
            <a:off x="1519987" y="4885427"/>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0" name="AutoShape 11"/>
          <p:cNvSpPr>
            <a:spLocks noChangeArrowheads="1"/>
          </p:cNvSpPr>
          <p:nvPr/>
        </p:nvSpPr>
        <p:spPr bwMode="auto">
          <a:xfrm>
            <a:off x="3006639" y="3452867"/>
            <a:ext cx="288925" cy="288925"/>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1" name="AutoShape 12"/>
          <p:cNvSpPr>
            <a:spLocks noChangeArrowheads="1"/>
          </p:cNvSpPr>
          <p:nvPr/>
        </p:nvSpPr>
        <p:spPr bwMode="auto">
          <a:xfrm>
            <a:off x="3623740" y="4526651"/>
            <a:ext cx="288924" cy="288925"/>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2" name="AutoShape 13"/>
          <p:cNvSpPr>
            <a:spLocks noChangeArrowheads="1"/>
          </p:cNvSpPr>
          <p:nvPr/>
        </p:nvSpPr>
        <p:spPr bwMode="auto">
          <a:xfrm>
            <a:off x="3896474" y="3590027"/>
            <a:ext cx="288925" cy="288924"/>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3" name="AutoShape 14"/>
          <p:cNvSpPr>
            <a:spLocks noChangeArrowheads="1"/>
          </p:cNvSpPr>
          <p:nvPr/>
        </p:nvSpPr>
        <p:spPr bwMode="auto">
          <a:xfrm>
            <a:off x="3248774" y="3878952"/>
            <a:ext cx="288925" cy="288924"/>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4" name="AutoShape 15"/>
          <p:cNvSpPr>
            <a:spLocks noChangeArrowheads="1"/>
          </p:cNvSpPr>
          <p:nvPr/>
        </p:nvSpPr>
        <p:spPr bwMode="auto">
          <a:xfrm>
            <a:off x="2383587" y="3229664"/>
            <a:ext cx="288924" cy="288925"/>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5" name="Line 16"/>
          <p:cNvSpPr>
            <a:spLocks noChangeShapeType="1"/>
          </p:cNvSpPr>
          <p:nvPr/>
        </p:nvSpPr>
        <p:spPr bwMode="auto">
          <a:xfrm>
            <a:off x="1880349" y="3015351"/>
            <a:ext cx="1943100" cy="194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7" name="Text Box 18"/>
          <p:cNvSpPr txBox="1">
            <a:spLocks noChangeArrowheads="1"/>
          </p:cNvSpPr>
          <p:nvPr/>
        </p:nvSpPr>
        <p:spPr bwMode="auto">
          <a:xfrm>
            <a:off x="1808912" y="5247376"/>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a:spcBef>
                <a:spcPct val="50000"/>
              </a:spcBef>
            </a:pPr>
            <a:r>
              <a:rPr lang="ja-JP" altLang="en-US"/>
              <a:t>腫瘍のサイズ</a:t>
            </a:r>
          </a:p>
        </p:txBody>
      </p:sp>
      <p:sp>
        <p:nvSpPr>
          <p:cNvPr id="28" name="Text Box 21"/>
          <p:cNvSpPr txBox="1">
            <a:spLocks noChangeArrowheads="1"/>
          </p:cNvSpPr>
          <p:nvPr/>
        </p:nvSpPr>
        <p:spPr bwMode="auto">
          <a:xfrm rot="16200000">
            <a:off x="657654" y="3578672"/>
            <a:ext cx="64083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a:spcBef>
                <a:spcPct val="50000"/>
              </a:spcBef>
            </a:pPr>
            <a:r>
              <a:rPr lang="ja-JP" altLang="en-US" dirty="0"/>
              <a:t>年齢</a:t>
            </a:r>
          </a:p>
        </p:txBody>
      </p:sp>
      <p:sp>
        <p:nvSpPr>
          <p:cNvPr id="5" name="テキスト ボックス 4"/>
          <p:cNvSpPr txBox="1"/>
          <p:nvPr/>
        </p:nvSpPr>
        <p:spPr>
          <a:xfrm>
            <a:off x="2454386" y="1942435"/>
            <a:ext cx="1801018" cy="646331"/>
          </a:xfrm>
          <a:prstGeom prst="rect">
            <a:avLst/>
          </a:prstGeom>
          <a:noFill/>
        </p:spPr>
        <p:txBody>
          <a:bodyPr wrap="square" rtlCol="0">
            <a:spAutoFit/>
          </a:bodyPr>
          <a:lstStyle/>
          <a:p>
            <a:r>
              <a:rPr lang="ja-JP" altLang="en-US" dirty="0"/>
              <a:t>機械</a:t>
            </a:r>
            <a:r>
              <a:rPr lang="ja-JP" altLang="en-US" dirty="0" smtClean="0"/>
              <a:t>学習で導いた境界線</a:t>
            </a:r>
            <a:endParaRPr kumimoji="1" lang="ja-JP" altLang="en-US" dirty="0"/>
          </a:p>
        </p:txBody>
      </p:sp>
      <p:cxnSp>
        <p:nvCxnSpPr>
          <p:cNvPr id="30" name="直線矢印コネクタ 29"/>
          <p:cNvCxnSpPr/>
          <p:nvPr/>
        </p:nvCxnSpPr>
        <p:spPr>
          <a:xfrm flipH="1">
            <a:off x="2168480" y="2802255"/>
            <a:ext cx="617101" cy="426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256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データセットのすべてのサンプルについて、正しい答えが何か与えられており、そのデータセットを用いてアルゴリズムに予測させる</a:t>
            </a:r>
            <a:endParaRPr lang="en-US" altLang="ja-JP" sz="2800" dirty="0" smtClean="0"/>
          </a:p>
          <a:p>
            <a:endParaRPr lang="ja-JP" altLang="en-US" sz="2800" dirty="0" smtClean="0"/>
          </a:p>
          <a:p>
            <a:r>
              <a:rPr lang="ja-JP" altLang="en-US" sz="2800" dirty="0" smtClean="0"/>
              <a:t>回帰問題では連続値出力の予測</a:t>
            </a:r>
            <a:r>
              <a:rPr lang="en-US" altLang="ja-JP" sz="2800" dirty="0" smtClean="0"/>
              <a:t>(</a:t>
            </a:r>
            <a:r>
              <a:rPr lang="ja-JP" altLang="en-US" sz="2800" dirty="0" smtClean="0"/>
              <a:t>つまり、直線で示すことができる</a:t>
            </a:r>
            <a:r>
              <a:rPr lang="en-US" altLang="ja-JP" sz="2800" dirty="0" smtClean="0"/>
              <a:t>)</a:t>
            </a:r>
          </a:p>
          <a:p>
            <a:endParaRPr lang="en-US" altLang="ja-JP" sz="2800" dirty="0" smtClean="0"/>
          </a:p>
          <a:p>
            <a:r>
              <a:rPr lang="ja-JP" altLang="en-US" sz="2800" dirty="0" smtClean="0"/>
              <a:t>分類問題では離散値出力の予測</a:t>
            </a:r>
            <a:r>
              <a:rPr lang="en-US" altLang="ja-JP" sz="2800" dirty="0" smtClean="0"/>
              <a:t>(</a:t>
            </a:r>
            <a:r>
              <a:rPr lang="ja-JP" altLang="en-US" sz="2800" dirty="0" smtClean="0"/>
              <a:t>つまり、結果が</a:t>
            </a:r>
            <a:r>
              <a:rPr lang="en-US" altLang="ja-JP" sz="2800" dirty="0" smtClean="0"/>
              <a:t>0,1</a:t>
            </a:r>
            <a:r>
              <a:rPr lang="ja-JP" altLang="en-US" sz="2800" dirty="0" smtClean="0"/>
              <a:t>で出力され、属するときの境界線を示す</a:t>
            </a:r>
            <a:r>
              <a:rPr lang="en-US" altLang="ja-JP" sz="2800" dirty="0" smtClean="0"/>
              <a:t>)</a:t>
            </a:r>
            <a:endParaRPr lang="en-US" altLang="ja-JP" sz="2800"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15</a:t>
            </a:fld>
            <a:endParaRPr kumimoji="1" lang="ja-JP" altLang="en-US"/>
          </a:p>
        </p:txBody>
      </p:sp>
    </p:spTree>
    <p:extLst>
      <p:ext uri="{BB962C8B-B14F-4D97-AF65-F5344CB8AC3E}">
        <p14:creationId xmlns:p14="http://schemas.microsoft.com/office/powerpoint/2010/main" val="507155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教師なし学習</a:t>
            </a:r>
            <a:endParaRPr kumimoji="1" lang="ja-JP" altLang="en-US" dirty="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16</a:t>
            </a:fld>
            <a:endParaRPr kumimoji="1" lang="ja-JP" altLang="en-US"/>
          </a:p>
        </p:txBody>
      </p:sp>
      <p:sp>
        <p:nvSpPr>
          <p:cNvPr id="26" name="コンテンツ プレースホルダー 2"/>
          <p:cNvSpPr>
            <a:spLocks noGrp="1"/>
          </p:cNvSpPr>
          <p:nvPr>
            <p:ph idx="1"/>
          </p:nvPr>
        </p:nvSpPr>
        <p:spPr>
          <a:xfrm>
            <a:off x="457200" y="1600200"/>
            <a:ext cx="8229600" cy="4525963"/>
          </a:xfrm>
        </p:spPr>
        <p:txBody>
          <a:bodyPr>
            <a:normAutofit/>
          </a:bodyPr>
          <a:lstStyle/>
          <a:p>
            <a:r>
              <a:rPr kumimoji="1" lang="ja-JP" altLang="en-US" sz="2800" dirty="0" smtClean="0"/>
              <a:t>ラベル付けされたデータセットが存在しない</a:t>
            </a:r>
            <a:endParaRPr kumimoji="1" lang="en-US" altLang="ja-JP" sz="2800" dirty="0" smtClean="0"/>
          </a:p>
          <a:p>
            <a:pPr lvl="1"/>
            <a:r>
              <a:rPr kumimoji="1" lang="ja-JP" altLang="en-US" sz="2400" dirty="0" smtClean="0"/>
              <a:t>先ほどのような良性か悪性かの</a:t>
            </a:r>
            <a:r>
              <a:rPr lang="ja-JP" altLang="en-US" sz="2400" dirty="0" smtClean="0"/>
              <a:t>結果</a:t>
            </a:r>
            <a:r>
              <a:rPr lang="en-US" altLang="ja-JP" sz="2400" dirty="0" smtClean="0"/>
              <a:t>(</a:t>
            </a:r>
            <a:r>
              <a:rPr lang="ja-JP" altLang="en-US" sz="2400" dirty="0" smtClean="0"/>
              <a:t>正解</a:t>
            </a:r>
            <a:r>
              <a:rPr lang="en-US" altLang="ja-JP" sz="2400" dirty="0" smtClean="0"/>
              <a:t>)</a:t>
            </a:r>
            <a:r>
              <a:rPr lang="ja-JP" altLang="en-US" sz="2400" dirty="0" smtClean="0"/>
              <a:t>がない</a:t>
            </a:r>
            <a:endParaRPr lang="en-US" altLang="ja-JP" sz="2400" dirty="0" smtClean="0"/>
          </a:p>
          <a:p>
            <a:pPr lvl="1"/>
            <a:endParaRPr kumimoji="1" lang="ja-JP" altLang="en-US" dirty="0"/>
          </a:p>
        </p:txBody>
      </p:sp>
    </p:spTree>
    <p:extLst>
      <p:ext uri="{BB962C8B-B14F-4D97-AF65-F5344CB8AC3E}">
        <p14:creationId xmlns:p14="http://schemas.microsoft.com/office/powerpoint/2010/main" val="102455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教師なし学習</a:t>
            </a:r>
            <a:endParaRPr kumimoji="1" lang="ja-JP" altLang="en-US" dirty="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17</a:t>
            </a:fld>
            <a:endParaRPr kumimoji="1" lang="ja-JP" altLang="en-US"/>
          </a:p>
        </p:txBody>
      </p:sp>
      <p:sp>
        <p:nvSpPr>
          <p:cNvPr id="26" name="コンテンツ プレースホルダー 2"/>
          <p:cNvSpPr>
            <a:spLocks noGrp="1"/>
          </p:cNvSpPr>
          <p:nvPr>
            <p:ph idx="1"/>
          </p:nvPr>
        </p:nvSpPr>
        <p:spPr>
          <a:xfrm>
            <a:off x="457200" y="1600200"/>
            <a:ext cx="8229600" cy="4525963"/>
          </a:xfrm>
        </p:spPr>
        <p:txBody>
          <a:bodyPr>
            <a:normAutofit/>
          </a:bodyPr>
          <a:lstStyle/>
          <a:p>
            <a:r>
              <a:rPr kumimoji="1" lang="ja-JP" altLang="en-US" dirty="0" smtClean="0"/>
              <a:t>ラベル付けされたデータセットが存在しない</a:t>
            </a:r>
            <a:endParaRPr kumimoji="1" lang="en-US" altLang="ja-JP" dirty="0" smtClean="0"/>
          </a:p>
          <a:p>
            <a:pPr lvl="1"/>
            <a:r>
              <a:rPr kumimoji="1" lang="ja-JP" altLang="en-US" dirty="0" smtClean="0"/>
              <a:t>先ほどのような良性か悪性かの</a:t>
            </a:r>
            <a:r>
              <a:rPr lang="ja-JP" altLang="en-US" dirty="0" smtClean="0"/>
              <a:t>結果</a:t>
            </a:r>
            <a:r>
              <a:rPr lang="en-US" altLang="ja-JP" dirty="0" smtClean="0"/>
              <a:t>(</a:t>
            </a:r>
            <a:r>
              <a:rPr lang="ja-JP" altLang="en-US" dirty="0" smtClean="0"/>
              <a:t>正解</a:t>
            </a:r>
            <a:r>
              <a:rPr lang="en-US" altLang="ja-JP" dirty="0" smtClean="0"/>
              <a:t>)</a:t>
            </a:r>
            <a:r>
              <a:rPr lang="ja-JP" altLang="en-US" dirty="0" smtClean="0"/>
              <a:t>がない</a:t>
            </a:r>
            <a:endParaRPr lang="en-US" altLang="ja-JP" dirty="0" smtClean="0"/>
          </a:p>
          <a:p>
            <a:pPr lvl="1"/>
            <a:endParaRPr kumimoji="1" lang="ja-JP" altLang="en-US" dirty="0"/>
          </a:p>
        </p:txBody>
      </p:sp>
    </p:spTree>
    <p:extLst>
      <p:ext uri="{BB962C8B-B14F-4D97-AF65-F5344CB8AC3E}">
        <p14:creationId xmlns:p14="http://schemas.microsoft.com/office/powerpoint/2010/main" val="2889603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教師なし学習</a:t>
            </a:r>
            <a:endParaRPr kumimoji="1" lang="ja-JP" altLang="en-US" dirty="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18</a:t>
            </a:fld>
            <a:endParaRPr kumimoji="1" lang="ja-JP" altLang="en-US"/>
          </a:p>
        </p:txBody>
      </p:sp>
      <p:sp>
        <p:nvSpPr>
          <p:cNvPr id="26" name="コンテンツ プレースホルダー 2"/>
          <p:cNvSpPr>
            <a:spLocks noGrp="1"/>
          </p:cNvSpPr>
          <p:nvPr>
            <p:ph idx="1"/>
          </p:nvPr>
        </p:nvSpPr>
        <p:spPr>
          <a:xfrm>
            <a:off x="457200" y="1600200"/>
            <a:ext cx="8229600" cy="4525963"/>
          </a:xfrm>
        </p:spPr>
        <p:txBody>
          <a:bodyPr>
            <a:normAutofit/>
          </a:bodyPr>
          <a:lstStyle/>
          <a:p>
            <a:r>
              <a:rPr kumimoji="1" lang="ja-JP" altLang="en-US" dirty="0" smtClean="0"/>
              <a:t>ラベル付けされたデータセットが存在しない</a:t>
            </a:r>
            <a:endParaRPr kumimoji="1" lang="en-US" altLang="ja-JP" dirty="0" smtClean="0"/>
          </a:p>
          <a:p>
            <a:pPr lvl="1"/>
            <a:r>
              <a:rPr kumimoji="1" lang="ja-JP" altLang="en-US" dirty="0" smtClean="0"/>
              <a:t>先ほどのような良性か悪性かの</a:t>
            </a:r>
            <a:r>
              <a:rPr lang="ja-JP" altLang="en-US" dirty="0" smtClean="0"/>
              <a:t>結果</a:t>
            </a:r>
            <a:r>
              <a:rPr lang="en-US" altLang="ja-JP" dirty="0" smtClean="0"/>
              <a:t>(</a:t>
            </a:r>
            <a:r>
              <a:rPr lang="ja-JP" altLang="en-US" dirty="0" smtClean="0"/>
              <a:t>正解</a:t>
            </a:r>
            <a:r>
              <a:rPr lang="en-US" altLang="ja-JP" dirty="0" smtClean="0"/>
              <a:t>)</a:t>
            </a:r>
            <a:r>
              <a:rPr lang="ja-JP" altLang="en-US" dirty="0" smtClean="0"/>
              <a:t>がない</a:t>
            </a:r>
            <a:endParaRPr lang="en-US" altLang="ja-JP" dirty="0" smtClean="0"/>
          </a:p>
          <a:p>
            <a:pPr lvl="1"/>
            <a:endParaRPr kumimoji="1" lang="ja-JP" altLang="en-US" dirty="0"/>
          </a:p>
        </p:txBody>
      </p:sp>
      <p:sp>
        <p:nvSpPr>
          <p:cNvPr id="4" name="右矢印 3"/>
          <p:cNvSpPr/>
          <p:nvPr/>
        </p:nvSpPr>
        <p:spPr>
          <a:xfrm>
            <a:off x="4254874" y="4221088"/>
            <a:ext cx="43204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9" name="グラフ 8"/>
          <p:cNvGraphicFramePr>
            <a:graphicFrameLocks/>
          </p:cNvGraphicFramePr>
          <p:nvPr>
            <p:extLst>
              <p:ext uri="{D42A27DB-BD31-4B8C-83A1-F6EECF244321}">
                <p14:modId xmlns:p14="http://schemas.microsoft.com/office/powerpoint/2010/main" val="1532723290"/>
              </p:ext>
            </p:extLst>
          </p:nvPr>
        </p:nvGraphicFramePr>
        <p:xfrm>
          <a:off x="4860032" y="3526363"/>
          <a:ext cx="3995936" cy="23975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2540714000"/>
              </p:ext>
            </p:extLst>
          </p:nvPr>
        </p:nvGraphicFramePr>
        <p:xfrm>
          <a:off x="107504" y="3645024"/>
          <a:ext cx="3995936" cy="2397562"/>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p:cNvSpPr txBox="1"/>
          <p:nvPr/>
        </p:nvSpPr>
        <p:spPr>
          <a:xfrm>
            <a:off x="1331640" y="6237312"/>
            <a:ext cx="1584176" cy="646331"/>
          </a:xfrm>
          <a:prstGeom prst="rect">
            <a:avLst/>
          </a:prstGeom>
          <a:noFill/>
        </p:spPr>
        <p:txBody>
          <a:bodyPr wrap="square" rtlCol="0">
            <a:spAutoFit/>
          </a:bodyPr>
          <a:lstStyle/>
          <a:p>
            <a:r>
              <a:rPr lang="ja-JP" altLang="en-US" dirty="0" smtClean="0"/>
              <a:t>教師あり学習のデータセット</a:t>
            </a:r>
            <a:endParaRPr kumimoji="1" lang="ja-JP" altLang="en-US" dirty="0"/>
          </a:p>
        </p:txBody>
      </p:sp>
      <p:sp>
        <p:nvSpPr>
          <p:cNvPr id="12" name="テキスト ボックス 11"/>
          <p:cNvSpPr txBox="1"/>
          <p:nvPr/>
        </p:nvSpPr>
        <p:spPr>
          <a:xfrm>
            <a:off x="6084168" y="6237312"/>
            <a:ext cx="1584176" cy="646331"/>
          </a:xfrm>
          <a:prstGeom prst="rect">
            <a:avLst/>
          </a:prstGeom>
          <a:noFill/>
        </p:spPr>
        <p:txBody>
          <a:bodyPr wrap="square" rtlCol="0">
            <a:spAutoFit/>
          </a:bodyPr>
          <a:lstStyle/>
          <a:p>
            <a:r>
              <a:rPr lang="ja-JP" altLang="en-US" dirty="0" smtClean="0"/>
              <a:t>教師</a:t>
            </a:r>
            <a:r>
              <a:rPr lang="ja-JP" altLang="en-US" dirty="0"/>
              <a:t>なし</a:t>
            </a:r>
            <a:r>
              <a:rPr lang="ja-JP" altLang="en-US" dirty="0" smtClean="0"/>
              <a:t>学習のデータセット</a:t>
            </a:r>
            <a:endParaRPr kumimoji="1" lang="ja-JP" altLang="en-US" dirty="0"/>
          </a:p>
        </p:txBody>
      </p:sp>
    </p:spTree>
    <p:extLst>
      <p:ext uri="{BB962C8B-B14F-4D97-AF65-F5344CB8AC3E}">
        <p14:creationId xmlns:p14="http://schemas.microsoft.com/office/powerpoint/2010/main" val="3507351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教師なし学習</a:t>
            </a:r>
            <a:endParaRPr kumimoji="1" lang="ja-JP" altLang="en-US" dirty="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19</a:t>
            </a:fld>
            <a:endParaRPr kumimoji="1" lang="ja-JP" altLang="en-US"/>
          </a:p>
        </p:txBody>
      </p:sp>
      <p:sp>
        <p:nvSpPr>
          <p:cNvPr id="26" name="コンテンツ プレースホルダー 2"/>
          <p:cNvSpPr>
            <a:spLocks noGrp="1"/>
          </p:cNvSpPr>
          <p:nvPr>
            <p:ph idx="1"/>
          </p:nvPr>
        </p:nvSpPr>
        <p:spPr>
          <a:xfrm>
            <a:off x="457200" y="1600200"/>
            <a:ext cx="8229600" cy="4525963"/>
          </a:xfrm>
        </p:spPr>
        <p:txBody>
          <a:bodyPr>
            <a:normAutofit/>
          </a:bodyPr>
          <a:lstStyle/>
          <a:p>
            <a:pPr marL="457200" lvl="1" indent="0">
              <a:buNone/>
            </a:pPr>
            <a:r>
              <a:rPr kumimoji="1" lang="ja-JP" altLang="en-US" dirty="0" smtClean="0"/>
              <a:t>教師なしアルゴリズムにより、異なるクラスターごとに分ける</a:t>
            </a:r>
            <a:r>
              <a:rPr kumimoji="1" lang="en-US" altLang="ja-JP" dirty="0" smtClean="0"/>
              <a:t>(</a:t>
            </a:r>
            <a:r>
              <a:rPr lang="ja-JP" altLang="en-US" dirty="0" smtClean="0"/>
              <a:t>クラスタリング・アルゴリズム</a:t>
            </a:r>
            <a:r>
              <a:rPr lang="en-US" altLang="ja-JP" dirty="0" smtClean="0"/>
              <a:t>)</a:t>
            </a:r>
            <a:endParaRPr kumimoji="1" lang="ja-JP" altLang="en-US" dirty="0"/>
          </a:p>
        </p:txBody>
      </p:sp>
      <p:graphicFrame>
        <p:nvGraphicFramePr>
          <p:cNvPr id="9" name="グラフ 8"/>
          <p:cNvGraphicFramePr>
            <a:graphicFrameLocks/>
          </p:cNvGraphicFramePr>
          <p:nvPr>
            <p:extLst>
              <p:ext uri="{D42A27DB-BD31-4B8C-83A1-F6EECF244321}">
                <p14:modId xmlns:p14="http://schemas.microsoft.com/office/powerpoint/2010/main" val="577958085"/>
              </p:ext>
            </p:extLst>
          </p:nvPr>
        </p:nvGraphicFramePr>
        <p:xfrm>
          <a:off x="1979712" y="2714480"/>
          <a:ext cx="4968552" cy="3024336"/>
        </p:xfrm>
        <a:graphic>
          <a:graphicData uri="http://schemas.openxmlformats.org/drawingml/2006/chart">
            <c:chart xmlns:c="http://schemas.openxmlformats.org/drawingml/2006/chart" xmlns:r="http://schemas.openxmlformats.org/officeDocument/2006/relationships" r:id="rId2"/>
          </a:graphicData>
        </a:graphic>
      </p:graphicFrame>
      <p:sp>
        <p:nvSpPr>
          <p:cNvPr id="5" name="円/楕円 4"/>
          <p:cNvSpPr/>
          <p:nvPr/>
        </p:nvSpPr>
        <p:spPr>
          <a:xfrm>
            <a:off x="3275856" y="4154640"/>
            <a:ext cx="1440160" cy="1080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5220072" y="2786488"/>
            <a:ext cx="1440160"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484723" y="3486674"/>
            <a:ext cx="1375310" cy="369332"/>
          </a:xfrm>
          <a:prstGeom prst="rect">
            <a:avLst/>
          </a:prstGeom>
          <a:noFill/>
        </p:spPr>
        <p:txBody>
          <a:bodyPr wrap="square" rtlCol="0">
            <a:spAutoFit/>
          </a:bodyPr>
          <a:lstStyle/>
          <a:p>
            <a:r>
              <a:rPr kumimoji="1" lang="ja-JP" altLang="en-US" dirty="0" smtClean="0"/>
              <a:t>クラスター</a:t>
            </a:r>
            <a:r>
              <a:rPr kumimoji="1" lang="en-US" altLang="ja-JP" dirty="0" smtClean="0"/>
              <a:t>1</a:t>
            </a:r>
            <a:endParaRPr kumimoji="1" lang="ja-JP" altLang="en-US" dirty="0"/>
          </a:p>
        </p:txBody>
      </p:sp>
      <p:sp>
        <p:nvSpPr>
          <p:cNvPr id="14" name="テキスト ボックス 13"/>
          <p:cNvSpPr txBox="1"/>
          <p:nvPr/>
        </p:nvSpPr>
        <p:spPr>
          <a:xfrm>
            <a:off x="6660232" y="2708920"/>
            <a:ext cx="1375310" cy="369332"/>
          </a:xfrm>
          <a:prstGeom prst="rect">
            <a:avLst/>
          </a:prstGeom>
          <a:noFill/>
        </p:spPr>
        <p:txBody>
          <a:bodyPr wrap="square" rtlCol="0">
            <a:spAutoFit/>
          </a:bodyPr>
          <a:lstStyle/>
          <a:p>
            <a:r>
              <a:rPr kumimoji="1" lang="ja-JP" altLang="en-US" dirty="0" smtClean="0"/>
              <a:t>クラスター</a:t>
            </a:r>
            <a:r>
              <a:rPr kumimoji="1" lang="en-US" altLang="ja-JP" dirty="0" smtClean="0"/>
              <a:t>2</a:t>
            </a:r>
            <a:endParaRPr kumimoji="1" lang="ja-JP" altLang="en-US" dirty="0"/>
          </a:p>
        </p:txBody>
      </p:sp>
      <p:sp>
        <p:nvSpPr>
          <p:cNvPr id="13" name="テキスト ボックス 12"/>
          <p:cNvSpPr txBox="1"/>
          <p:nvPr/>
        </p:nvSpPr>
        <p:spPr>
          <a:xfrm>
            <a:off x="1919541" y="5919629"/>
            <a:ext cx="6514207" cy="707886"/>
          </a:xfrm>
          <a:prstGeom prst="rect">
            <a:avLst/>
          </a:prstGeom>
          <a:noFill/>
        </p:spPr>
        <p:txBody>
          <a:bodyPr wrap="square" rtlCol="0">
            <a:spAutoFit/>
          </a:bodyPr>
          <a:lstStyle/>
          <a:p>
            <a:r>
              <a:rPr lang="ja-JP" altLang="en-US" sz="2000" b="1" dirty="0" smtClean="0">
                <a:solidFill>
                  <a:srgbClr val="FF0000"/>
                </a:solidFill>
              </a:rPr>
              <a:t>データセットを異なるグループに分類する</a:t>
            </a:r>
            <a:endParaRPr lang="en-US" altLang="ja-JP" sz="2000" b="1" dirty="0" smtClean="0">
              <a:solidFill>
                <a:srgbClr val="FF0000"/>
              </a:solidFill>
            </a:endParaRPr>
          </a:p>
          <a:p>
            <a:r>
              <a:rPr kumimoji="1" lang="en-US" altLang="ja-JP" sz="2000" b="1" dirty="0" smtClean="0">
                <a:solidFill>
                  <a:srgbClr val="FF0000"/>
                </a:solidFill>
              </a:rPr>
              <a:t>(</a:t>
            </a:r>
            <a:r>
              <a:rPr kumimoji="1" lang="ja-JP" altLang="en-US" sz="2000" b="1" dirty="0" smtClean="0">
                <a:solidFill>
                  <a:srgbClr val="FF0000"/>
                </a:solidFill>
              </a:rPr>
              <a:t>正解が与えられていないが、データセットより分類可能</a:t>
            </a:r>
            <a:r>
              <a:rPr kumimoji="1" lang="en-US" altLang="ja-JP" sz="2000" b="1" dirty="0" smtClean="0">
                <a:solidFill>
                  <a:srgbClr val="FF0000"/>
                </a:solidFill>
              </a:rPr>
              <a:t>)</a:t>
            </a:r>
          </a:p>
        </p:txBody>
      </p:sp>
    </p:spTree>
    <p:extLst>
      <p:ext uri="{BB962C8B-B14F-4D97-AF65-F5344CB8AC3E}">
        <p14:creationId xmlns:p14="http://schemas.microsoft.com/office/powerpoint/2010/main" val="3315903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Introduction</a:t>
            </a:r>
          </a:p>
          <a:p>
            <a:pPr lvl="1"/>
            <a:r>
              <a:rPr lang="en-US" altLang="ja-JP" dirty="0" smtClean="0"/>
              <a:t>Coursera</a:t>
            </a:r>
            <a:r>
              <a:rPr lang="ja-JP" altLang="en-US" dirty="0" smtClean="0"/>
              <a:t>とは</a:t>
            </a:r>
            <a:endParaRPr lang="en-US" altLang="ja-JP" dirty="0" smtClean="0"/>
          </a:p>
          <a:p>
            <a:pPr lvl="1"/>
            <a:r>
              <a:rPr lang="en-US" altLang="ja-JP" dirty="0" smtClean="0"/>
              <a:t>Machine </a:t>
            </a:r>
            <a:r>
              <a:rPr lang="en-US" altLang="ja-JP" dirty="0" err="1" smtClean="0"/>
              <a:t>Learnig</a:t>
            </a:r>
            <a:r>
              <a:rPr lang="ja-JP" altLang="en-US" dirty="0"/>
              <a:t> </a:t>
            </a:r>
            <a:r>
              <a:rPr lang="en-US" altLang="ja-JP" dirty="0" smtClean="0"/>
              <a:t>course</a:t>
            </a:r>
          </a:p>
          <a:p>
            <a:pPr lvl="1"/>
            <a:r>
              <a:rPr kumimoji="1" lang="ja-JP" altLang="en-US" dirty="0" smtClean="0"/>
              <a:t>教師</a:t>
            </a:r>
            <a:r>
              <a:rPr lang="ja-JP" altLang="en-US" dirty="0" smtClean="0"/>
              <a:t>あり学習</a:t>
            </a:r>
            <a:endParaRPr lang="en-US" altLang="ja-JP" dirty="0" smtClean="0"/>
          </a:p>
          <a:p>
            <a:pPr lvl="1"/>
            <a:r>
              <a:rPr kumimoji="1" lang="ja-JP" altLang="en-US" dirty="0"/>
              <a:t>教師</a:t>
            </a:r>
            <a:r>
              <a:rPr kumimoji="1" lang="ja-JP" altLang="en-US" dirty="0" smtClean="0"/>
              <a:t>なし学習</a:t>
            </a:r>
            <a:endParaRPr kumimoji="1" lang="en-US" altLang="ja-JP" dirty="0" smtClean="0"/>
          </a:p>
          <a:p>
            <a:r>
              <a:rPr lang="en-US" altLang="ja-JP" dirty="0" err="1" smtClean="0"/>
              <a:t>LinearRegression</a:t>
            </a:r>
            <a:r>
              <a:rPr lang="ja-JP" altLang="en-US" dirty="0" smtClean="0"/>
              <a:t> </a:t>
            </a:r>
            <a:r>
              <a:rPr lang="en-US" altLang="ja-JP" dirty="0" smtClean="0"/>
              <a:t>with One Variable</a:t>
            </a:r>
          </a:p>
          <a:p>
            <a:pPr lvl="1"/>
            <a:r>
              <a:rPr lang="ja-JP" altLang="en-US" dirty="0" smtClean="0"/>
              <a:t>モデルの表現</a:t>
            </a:r>
            <a:r>
              <a:rPr kumimoji="1" lang="en-US" altLang="ja-JP" dirty="0" smtClean="0"/>
              <a:t>(model Representation)</a:t>
            </a:r>
          </a:p>
          <a:p>
            <a:pPr lvl="1"/>
            <a:r>
              <a:rPr lang="ja-JP" altLang="en-US" dirty="0" smtClean="0"/>
              <a:t>目的関数</a:t>
            </a:r>
            <a:r>
              <a:rPr lang="en-US" altLang="ja-JP" dirty="0" smtClean="0"/>
              <a:t>(Cost Function)</a:t>
            </a:r>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a:t>
            </a:fld>
            <a:endParaRPr kumimoji="1" lang="ja-JP" altLang="en-US" dirty="0"/>
          </a:p>
        </p:txBody>
      </p:sp>
    </p:spTree>
    <p:extLst>
      <p:ext uri="{BB962C8B-B14F-4D97-AF65-F5344CB8AC3E}">
        <p14:creationId xmlns:p14="http://schemas.microsoft.com/office/powerpoint/2010/main" val="2951208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92500" lnSpcReduction="20000"/>
          </a:bodyPr>
          <a:lstStyle/>
          <a:p>
            <a:pPr marL="0" indent="0">
              <a:buNone/>
            </a:pPr>
            <a:r>
              <a:rPr lang="ja-JP" altLang="en-US" dirty="0" smtClean="0"/>
              <a:t>例：</a:t>
            </a:r>
            <a:r>
              <a:rPr kumimoji="1" lang="ja-JP" altLang="en-US" dirty="0" smtClean="0"/>
              <a:t>カクテルパーティアルゴリズム</a:t>
            </a:r>
            <a:endParaRPr kumimoji="1" lang="en-US" altLang="ja-JP" dirty="0" smtClean="0"/>
          </a:p>
          <a:p>
            <a:pPr marL="0" indent="0">
              <a:buNone/>
            </a:pPr>
            <a:r>
              <a:rPr lang="ja-JP" altLang="en-US" dirty="0"/>
              <a:t>マイク</a:t>
            </a:r>
            <a:r>
              <a:rPr lang="ja-JP" altLang="en-US" dirty="0" smtClean="0"/>
              <a:t>と話し手がそれぞれ二つある</a:t>
            </a:r>
            <a:endParaRPr lang="en-US" altLang="ja-JP" dirty="0" smtClean="0"/>
          </a:p>
          <a:p>
            <a:pPr marL="0" indent="0">
              <a:buNone/>
            </a:pPr>
            <a:r>
              <a:rPr kumimoji="1" lang="ja-JP" altLang="en-US" dirty="0" smtClean="0"/>
              <a:t>話し手が数字を</a:t>
            </a:r>
            <a:r>
              <a:rPr kumimoji="1" lang="en-US" altLang="ja-JP" dirty="0" smtClean="0"/>
              <a:t>10</a:t>
            </a:r>
            <a:r>
              <a:rPr kumimoji="1" lang="ja-JP" altLang="en-US" dirty="0" err="1" smtClean="0"/>
              <a:t>まで</a:t>
            </a:r>
            <a:r>
              <a:rPr kumimoji="1" lang="ja-JP" altLang="en-US" dirty="0" smtClean="0"/>
              <a:t>同時に話す</a:t>
            </a:r>
            <a:endParaRPr kumimoji="1" lang="en-US" altLang="ja-JP" dirty="0" smtClean="0"/>
          </a:p>
          <a:p>
            <a:pPr marL="0" indent="0">
              <a:buNone/>
            </a:pPr>
            <a:r>
              <a:rPr lang="ja-JP" altLang="en-US" dirty="0"/>
              <a:t>音声</a:t>
            </a:r>
            <a:r>
              <a:rPr lang="ja-JP" altLang="en-US" dirty="0" smtClean="0"/>
              <a:t>録音が追加されているか、あるいは合成されて録音されているかを判断する</a:t>
            </a:r>
            <a:endParaRPr lang="en-US" altLang="ja-JP" dirty="0" smtClean="0"/>
          </a:p>
          <a:p>
            <a:pPr marL="0" indent="0">
              <a:buNone/>
            </a:pPr>
            <a:r>
              <a:rPr lang="ja-JP" altLang="en-US" dirty="0" smtClean="0"/>
              <a:t>話し手二人の音源を分類する</a:t>
            </a:r>
            <a:endParaRPr lang="en-US" altLang="ja-JP" dirty="0" smtClean="0"/>
          </a:p>
          <a:p>
            <a:pPr marL="0" indent="0">
              <a:buNone/>
            </a:pPr>
            <a:r>
              <a:rPr lang="ja-JP" altLang="en-US" dirty="0"/>
              <a:t>これ</a:t>
            </a:r>
            <a:r>
              <a:rPr lang="ja-JP" altLang="en-US" dirty="0" smtClean="0"/>
              <a:t>を実装するのは一行のコードでできる</a:t>
            </a:r>
            <a:r>
              <a:rPr lang="en-US" altLang="ja-JP" dirty="0" smtClean="0"/>
              <a:t>(Octave)</a:t>
            </a:r>
          </a:p>
          <a:p>
            <a:pPr marL="0" indent="0">
              <a:buNone/>
            </a:pPr>
            <a:r>
              <a:rPr lang="en-US" altLang="ja-JP" dirty="0" smtClean="0"/>
              <a:t>[</a:t>
            </a:r>
            <a:r>
              <a:rPr lang="en-US" altLang="ja-JP" dirty="0" err="1" smtClean="0"/>
              <a:t>W,s,v</a:t>
            </a:r>
            <a:r>
              <a:rPr lang="en-US" altLang="ja-JP" dirty="0" smtClean="0"/>
              <a:t>] = </a:t>
            </a:r>
            <a:r>
              <a:rPr lang="en-US" altLang="ja-JP" dirty="0" err="1" smtClean="0"/>
              <a:t>svd</a:t>
            </a:r>
            <a:r>
              <a:rPr lang="en-US" altLang="ja-JP" dirty="0" smtClean="0"/>
              <a:t>((</a:t>
            </a:r>
            <a:r>
              <a:rPr lang="en-US" altLang="ja-JP" dirty="0" err="1" smtClean="0"/>
              <a:t>repmat</a:t>
            </a:r>
            <a:r>
              <a:rPr lang="en-US" altLang="ja-JP" dirty="0" smtClean="0"/>
              <a:t>(sum(x.*x,1),size(x,1),1).*x)*x’);</a:t>
            </a:r>
          </a:p>
          <a:p>
            <a:pPr marL="0" indent="0">
              <a:buNone/>
            </a:pPr>
            <a:r>
              <a:rPr lang="ja-JP" altLang="en-US" dirty="0"/>
              <a:t>ちなみ</a:t>
            </a:r>
            <a:r>
              <a:rPr lang="ja-JP" altLang="en-US" dirty="0" smtClean="0"/>
              <a:t>に</a:t>
            </a:r>
            <a:r>
              <a:rPr lang="en-US" altLang="ja-JP" dirty="0" err="1" smtClean="0"/>
              <a:t>Jaa</a:t>
            </a:r>
            <a:endParaRPr lang="en-US" altLang="ja-JP" dirty="0" smtClean="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20</a:t>
            </a:fld>
            <a:endParaRPr kumimoji="1" lang="ja-JP" altLang="en-US"/>
          </a:p>
        </p:txBody>
      </p:sp>
      <p:sp>
        <p:nvSpPr>
          <p:cNvPr id="6" name="タイトル 1"/>
          <p:cNvSpPr>
            <a:spLocks noGrp="1"/>
          </p:cNvSpPr>
          <p:nvPr>
            <p:ph type="title"/>
          </p:nvPr>
        </p:nvSpPr>
        <p:spPr/>
        <p:txBody>
          <a:bodyPr/>
          <a:lstStyle/>
          <a:p>
            <a:r>
              <a:rPr kumimoji="1" lang="ja-JP" altLang="en-US" dirty="0" smtClean="0"/>
              <a:t>教師なし学習</a:t>
            </a:r>
            <a:endParaRPr kumimoji="1" lang="ja-JP" altLang="en-US" dirty="0"/>
          </a:p>
        </p:txBody>
      </p:sp>
    </p:spTree>
    <p:extLst>
      <p:ext uri="{BB962C8B-B14F-4D97-AF65-F5344CB8AC3E}">
        <p14:creationId xmlns:p14="http://schemas.microsoft.com/office/powerpoint/2010/main" val="139004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lang="ja-JP" altLang="en-US" dirty="0" smtClean="0"/>
              <a:t>これを実装するのは一行のコードでできる</a:t>
            </a:r>
            <a:r>
              <a:rPr lang="en-US" altLang="ja-JP" dirty="0" smtClean="0"/>
              <a:t>(Octave)</a:t>
            </a:r>
          </a:p>
          <a:p>
            <a:pPr marL="0" indent="0">
              <a:buNone/>
            </a:pPr>
            <a:r>
              <a:rPr lang="en-US" altLang="ja-JP" dirty="0" smtClean="0"/>
              <a:t>[</a:t>
            </a:r>
            <a:r>
              <a:rPr lang="en-US" altLang="ja-JP" dirty="0" err="1" smtClean="0"/>
              <a:t>W,s,v</a:t>
            </a:r>
            <a:r>
              <a:rPr lang="en-US" altLang="ja-JP" dirty="0" smtClean="0"/>
              <a:t>] = </a:t>
            </a:r>
            <a:r>
              <a:rPr lang="en-US" altLang="ja-JP" u="sng" dirty="0" err="1" smtClean="0"/>
              <a:t>svd</a:t>
            </a:r>
            <a:r>
              <a:rPr lang="en-US" altLang="ja-JP" dirty="0" smtClean="0"/>
              <a:t>((</a:t>
            </a:r>
            <a:r>
              <a:rPr lang="en-US" altLang="ja-JP" dirty="0" err="1" smtClean="0"/>
              <a:t>repmat</a:t>
            </a:r>
            <a:r>
              <a:rPr lang="en-US" altLang="ja-JP" dirty="0" smtClean="0"/>
              <a:t>(sum(x.*x,1),size(x,1),1).*x)*x’);</a:t>
            </a:r>
          </a:p>
          <a:p>
            <a:pPr marL="0" indent="0">
              <a:buNone/>
            </a:pPr>
            <a:r>
              <a:rPr lang="ja-JP" altLang="en-US" dirty="0" smtClean="0"/>
              <a:t>特異値分解</a:t>
            </a:r>
            <a:r>
              <a:rPr lang="en-US" altLang="ja-JP" dirty="0" smtClean="0"/>
              <a:t>(singular value decomposition)</a:t>
            </a:r>
            <a:r>
              <a:rPr lang="ja-JP" altLang="en-US" dirty="0" smtClean="0"/>
              <a:t>の略</a:t>
            </a:r>
            <a:endParaRPr lang="en-US" altLang="ja-JP" dirty="0" smtClean="0"/>
          </a:p>
          <a:p>
            <a:pPr marL="0" indent="0">
              <a:buNone/>
            </a:pPr>
            <a:endParaRPr lang="en-US" altLang="ja-JP" dirty="0"/>
          </a:p>
          <a:p>
            <a:pPr marL="0" indent="0">
              <a:buNone/>
            </a:pPr>
            <a:r>
              <a:rPr lang="en-US" altLang="ja-JP" dirty="0" smtClean="0"/>
              <a:t>(</a:t>
            </a:r>
            <a:r>
              <a:rPr lang="ja-JP" altLang="en-US" dirty="0" smtClean="0"/>
              <a:t>ちなみに</a:t>
            </a:r>
            <a:r>
              <a:rPr lang="en-US" altLang="ja-JP" dirty="0" smtClean="0"/>
              <a:t>Java</a:t>
            </a:r>
            <a:r>
              <a:rPr lang="ja-JP" altLang="en-US" dirty="0" smtClean="0"/>
              <a:t>や</a:t>
            </a:r>
            <a:r>
              <a:rPr lang="en-US" altLang="ja-JP" dirty="0" smtClean="0"/>
              <a:t>C++</a:t>
            </a:r>
            <a:r>
              <a:rPr lang="ja-JP" altLang="en-US" dirty="0" err="1" smtClean="0"/>
              <a:t>、</a:t>
            </a:r>
            <a:r>
              <a:rPr lang="en-US" altLang="ja-JP" dirty="0" smtClean="0"/>
              <a:t>python</a:t>
            </a:r>
            <a:r>
              <a:rPr lang="ja-JP" altLang="en-US" dirty="0" smtClean="0"/>
              <a:t>で書こうとすると複雑なコードが必要らしい</a:t>
            </a:r>
            <a:r>
              <a:rPr lang="en-US" altLang="ja-JP" dirty="0" smtClean="0"/>
              <a:t>)</a:t>
            </a:r>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21</a:t>
            </a:fld>
            <a:endParaRPr kumimoji="1" lang="ja-JP" altLang="en-US"/>
          </a:p>
        </p:txBody>
      </p:sp>
      <p:sp>
        <p:nvSpPr>
          <p:cNvPr id="6" name="タイトル 1"/>
          <p:cNvSpPr>
            <a:spLocks noGrp="1"/>
          </p:cNvSpPr>
          <p:nvPr>
            <p:ph type="title"/>
          </p:nvPr>
        </p:nvSpPr>
        <p:spPr/>
        <p:txBody>
          <a:bodyPr/>
          <a:lstStyle/>
          <a:p>
            <a:r>
              <a:rPr kumimoji="1" lang="ja-JP" altLang="en-US" dirty="0" smtClean="0"/>
              <a:t>教師なし学習</a:t>
            </a:r>
            <a:endParaRPr kumimoji="1" lang="ja-JP" altLang="en-US" dirty="0"/>
          </a:p>
        </p:txBody>
      </p:sp>
    </p:spTree>
    <p:extLst>
      <p:ext uri="{BB962C8B-B14F-4D97-AF65-F5344CB8AC3E}">
        <p14:creationId xmlns:p14="http://schemas.microsoft.com/office/powerpoint/2010/main" val="2168351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lang="ja-JP" altLang="en-US" dirty="0" smtClean="0"/>
              <a:t>これを実装するのは一行のコードでできる</a:t>
            </a:r>
            <a:r>
              <a:rPr lang="en-US" altLang="ja-JP" dirty="0" smtClean="0"/>
              <a:t>(Octave)</a:t>
            </a:r>
          </a:p>
          <a:p>
            <a:pPr marL="0" indent="0">
              <a:buNone/>
            </a:pPr>
            <a:r>
              <a:rPr lang="en-US" altLang="ja-JP" dirty="0" smtClean="0"/>
              <a:t>[</a:t>
            </a:r>
            <a:r>
              <a:rPr lang="en-US" altLang="ja-JP" dirty="0" err="1" smtClean="0"/>
              <a:t>W,s,v</a:t>
            </a:r>
            <a:r>
              <a:rPr lang="en-US" altLang="ja-JP" dirty="0" smtClean="0"/>
              <a:t>] = </a:t>
            </a:r>
            <a:r>
              <a:rPr lang="en-US" altLang="ja-JP" u="sng" dirty="0" err="1" smtClean="0"/>
              <a:t>svd</a:t>
            </a:r>
            <a:r>
              <a:rPr lang="en-US" altLang="ja-JP" dirty="0" smtClean="0"/>
              <a:t>((</a:t>
            </a:r>
            <a:r>
              <a:rPr lang="en-US" altLang="ja-JP" dirty="0" err="1" smtClean="0"/>
              <a:t>repmat</a:t>
            </a:r>
            <a:r>
              <a:rPr lang="en-US" altLang="ja-JP" dirty="0" smtClean="0"/>
              <a:t>(sum(x.*x,1),size(x,1),1).*x)*x’);</a:t>
            </a:r>
          </a:p>
          <a:p>
            <a:pPr marL="0" indent="0">
              <a:buNone/>
            </a:pPr>
            <a:r>
              <a:rPr lang="ja-JP" altLang="en-US" dirty="0" smtClean="0"/>
              <a:t>特異値分解</a:t>
            </a:r>
            <a:r>
              <a:rPr lang="en-US" altLang="ja-JP" dirty="0" smtClean="0"/>
              <a:t>(singular value decomposition)</a:t>
            </a:r>
            <a:r>
              <a:rPr lang="ja-JP" altLang="en-US" dirty="0" smtClean="0"/>
              <a:t>の略</a:t>
            </a:r>
            <a:endParaRPr lang="en-US" altLang="ja-JP" dirty="0" smtClean="0"/>
          </a:p>
          <a:p>
            <a:pPr marL="0" indent="0">
              <a:buNone/>
            </a:pPr>
            <a:endParaRPr lang="en-US" altLang="ja-JP" dirty="0"/>
          </a:p>
          <a:p>
            <a:pPr marL="0" indent="0">
              <a:buNone/>
            </a:pPr>
            <a:r>
              <a:rPr lang="en-US" altLang="ja-JP" dirty="0" smtClean="0"/>
              <a:t>(</a:t>
            </a:r>
            <a:r>
              <a:rPr lang="ja-JP" altLang="en-US" dirty="0" smtClean="0"/>
              <a:t>ちなみに</a:t>
            </a:r>
            <a:r>
              <a:rPr lang="en-US" altLang="ja-JP" dirty="0" smtClean="0"/>
              <a:t>Java</a:t>
            </a:r>
            <a:r>
              <a:rPr lang="ja-JP" altLang="en-US" dirty="0" smtClean="0"/>
              <a:t>や</a:t>
            </a:r>
            <a:r>
              <a:rPr lang="en-US" altLang="ja-JP" dirty="0" smtClean="0"/>
              <a:t>C++</a:t>
            </a:r>
            <a:r>
              <a:rPr lang="ja-JP" altLang="en-US" dirty="0" err="1" smtClean="0"/>
              <a:t>、</a:t>
            </a:r>
            <a:r>
              <a:rPr lang="en-US" altLang="ja-JP" dirty="0" smtClean="0"/>
              <a:t>python</a:t>
            </a:r>
            <a:r>
              <a:rPr lang="ja-JP" altLang="en-US" dirty="0" smtClean="0"/>
              <a:t>で書こうとすると複雑なコードが必要らしい</a:t>
            </a:r>
            <a:r>
              <a:rPr lang="en-US" altLang="ja-JP" dirty="0" smtClean="0"/>
              <a:t>)</a:t>
            </a:r>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22</a:t>
            </a:fld>
            <a:endParaRPr kumimoji="1" lang="ja-JP" altLang="en-US"/>
          </a:p>
        </p:txBody>
      </p:sp>
      <p:sp>
        <p:nvSpPr>
          <p:cNvPr id="6" name="タイトル 1"/>
          <p:cNvSpPr>
            <a:spLocks noGrp="1"/>
          </p:cNvSpPr>
          <p:nvPr>
            <p:ph type="title"/>
          </p:nvPr>
        </p:nvSpPr>
        <p:spPr/>
        <p:txBody>
          <a:bodyPr/>
          <a:lstStyle/>
          <a:p>
            <a:r>
              <a:rPr kumimoji="1" lang="ja-JP" altLang="en-US" dirty="0" smtClean="0"/>
              <a:t>教師なし学習</a:t>
            </a:r>
            <a:endParaRPr kumimoji="1" lang="ja-JP" altLang="en-US" dirty="0"/>
          </a:p>
        </p:txBody>
      </p:sp>
    </p:spTree>
    <p:extLst>
      <p:ext uri="{BB962C8B-B14F-4D97-AF65-F5344CB8AC3E}">
        <p14:creationId xmlns:p14="http://schemas.microsoft.com/office/powerpoint/2010/main" val="1572721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altLang="ja-JP" sz="4000" dirty="0"/>
              <a:t>Linear Regression with one variable</a:t>
            </a:r>
          </a:p>
        </p:txBody>
      </p:sp>
      <p:sp>
        <p:nvSpPr>
          <p:cNvPr id="3077" name="Rectangle 5"/>
          <p:cNvSpPr>
            <a:spLocks noGrp="1" noChangeArrowheads="1"/>
          </p:cNvSpPr>
          <p:nvPr>
            <p:ph type="body" idx="1"/>
          </p:nvPr>
        </p:nvSpPr>
        <p:spPr/>
        <p:txBody>
          <a:bodyPr>
            <a:normAutofit/>
          </a:bodyPr>
          <a:lstStyle/>
          <a:p>
            <a:pPr>
              <a:lnSpc>
                <a:spcPct val="80000"/>
              </a:lnSpc>
            </a:pPr>
            <a:r>
              <a:rPr lang="ja-JP" altLang="en-US" sz="2800" dirty="0"/>
              <a:t>日本語</a:t>
            </a:r>
            <a:r>
              <a:rPr lang="ja-JP" altLang="en-US" sz="2800" dirty="0" smtClean="0"/>
              <a:t>訳すると「</a:t>
            </a:r>
            <a:r>
              <a:rPr lang="en-US" altLang="ja-JP" sz="2800" dirty="0" smtClean="0"/>
              <a:t>1</a:t>
            </a:r>
            <a:r>
              <a:rPr lang="ja-JP" altLang="en-US" sz="2800" dirty="0" smtClean="0"/>
              <a:t>変数を持つ線形回帰」</a:t>
            </a:r>
            <a:endParaRPr lang="en-US" altLang="ja-JP" sz="2800" dirty="0"/>
          </a:p>
          <a:p>
            <a:pPr lvl="1">
              <a:lnSpc>
                <a:spcPct val="80000"/>
              </a:lnSpc>
            </a:pPr>
            <a:r>
              <a:rPr lang="ja-JP" altLang="en-US" sz="2400" dirty="0" smtClean="0"/>
              <a:t>データセットを直線に</a:t>
            </a:r>
            <a:r>
              <a:rPr lang="ja-JP" altLang="en-US" sz="2400" dirty="0" smtClean="0"/>
              <a:t>当てはめ、結果を予測するためのモデルを作成する</a:t>
            </a:r>
            <a:r>
              <a:rPr lang="en-US" altLang="ja-JP" sz="2400" dirty="0" smtClean="0"/>
              <a:t>(</a:t>
            </a:r>
            <a:r>
              <a:rPr lang="ja-JP" altLang="en-US" sz="2400" dirty="0" smtClean="0"/>
              <a:t>データセットに正解が与えられている</a:t>
            </a:r>
            <a:r>
              <a:rPr lang="en-US" altLang="ja-JP" sz="2400" dirty="0" smtClean="0"/>
              <a:t>)</a:t>
            </a:r>
          </a:p>
          <a:p>
            <a:pPr lvl="1">
              <a:lnSpc>
                <a:spcPct val="80000"/>
              </a:lnSpc>
            </a:pPr>
            <a:r>
              <a:rPr lang="ja-JP" altLang="en-US" sz="2400" dirty="0" smtClean="0"/>
              <a:t>先ほどの例で示した</a:t>
            </a:r>
            <a:r>
              <a:rPr lang="ja-JP" altLang="en-US" sz="2400" u="sng" dirty="0" smtClean="0"/>
              <a:t>敷地面積と価格</a:t>
            </a:r>
            <a:endParaRPr lang="en-US" altLang="ja-JP" sz="2400" u="sng" dirty="0"/>
          </a:p>
          <a:p>
            <a:pPr>
              <a:lnSpc>
                <a:spcPct val="80000"/>
              </a:lnSpc>
              <a:buFontTx/>
              <a:buNone/>
            </a:pPr>
            <a:endParaRPr lang="en-US" altLang="ja-JP" sz="2800" dirty="0"/>
          </a:p>
        </p:txBody>
      </p:sp>
      <p:graphicFrame>
        <p:nvGraphicFramePr>
          <p:cNvPr id="4" name="グラフ 3"/>
          <p:cNvGraphicFramePr>
            <a:graphicFrameLocks noChangeAspect="1"/>
          </p:cNvGraphicFramePr>
          <p:nvPr>
            <p:extLst>
              <p:ext uri="{D42A27DB-BD31-4B8C-83A1-F6EECF244321}">
                <p14:modId xmlns:p14="http://schemas.microsoft.com/office/powerpoint/2010/main" val="4083839361"/>
              </p:ext>
            </p:extLst>
          </p:nvPr>
        </p:nvGraphicFramePr>
        <p:xfrm>
          <a:off x="1403648" y="3068960"/>
          <a:ext cx="6000000" cy="360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矢印コネクタ 4"/>
          <p:cNvCxnSpPr/>
          <p:nvPr/>
        </p:nvCxnSpPr>
        <p:spPr>
          <a:xfrm flipH="1" flipV="1">
            <a:off x="6588224" y="3767405"/>
            <a:ext cx="79208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7380312" y="4149080"/>
            <a:ext cx="1872208" cy="646331"/>
          </a:xfrm>
          <a:prstGeom prst="rect">
            <a:avLst/>
          </a:prstGeom>
          <a:noFill/>
        </p:spPr>
        <p:txBody>
          <a:bodyPr wrap="square" rtlCol="0">
            <a:spAutoFit/>
          </a:bodyPr>
          <a:lstStyle/>
          <a:p>
            <a:r>
              <a:rPr kumimoji="1" lang="ja-JP" altLang="en-US" dirty="0" smtClean="0">
                <a:solidFill>
                  <a:srgbClr val="FF0000"/>
                </a:solidFill>
              </a:rPr>
              <a:t>各データセットを</a:t>
            </a:r>
            <a:endParaRPr kumimoji="1" lang="en-US" altLang="ja-JP" dirty="0" smtClean="0">
              <a:solidFill>
                <a:srgbClr val="FF0000"/>
              </a:solidFill>
            </a:endParaRPr>
          </a:p>
          <a:p>
            <a:r>
              <a:rPr kumimoji="1" lang="ja-JP" altLang="en-US" dirty="0" smtClean="0">
                <a:solidFill>
                  <a:srgbClr val="FF0000"/>
                </a:solidFill>
              </a:rPr>
              <a:t>訓練セットと呼ぶ</a:t>
            </a:r>
            <a:endParaRPr kumimoji="1" lang="ja-JP" altLang="en-US" dirty="0">
              <a:solidFill>
                <a:srgbClr val="FF0000"/>
              </a:solidFill>
            </a:endParaRPr>
          </a:p>
        </p:txBody>
      </p:sp>
      <p:cxnSp>
        <p:nvCxnSpPr>
          <p:cNvPr id="13" name="直線矢印コネクタ 12"/>
          <p:cNvCxnSpPr/>
          <p:nvPr/>
        </p:nvCxnSpPr>
        <p:spPr>
          <a:xfrm flipH="1" flipV="1">
            <a:off x="5815706" y="3767405"/>
            <a:ext cx="142059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061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ja-JP"/>
              <a:t>Coursera</a:t>
            </a:r>
            <a:r>
              <a:rPr lang="ja-JP" altLang="en-US"/>
              <a:t>内の表記方法</a:t>
            </a:r>
          </a:p>
        </p:txBody>
      </p:sp>
      <p:sp>
        <p:nvSpPr>
          <p:cNvPr id="5123" name="Rectangle 3"/>
          <p:cNvSpPr>
            <a:spLocks noGrp="1" noChangeArrowheads="1"/>
          </p:cNvSpPr>
          <p:nvPr>
            <p:ph type="body" idx="1"/>
          </p:nvPr>
        </p:nvSpPr>
        <p:spPr>
          <a:xfrm>
            <a:off x="457200" y="4077072"/>
            <a:ext cx="8229600" cy="2049091"/>
          </a:xfrm>
        </p:spPr>
        <p:txBody>
          <a:bodyPr>
            <a:normAutofit lnSpcReduction="10000"/>
          </a:bodyPr>
          <a:lstStyle/>
          <a:p>
            <a:r>
              <a:rPr lang="en-US" altLang="ja-JP" sz="2400" dirty="0"/>
              <a:t>m </a:t>
            </a:r>
            <a:r>
              <a:rPr lang="ja-JP" altLang="en-US" sz="2400" dirty="0"/>
              <a:t>・・・　訓練サンプルの数</a:t>
            </a:r>
          </a:p>
          <a:p>
            <a:r>
              <a:rPr lang="en-US" altLang="ja-JP" sz="2400" dirty="0"/>
              <a:t>X </a:t>
            </a:r>
            <a:r>
              <a:rPr lang="ja-JP" altLang="en-US" sz="2400" dirty="0"/>
              <a:t>・・・　入力変数</a:t>
            </a:r>
            <a:r>
              <a:rPr lang="en-US" altLang="ja-JP" sz="2400" dirty="0"/>
              <a:t>(</a:t>
            </a:r>
            <a:r>
              <a:rPr lang="ja-JP" altLang="en-US" sz="2400" dirty="0"/>
              <a:t>特徴</a:t>
            </a:r>
            <a:r>
              <a:rPr lang="en-US" altLang="ja-JP" sz="2400" dirty="0"/>
              <a:t>)</a:t>
            </a:r>
          </a:p>
          <a:p>
            <a:r>
              <a:rPr lang="en-US" altLang="ja-JP" sz="2400" dirty="0"/>
              <a:t>Y </a:t>
            </a:r>
            <a:r>
              <a:rPr lang="ja-JP" altLang="en-US" sz="2400" dirty="0"/>
              <a:t>・・・出力変数</a:t>
            </a:r>
            <a:r>
              <a:rPr lang="en-US" altLang="ja-JP" sz="2400" dirty="0"/>
              <a:t>(</a:t>
            </a:r>
            <a:r>
              <a:rPr lang="ja-JP" altLang="en-US" sz="2400" dirty="0"/>
              <a:t>目標変数</a:t>
            </a:r>
            <a:r>
              <a:rPr lang="en-US" altLang="ja-JP" sz="2400" dirty="0"/>
              <a:t>)</a:t>
            </a:r>
          </a:p>
          <a:p>
            <a:r>
              <a:rPr lang="en-US" altLang="ja-JP" sz="2400" dirty="0"/>
              <a:t>(x, y)</a:t>
            </a:r>
            <a:r>
              <a:rPr lang="ja-JP" altLang="en-US" sz="2400" dirty="0"/>
              <a:t>　・・・</a:t>
            </a:r>
            <a:r>
              <a:rPr lang="en-US" altLang="ja-JP" sz="2400" dirty="0"/>
              <a:t>1</a:t>
            </a:r>
            <a:r>
              <a:rPr lang="ja-JP" altLang="en-US" sz="2400" dirty="0"/>
              <a:t>組の訓練サンプル</a:t>
            </a:r>
          </a:p>
          <a:p>
            <a:r>
              <a:rPr lang="en-US" altLang="ja-JP" sz="2400" dirty="0"/>
              <a:t>(x</a:t>
            </a:r>
            <a:r>
              <a:rPr lang="en-US" altLang="ja-JP" sz="2400" baseline="30000" dirty="0"/>
              <a:t>(</a:t>
            </a:r>
            <a:r>
              <a:rPr lang="en-US" altLang="ja-JP" sz="2400" baseline="30000" dirty="0" err="1"/>
              <a:t>i</a:t>
            </a:r>
            <a:r>
              <a:rPr lang="en-US" altLang="ja-JP" sz="2400" baseline="30000" dirty="0"/>
              <a:t>)</a:t>
            </a:r>
            <a:r>
              <a:rPr lang="en-US" altLang="ja-JP" sz="2400" dirty="0"/>
              <a:t>, y</a:t>
            </a:r>
            <a:r>
              <a:rPr lang="en-US" altLang="ja-JP" sz="2400" baseline="30000" dirty="0"/>
              <a:t>(</a:t>
            </a:r>
            <a:r>
              <a:rPr lang="en-US" altLang="ja-JP" sz="2400" baseline="30000" dirty="0" err="1"/>
              <a:t>i</a:t>
            </a:r>
            <a:r>
              <a:rPr lang="en-US" altLang="ja-JP" sz="2400" baseline="30000" dirty="0"/>
              <a:t>)</a:t>
            </a:r>
            <a:r>
              <a:rPr lang="en-US" altLang="ja-JP" sz="2400" dirty="0"/>
              <a:t>) </a:t>
            </a:r>
            <a:r>
              <a:rPr lang="ja-JP" altLang="en-US" sz="2400" dirty="0"/>
              <a:t>・・・特定の訓練サンプル</a:t>
            </a:r>
            <a:r>
              <a:rPr lang="en-US" altLang="ja-JP" sz="2400" dirty="0"/>
              <a:t>(</a:t>
            </a:r>
            <a:r>
              <a:rPr lang="en-US" altLang="ja-JP" sz="2400" dirty="0" err="1"/>
              <a:t>i</a:t>
            </a:r>
            <a:r>
              <a:rPr lang="ja-JP" altLang="en-US" sz="2400" dirty="0"/>
              <a:t>番目のサンプル</a:t>
            </a:r>
            <a:r>
              <a:rPr lang="en-US" altLang="ja-JP" sz="2400" dirty="0"/>
              <a:t>)</a:t>
            </a:r>
          </a:p>
          <a:p>
            <a:endParaRPr lang="en-US" altLang="ja-JP" dirty="0"/>
          </a:p>
        </p:txBody>
      </p:sp>
      <p:graphicFrame>
        <p:nvGraphicFramePr>
          <p:cNvPr id="2" name="表 1"/>
          <p:cNvGraphicFramePr>
            <a:graphicFrameLocks noGrp="1"/>
          </p:cNvGraphicFramePr>
          <p:nvPr>
            <p:extLst>
              <p:ext uri="{D42A27DB-BD31-4B8C-83A1-F6EECF244321}">
                <p14:modId xmlns:p14="http://schemas.microsoft.com/office/powerpoint/2010/main" val="3103374589"/>
              </p:ext>
            </p:extLst>
          </p:nvPr>
        </p:nvGraphicFramePr>
        <p:xfrm>
          <a:off x="1547664" y="16288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kumimoji="1" lang="ja-JP" altLang="en-US" dirty="0" smtClean="0"/>
                        <a:t>敷地面積</a:t>
                      </a:r>
                      <a:r>
                        <a:rPr kumimoji="1" lang="en-US" altLang="ja-JP" dirty="0" smtClean="0"/>
                        <a:t>(feet</a:t>
                      </a:r>
                      <a:r>
                        <a:rPr kumimoji="1" lang="en-US" altLang="ja-JP" baseline="30000" dirty="0" smtClean="0"/>
                        <a:t>2</a:t>
                      </a:r>
                      <a:r>
                        <a:rPr kumimoji="1" lang="en-US" altLang="ja-JP" dirty="0" smtClean="0"/>
                        <a:t>)</a:t>
                      </a:r>
                      <a:endParaRPr kumimoji="1" lang="ja-JP" altLang="en-US" dirty="0"/>
                    </a:p>
                  </a:txBody>
                  <a:tcPr/>
                </a:tc>
                <a:tc>
                  <a:txBody>
                    <a:bodyPr/>
                    <a:lstStyle/>
                    <a:p>
                      <a:r>
                        <a:rPr kumimoji="1" lang="ja-JP" altLang="en-US" dirty="0" smtClean="0"/>
                        <a:t>価格</a:t>
                      </a:r>
                      <a:r>
                        <a:rPr kumimoji="1" lang="en-US" altLang="ja-JP" dirty="0" smtClean="0"/>
                        <a:t>(</a:t>
                      </a:r>
                      <a:r>
                        <a:rPr kumimoji="1" lang="ja-JP" altLang="en-US" dirty="0" smtClean="0"/>
                        <a:t>千ドル</a:t>
                      </a:r>
                      <a:r>
                        <a:rPr kumimoji="1" lang="en-US" altLang="ja-JP" dirty="0" smtClean="0"/>
                        <a:t>)</a:t>
                      </a:r>
                      <a:endParaRPr kumimoji="1" lang="ja-JP" altLang="en-US" dirty="0"/>
                    </a:p>
                  </a:txBody>
                  <a:tcPr/>
                </a:tc>
              </a:tr>
              <a:tr h="370840">
                <a:tc>
                  <a:txBody>
                    <a:bodyPr/>
                    <a:lstStyle/>
                    <a:p>
                      <a:r>
                        <a:rPr kumimoji="1" lang="en-US" altLang="ja-JP" dirty="0" smtClean="0"/>
                        <a:t>2104</a:t>
                      </a:r>
                      <a:endParaRPr kumimoji="1" lang="ja-JP" altLang="en-US" dirty="0"/>
                    </a:p>
                  </a:txBody>
                  <a:tcPr/>
                </a:tc>
                <a:tc>
                  <a:txBody>
                    <a:bodyPr/>
                    <a:lstStyle/>
                    <a:p>
                      <a:r>
                        <a:rPr kumimoji="1" lang="en-US" altLang="ja-JP" dirty="0" smtClean="0"/>
                        <a:t>460</a:t>
                      </a:r>
                      <a:endParaRPr kumimoji="1" lang="ja-JP" altLang="en-US" dirty="0"/>
                    </a:p>
                  </a:txBody>
                  <a:tcPr/>
                </a:tc>
              </a:tr>
              <a:tr h="370840">
                <a:tc>
                  <a:txBody>
                    <a:bodyPr/>
                    <a:lstStyle/>
                    <a:p>
                      <a:r>
                        <a:rPr kumimoji="1" lang="en-US" altLang="ja-JP" dirty="0" smtClean="0"/>
                        <a:t>1416</a:t>
                      </a:r>
                      <a:endParaRPr kumimoji="1" lang="ja-JP" altLang="en-US" dirty="0"/>
                    </a:p>
                  </a:txBody>
                  <a:tcPr/>
                </a:tc>
                <a:tc>
                  <a:txBody>
                    <a:bodyPr/>
                    <a:lstStyle/>
                    <a:p>
                      <a:r>
                        <a:rPr kumimoji="1" lang="en-US" altLang="ja-JP" dirty="0" smtClean="0"/>
                        <a:t>232</a:t>
                      </a:r>
                      <a:endParaRPr kumimoji="1" lang="ja-JP" altLang="en-US" dirty="0"/>
                    </a:p>
                  </a:txBody>
                  <a:tcPr/>
                </a:tc>
              </a:tr>
              <a:tr h="370840">
                <a:tc>
                  <a:txBody>
                    <a:bodyPr/>
                    <a:lstStyle/>
                    <a:p>
                      <a:r>
                        <a:rPr kumimoji="1" lang="en-US" altLang="ja-JP" dirty="0" smtClean="0"/>
                        <a:t>1534</a:t>
                      </a:r>
                      <a:endParaRPr kumimoji="1" lang="ja-JP" altLang="en-US" dirty="0"/>
                    </a:p>
                  </a:txBody>
                  <a:tcPr/>
                </a:tc>
                <a:tc>
                  <a:txBody>
                    <a:bodyPr/>
                    <a:lstStyle/>
                    <a:p>
                      <a:r>
                        <a:rPr kumimoji="1" lang="en-US" altLang="ja-JP" dirty="0" smtClean="0"/>
                        <a:t>315</a:t>
                      </a:r>
                      <a:endParaRPr kumimoji="1" lang="ja-JP" altLang="en-US" dirty="0"/>
                    </a:p>
                  </a:txBody>
                  <a:tcPr/>
                </a:tc>
              </a:tr>
              <a:tr h="370840">
                <a:tc>
                  <a:txBody>
                    <a:bodyPr/>
                    <a:lstStyle/>
                    <a:p>
                      <a:r>
                        <a:rPr kumimoji="1" lang="en-US" altLang="ja-JP" dirty="0" smtClean="0"/>
                        <a:t>852</a:t>
                      </a:r>
                      <a:endParaRPr kumimoji="1" lang="ja-JP" altLang="en-US" dirty="0"/>
                    </a:p>
                  </a:txBody>
                  <a:tcPr/>
                </a:tc>
                <a:tc>
                  <a:txBody>
                    <a:bodyPr/>
                    <a:lstStyle/>
                    <a:p>
                      <a:r>
                        <a:rPr kumimoji="1" lang="en-US" altLang="ja-JP" dirty="0" smtClean="0"/>
                        <a:t>178</a:t>
                      </a:r>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r>
            </a:tbl>
          </a:graphicData>
        </a:graphic>
      </p:graphicFrame>
    </p:spTree>
    <p:extLst>
      <p:ext uri="{BB962C8B-B14F-4D97-AF65-F5344CB8AC3E}">
        <p14:creationId xmlns:p14="http://schemas.microsoft.com/office/powerpoint/2010/main" val="2498798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ja-JP" altLang="en-US" dirty="0"/>
              <a:t>アルゴリズム</a:t>
            </a:r>
            <a:r>
              <a:rPr lang="ja-JP" altLang="en-US" dirty="0" smtClean="0"/>
              <a:t>の</a:t>
            </a:r>
            <a:r>
              <a:rPr lang="ja-JP" altLang="en-US" dirty="0"/>
              <a:t>流れ</a:t>
            </a:r>
          </a:p>
        </p:txBody>
      </p:sp>
      <p:sp>
        <p:nvSpPr>
          <p:cNvPr id="6147" name="Rectangle 3"/>
          <p:cNvSpPr>
            <a:spLocks noGrp="1" noChangeArrowheads="1"/>
          </p:cNvSpPr>
          <p:nvPr>
            <p:ph type="body" idx="1"/>
          </p:nvPr>
        </p:nvSpPr>
        <p:spPr/>
        <p:txBody>
          <a:bodyPr>
            <a:normAutofit/>
          </a:bodyPr>
          <a:lstStyle/>
          <a:p>
            <a:pPr marL="0" indent="0">
              <a:buNone/>
            </a:pPr>
            <a:r>
              <a:rPr lang="ja-JP" altLang="en-US" sz="2800" dirty="0"/>
              <a:t>訓練</a:t>
            </a:r>
            <a:r>
              <a:rPr lang="ja-JP" altLang="en-US" sz="2800" dirty="0" smtClean="0"/>
              <a:t>セット</a:t>
            </a:r>
            <a:endParaRPr lang="en-US" altLang="ja-JP" sz="2800" dirty="0" smtClean="0"/>
          </a:p>
          <a:p>
            <a:pPr marL="0" indent="0">
              <a:buNone/>
            </a:pPr>
            <a:endParaRPr lang="ja-JP" altLang="en-US" sz="2800" dirty="0"/>
          </a:p>
          <a:p>
            <a:pPr marL="0" indent="0">
              <a:buNone/>
            </a:pPr>
            <a:r>
              <a:rPr lang="ja-JP" altLang="en-US" sz="2800" dirty="0"/>
              <a:t>学習アルゴリズムに読み込ませる</a:t>
            </a:r>
          </a:p>
          <a:p>
            <a:pPr marL="0" indent="0">
              <a:buNone/>
            </a:pPr>
            <a:endParaRPr lang="en-US" altLang="ja-JP" sz="2800" dirty="0" smtClean="0"/>
          </a:p>
          <a:p>
            <a:pPr marL="0" indent="0">
              <a:buNone/>
            </a:pPr>
            <a:r>
              <a:rPr lang="ja-JP" altLang="en-US" sz="2800" dirty="0" smtClean="0"/>
              <a:t>仮説</a:t>
            </a:r>
            <a:r>
              <a:rPr lang="en-US" altLang="ja-JP" sz="2800" dirty="0"/>
              <a:t>(</a:t>
            </a:r>
            <a:r>
              <a:rPr lang="ja-JP" altLang="en-US" sz="2800" dirty="0"/>
              <a:t>モデル</a:t>
            </a:r>
            <a:r>
              <a:rPr lang="en-US" altLang="ja-JP" sz="2800" dirty="0"/>
              <a:t>)</a:t>
            </a:r>
            <a:r>
              <a:rPr lang="ja-JP" altLang="en-US" sz="2800" dirty="0"/>
              <a:t>を</a:t>
            </a:r>
            <a:r>
              <a:rPr lang="ja-JP" altLang="en-US" sz="2800" dirty="0" smtClean="0"/>
              <a:t>作成</a:t>
            </a:r>
            <a:r>
              <a:rPr lang="en-US" altLang="ja-JP" sz="2800" dirty="0" smtClean="0"/>
              <a:t>(</a:t>
            </a:r>
            <a:r>
              <a:rPr lang="ja-JP" altLang="en-US" sz="2800" dirty="0" smtClean="0"/>
              <a:t>よく</a:t>
            </a:r>
            <a:r>
              <a:rPr lang="en-US" altLang="ja-JP" sz="2800" dirty="0" smtClean="0"/>
              <a:t>h(x)</a:t>
            </a:r>
            <a:r>
              <a:rPr lang="ja-JP" altLang="en-US" sz="2800" dirty="0" smtClean="0"/>
              <a:t>と表される</a:t>
            </a:r>
            <a:r>
              <a:rPr lang="en-US" altLang="ja-JP" sz="2800" dirty="0" smtClean="0"/>
              <a:t>)</a:t>
            </a:r>
            <a:endParaRPr lang="ja-JP" altLang="en-US" sz="2800" dirty="0"/>
          </a:p>
          <a:p>
            <a:pPr marL="0" indent="0">
              <a:buNone/>
            </a:pPr>
            <a:endParaRPr lang="en-US" altLang="ja-JP" sz="2800" dirty="0" smtClean="0"/>
          </a:p>
          <a:p>
            <a:pPr marL="0" indent="0">
              <a:buNone/>
            </a:pPr>
            <a:r>
              <a:rPr lang="ja-JP" altLang="en-US" sz="2800" dirty="0" smtClean="0"/>
              <a:t>仮説</a:t>
            </a:r>
            <a:r>
              <a:rPr lang="ja-JP" altLang="en-US" sz="2800" dirty="0"/>
              <a:t>に入力することで推定値を出力</a:t>
            </a:r>
          </a:p>
          <a:p>
            <a:endParaRPr lang="ja-JP" altLang="en-US" dirty="0"/>
          </a:p>
          <a:p>
            <a:endParaRPr lang="ja-JP" altLang="en-US" dirty="0"/>
          </a:p>
          <a:p>
            <a:endParaRPr lang="ja-JP" altLang="en-US" dirty="0"/>
          </a:p>
          <a:p>
            <a:endParaRPr lang="en-US" altLang="ja-JP" dirty="0"/>
          </a:p>
        </p:txBody>
      </p:sp>
      <p:sp>
        <p:nvSpPr>
          <p:cNvPr id="2" name="下矢印 1"/>
          <p:cNvSpPr/>
          <p:nvPr/>
        </p:nvSpPr>
        <p:spPr>
          <a:xfrm>
            <a:off x="1331640" y="2203249"/>
            <a:ext cx="72008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p:cNvSpPr/>
          <p:nvPr/>
        </p:nvSpPr>
        <p:spPr>
          <a:xfrm>
            <a:off x="1331640" y="3172265"/>
            <a:ext cx="72008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1391468" y="4252385"/>
            <a:ext cx="72008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2312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ja-JP" altLang="en-US" dirty="0" smtClean="0"/>
              <a:t>仮説</a:t>
            </a:r>
            <a:r>
              <a:rPr lang="en-US" altLang="ja-JP" dirty="0" smtClean="0"/>
              <a:t>h(x)</a:t>
            </a:r>
            <a:r>
              <a:rPr lang="ja-JP" altLang="en-US" dirty="0" smtClean="0"/>
              <a:t>の定義</a:t>
            </a:r>
            <a:endParaRPr lang="ja-JP" altLang="en-US" dirty="0"/>
          </a:p>
        </p:txBody>
      </p:sp>
      <p:sp>
        <p:nvSpPr>
          <p:cNvPr id="6147" name="Rectangle 3"/>
          <p:cNvSpPr>
            <a:spLocks noGrp="1" noChangeArrowheads="1"/>
          </p:cNvSpPr>
          <p:nvPr>
            <p:ph type="body" idx="1"/>
          </p:nvPr>
        </p:nvSpPr>
        <p:spPr/>
        <p:txBody>
          <a:bodyPr>
            <a:normAutofit/>
          </a:bodyPr>
          <a:lstStyle/>
          <a:p>
            <a:pPr marL="0" indent="0">
              <a:buNone/>
            </a:pPr>
            <a:endParaRPr lang="ja-JP" altLang="en-US" sz="2800" dirty="0"/>
          </a:p>
          <a:p>
            <a:endParaRPr lang="ja-JP" altLang="en-US" dirty="0"/>
          </a:p>
          <a:p>
            <a:endParaRPr lang="ja-JP" altLang="en-US" dirty="0"/>
          </a:p>
          <a:p>
            <a:endParaRPr lang="ja-JP" altLang="en-US" dirty="0"/>
          </a:p>
          <a:p>
            <a:endParaRPr lang="en-US" altLang="ja-JP" dirty="0"/>
          </a:p>
        </p:txBody>
      </p:sp>
      <mc:AlternateContent xmlns:mc="http://schemas.openxmlformats.org/markup-compatibility/2006">
        <mc:Choice xmlns:a14="http://schemas.microsoft.com/office/drawing/2010/main" Requires="a14">
          <p:sp>
            <p:nvSpPr>
              <p:cNvPr id="4" name="テキスト ボックス 3"/>
              <p:cNvSpPr txBox="1"/>
              <p:nvPr/>
            </p:nvSpPr>
            <p:spPr>
              <a:xfrm>
                <a:off x="2368846" y="2276872"/>
                <a:ext cx="4003354" cy="132343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a:rPr>
                          </m:ctrlPr>
                        </m:sSubPr>
                        <m:e>
                          <m:r>
                            <a:rPr kumimoji="1" lang="en-US" altLang="ja-JP" sz="3200" b="0" i="1" smtClean="0">
                              <a:latin typeface="Cambria Math"/>
                            </a:rPr>
                            <m:t>h</m:t>
                          </m:r>
                        </m:e>
                        <m:sub>
                          <m:r>
                            <a:rPr kumimoji="1" lang="ja-JP" altLang="en-US" sz="3200" b="0" i="1" smtClean="0">
                              <a:latin typeface="Cambria Math"/>
                            </a:rPr>
                            <m:t>𝜃</m:t>
                          </m:r>
                        </m:sub>
                      </m:sSub>
                      <m:r>
                        <a:rPr kumimoji="1" lang="en-US" altLang="ja-JP" sz="3200" b="0" i="1" smtClean="0">
                          <a:latin typeface="Cambria Math"/>
                        </a:rPr>
                        <m:t>=</m:t>
                      </m:r>
                      <m:sSub>
                        <m:sSubPr>
                          <m:ctrlPr>
                            <a:rPr kumimoji="1" lang="en-US" altLang="ja-JP" sz="3200" b="0" i="1" smtClean="0">
                              <a:latin typeface="Cambria Math"/>
                            </a:rPr>
                          </m:ctrlPr>
                        </m:sSubPr>
                        <m:e>
                          <m:r>
                            <a:rPr kumimoji="1" lang="ja-JP" altLang="en-US" sz="3200" b="0" i="1" smtClean="0">
                              <a:latin typeface="Cambria Math"/>
                            </a:rPr>
                            <m:t>𝜃</m:t>
                          </m:r>
                        </m:e>
                        <m:sub>
                          <m:r>
                            <a:rPr kumimoji="1" lang="en-US" altLang="ja-JP" sz="3200" b="0" i="1" smtClean="0">
                              <a:latin typeface="Cambria Math"/>
                            </a:rPr>
                            <m:t>0</m:t>
                          </m:r>
                        </m:sub>
                      </m:sSub>
                      <m:r>
                        <a:rPr kumimoji="1" lang="en-US" altLang="ja-JP" sz="3200" b="0" i="1" smtClean="0">
                          <a:latin typeface="Cambria Math"/>
                        </a:rPr>
                        <m:t>+ </m:t>
                      </m:r>
                      <m:sSub>
                        <m:sSubPr>
                          <m:ctrlPr>
                            <a:rPr kumimoji="1" lang="en-US" altLang="ja-JP" sz="3200" b="0" i="1" smtClean="0">
                              <a:latin typeface="Cambria Math"/>
                            </a:rPr>
                          </m:ctrlPr>
                        </m:sSubPr>
                        <m:e>
                          <m:r>
                            <a:rPr kumimoji="1" lang="ja-JP" altLang="en-US" sz="3200" b="0" i="1" smtClean="0">
                              <a:latin typeface="Cambria Math"/>
                            </a:rPr>
                            <m:t>𝜃</m:t>
                          </m:r>
                        </m:e>
                        <m:sub>
                          <m:r>
                            <a:rPr kumimoji="1" lang="en-US" altLang="ja-JP" sz="3200" b="0" i="1" smtClean="0">
                              <a:latin typeface="Cambria Math"/>
                            </a:rPr>
                            <m:t>1</m:t>
                          </m:r>
                        </m:sub>
                      </m:sSub>
                      <m:r>
                        <a:rPr kumimoji="1" lang="en-US" altLang="ja-JP" sz="3200" b="0" i="1" smtClean="0">
                          <a:latin typeface="Cambria Math"/>
                        </a:rPr>
                        <m:t>𝑥</m:t>
                      </m:r>
                    </m:oMath>
                  </m:oMathPara>
                </a14:m>
                <a:endParaRPr kumimoji="1" lang="en-US" altLang="ja-JP" sz="3200" b="0" dirty="0" smtClean="0"/>
              </a:p>
              <a:p>
                <a:pPr algn="r"/>
                <a:r>
                  <a:rPr lang="en-US" altLang="ja-JP" sz="2400" b="0" dirty="0" smtClean="0"/>
                  <a:t>	</a:t>
                </a:r>
                <a:endParaRPr lang="en-US" altLang="ja-JP" sz="2400" b="0" i="1" dirty="0" smtClean="0">
                  <a:latin typeface="Cambria Math"/>
                </a:endParaRPr>
              </a:p>
              <a:p>
                <a:pPr algn="r"/>
                <a14:m>
                  <m:oMathPara xmlns:m="http://schemas.openxmlformats.org/officeDocument/2006/math">
                    <m:oMathParaPr>
                      <m:jc m:val="centerGroup"/>
                    </m:oMathParaPr>
                    <m:oMath xmlns:m="http://schemas.openxmlformats.org/officeDocument/2006/math">
                      <m:r>
                        <a:rPr lang="en-US" altLang="ja-JP" sz="2400" b="0" i="1" smtClean="0">
                          <a:latin typeface="Cambria Math"/>
                        </a:rPr>
                        <m:t>(</m:t>
                      </m:r>
                      <m:sSub>
                        <m:sSubPr>
                          <m:ctrlPr>
                            <a:rPr lang="en-US" altLang="ja-JP" sz="2400" i="1" smtClean="0">
                              <a:latin typeface="Cambria Math"/>
                            </a:rPr>
                          </m:ctrlPr>
                        </m:sSubPr>
                        <m:e>
                          <m:r>
                            <a:rPr lang="ja-JP" altLang="en-US" sz="2400" i="1">
                              <a:latin typeface="Cambria Math"/>
                            </a:rPr>
                            <m:t>𝜃</m:t>
                          </m:r>
                        </m:e>
                        <m:sub>
                          <m:r>
                            <a:rPr lang="en-US" altLang="ja-JP" sz="2400" b="0" i="1" smtClean="0">
                              <a:latin typeface="Cambria Math"/>
                            </a:rPr>
                            <m:t>𝑖</m:t>
                          </m:r>
                        </m:sub>
                      </m:sSub>
                      <m:r>
                        <a:rPr lang="en-US" altLang="ja-JP" sz="2400" b="0" i="1" smtClean="0">
                          <a:latin typeface="Cambria Math"/>
                        </a:rPr>
                        <m:t>= </m:t>
                      </m:r>
                      <m:r>
                        <a:rPr lang="ja-JP" altLang="en-US" sz="2400" i="1">
                          <a:latin typeface="Cambria Math"/>
                        </a:rPr>
                        <m:t>パラメータ</m:t>
                      </m:r>
                      <m:r>
                        <a:rPr lang="en-US" altLang="ja-JP" sz="2400" b="0" i="1" smtClean="0">
                          <a:latin typeface="Cambria Math"/>
                        </a:rPr>
                        <m:t>)</m:t>
                      </m:r>
                    </m:oMath>
                  </m:oMathPara>
                </a14:m>
                <a:endParaRPr kumimoji="1" lang="en-US" altLang="ja-JP" sz="2800" b="0" dirty="0" smtClean="0"/>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2368846" y="2276872"/>
                <a:ext cx="4003354" cy="1323439"/>
              </a:xfrm>
              <a:prstGeom prst="rect">
                <a:avLst/>
              </a:prstGeom>
              <a:blipFill rotWithShape="1">
                <a:blip r:embed="rId2"/>
                <a:stretch>
                  <a:fillRect b="-5530"/>
                </a:stretch>
              </a:blipFill>
            </p:spPr>
            <p:txBody>
              <a:bodyPr/>
              <a:lstStyle/>
              <a:p>
                <a:r>
                  <a:rPr lang="ja-JP" altLang="en-US">
                    <a:noFill/>
                  </a:rPr>
                  <a:t> </a:t>
                </a:r>
              </a:p>
            </p:txBody>
          </p:sp>
        </mc:Fallback>
      </mc:AlternateContent>
      <p:sp>
        <p:nvSpPr>
          <p:cNvPr id="7" name="テキスト ボックス 6"/>
          <p:cNvSpPr txBox="1"/>
          <p:nvPr/>
        </p:nvSpPr>
        <p:spPr>
          <a:xfrm>
            <a:off x="2483768" y="3861048"/>
            <a:ext cx="4320480" cy="1477328"/>
          </a:xfrm>
          <a:prstGeom prst="rect">
            <a:avLst/>
          </a:prstGeom>
          <a:noFill/>
        </p:spPr>
        <p:txBody>
          <a:bodyPr wrap="square" rtlCol="0">
            <a:spAutoFit/>
          </a:bodyPr>
          <a:lstStyle/>
          <a:p>
            <a:r>
              <a:rPr lang="en-US" altLang="ja-JP" dirty="0" smtClean="0"/>
              <a:t>Y</a:t>
            </a:r>
            <a:r>
              <a:rPr lang="ja-JP" altLang="en-US" dirty="0" smtClean="0"/>
              <a:t>を</a:t>
            </a:r>
            <a:r>
              <a:rPr lang="en-US" altLang="ja-JP" dirty="0" smtClean="0"/>
              <a:t>x</a:t>
            </a:r>
            <a:r>
              <a:rPr lang="ja-JP" altLang="en-US" dirty="0" smtClean="0"/>
              <a:t>の線形関数として予測するという意味</a:t>
            </a:r>
            <a:endParaRPr lang="en-US" altLang="ja-JP" dirty="0" smtClean="0"/>
          </a:p>
          <a:p>
            <a:r>
              <a:rPr lang="ja-JP" altLang="en-US" dirty="0" smtClean="0"/>
              <a:t>最も基本的な形</a:t>
            </a:r>
            <a:r>
              <a:rPr lang="en-US" altLang="ja-JP" dirty="0" smtClean="0"/>
              <a:t>(</a:t>
            </a:r>
            <a:r>
              <a:rPr lang="ja-JP" altLang="en-US" dirty="0"/>
              <a:t>単</a:t>
            </a:r>
            <a:r>
              <a:rPr lang="ja-JP" altLang="en-US" dirty="0" smtClean="0"/>
              <a:t>回帰</a:t>
            </a:r>
            <a:r>
              <a:rPr lang="ja-JP" altLang="en-US" dirty="0"/>
              <a:t>モデル</a:t>
            </a:r>
            <a:r>
              <a:rPr lang="en-US" altLang="ja-JP" dirty="0" smtClean="0"/>
              <a:t>)</a:t>
            </a:r>
          </a:p>
          <a:p>
            <a:endParaRPr kumimoji="1" lang="en-US" altLang="ja-JP" dirty="0" smtClean="0"/>
          </a:p>
          <a:p>
            <a:r>
              <a:rPr kumimoji="1" lang="ja-JP" altLang="en-US" dirty="0" smtClean="0"/>
              <a:t>この形をベースに</a:t>
            </a:r>
            <a:r>
              <a:rPr lang="ja-JP" altLang="en-US" dirty="0" smtClean="0"/>
              <a:t>複雑なモデルにしていく</a:t>
            </a:r>
            <a:endParaRPr lang="en-US" altLang="ja-JP" dirty="0" smtClean="0"/>
          </a:p>
          <a:p>
            <a:r>
              <a:rPr kumimoji="1" lang="ja-JP" altLang="en-US" dirty="0" smtClean="0"/>
              <a:t>例：非線形モデル</a:t>
            </a:r>
            <a:r>
              <a:rPr lang="ja-JP" altLang="en-US" dirty="0" smtClean="0"/>
              <a:t>、重回帰モデル</a:t>
            </a:r>
            <a:endParaRPr kumimoji="1" lang="en-US" altLang="ja-JP" dirty="0" smtClean="0"/>
          </a:p>
        </p:txBody>
      </p:sp>
    </p:spTree>
    <p:extLst>
      <p:ext uri="{BB962C8B-B14F-4D97-AF65-F5344CB8AC3E}">
        <p14:creationId xmlns:p14="http://schemas.microsoft.com/office/powerpoint/2010/main" val="1793848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データに対してどのように最適な直線を当てはめるかを算出するのに役に立つ</a:t>
            </a:r>
            <a:endParaRPr kumimoji="1" lang="ja-JP" altLang="en-US" sz="2800"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27</a:t>
            </a:fld>
            <a:endParaRPr kumimoji="1" lang="ja-JP" altLang="en-US"/>
          </a:p>
        </p:txBody>
      </p:sp>
      <mc:AlternateContent xmlns:mc="http://schemas.openxmlformats.org/markup-compatibility/2006">
        <mc:Choice xmlns:a14="http://schemas.microsoft.com/office/drawing/2010/main" Requires="a14">
          <p:sp>
            <p:nvSpPr>
              <p:cNvPr id="5" name="テキスト ボックス 4"/>
              <p:cNvSpPr txBox="1"/>
              <p:nvPr/>
            </p:nvSpPr>
            <p:spPr>
              <a:xfrm>
                <a:off x="2123728" y="5155882"/>
                <a:ext cx="3262282"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a:rPr>
                          </m:ctrlPr>
                        </m:sSubPr>
                        <m:e>
                          <m:r>
                            <a:rPr kumimoji="1" lang="en-US" altLang="ja-JP" sz="2800" b="0" i="1" smtClean="0">
                              <a:latin typeface="Cambria Math"/>
                            </a:rPr>
                            <m:t>h</m:t>
                          </m:r>
                        </m:e>
                        <m:sub>
                          <m:r>
                            <a:rPr kumimoji="1" lang="ja-JP" altLang="en-US" sz="2800" b="0" i="1" smtClean="0">
                              <a:latin typeface="Cambria Math"/>
                            </a:rPr>
                            <m:t>𝜃</m:t>
                          </m:r>
                        </m:sub>
                      </m:sSub>
                      <m:r>
                        <a:rPr kumimoji="1" lang="en-US" altLang="ja-JP" sz="2800" b="0" i="1" smtClean="0">
                          <a:latin typeface="Cambria Math"/>
                        </a:rPr>
                        <m:t>=</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0</m:t>
                          </m:r>
                        </m:sub>
                      </m:sSub>
                      <m:r>
                        <a:rPr kumimoji="1" lang="en-US" altLang="ja-JP" sz="2800" b="0" i="1" smtClean="0">
                          <a:latin typeface="Cambria Math"/>
                        </a:rPr>
                        <m:t>+ </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1</m:t>
                          </m:r>
                        </m:sub>
                      </m:sSub>
                      <m:r>
                        <a:rPr kumimoji="1" lang="en-US" altLang="ja-JP" sz="2800" b="0" i="1" smtClean="0">
                          <a:latin typeface="Cambria Math"/>
                        </a:rPr>
                        <m:t>𝑥</m:t>
                      </m:r>
                    </m:oMath>
                  </m:oMathPara>
                </a14:m>
                <a:endParaRPr kumimoji="1" lang="en-US" altLang="ja-JP" sz="2800" b="0" dirty="0" smtClean="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2123728" y="5155882"/>
                <a:ext cx="3262282" cy="523220"/>
              </a:xfrm>
              <a:prstGeom prst="rect">
                <a:avLst/>
              </a:prstGeom>
              <a:blipFill rotWithShape="1">
                <a:blip r:embed="rId2"/>
                <a:stretch>
                  <a:fillRect/>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552905596"/>
              </p:ext>
            </p:extLst>
          </p:nvPr>
        </p:nvGraphicFramePr>
        <p:xfrm>
          <a:off x="1475656" y="270892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kumimoji="1" lang="ja-JP" altLang="en-US" dirty="0" smtClean="0"/>
                        <a:t>敷地面積</a:t>
                      </a:r>
                      <a:r>
                        <a:rPr kumimoji="1" lang="en-US" altLang="ja-JP" dirty="0" smtClean="0"/>
                        <a:t>(feet</a:t>
                      </a:r>
                      <a:r>
                        <a:rPr kumimoji="1" lang="en-US" altLang="ja-JP" baseline="30000" dirty="0" smtClean="0"/>
                        <a:t>2</a:t>
                      </a:r>
                      <a:r>
                        <a:rPr kumimoji="1" lang="en-US" altLang="ja-JP" dirty="0" smtClean="0"/>
                        <a:t>)</a:t>
                      </a:r>
                      <a:endParaRPr kumimoji="1" lang="ja-JP" altLang="en-US" dirty="0"/>
                    </a:p>
                  </a:txBody>
                  <a:tcPr/>
                </a:tc>
                <a:tc>
                  <a:txBody>
                    <a:bodyPr/>
                    <a:lstStyle/>
                    <a:p>
                      <a:r>
                        <a:rPr kumimoji="1" lang="ja-JP" altLang="en-US" dirty="0" smtClean="0"/>
                        <a:t>価格</a:t>
                      </a:r>
                      <a:r>
                        <a:rPr kumimoji="1" lang="en-US" altLang="ja-JP" dirty="0" smtClean="0"/>
                        <a:t>(</a:t>
                      </a:r>
                      <a:r>
                        <a:rPr kumimoji="1" lang="ja-JP" altLang="en-US" dirty="0" smtClean="0"/>
                        <a:t>千ドル</a:t>
                      </a:r>
                      <a:r>
                        <a:rPr kumimoji="1" lang="en-US" altLang="ja-JP" dirty="0" smtClean="0"/>
                        <a:t>)</a:t>
                      </a:r>
                      <a:endParaRPr kumimoji="1" lang="ja-JP" altLang="en-US" dirty="0"/>
                    </a:p>
                  </a:txBody>
                  <a:tcPr/>
                </a:tc>
              </a:tr>
              <a:tr h="370840">
                <a:tc>
                  <a:txBody>
                    <a:bodyPr/>
                    <a:lstStyle/>
                    <a:p>
                      <a:r>
                        <a:rPr kumimoji="1" lang="en-US" altLang="ja-JP" dirty="0" smtClean="0"/>
                        <a:t>2104</a:t>
                      </a:r>
                      <a:endParaRPr kumimoji="1" lang="ja-JP" altLang="en-US" dirty="0"/>
                    </a:p>
                  </a:txBody>
                  <a:tcPr/>
                </a:tc>
                <a:tc>
                  <a:txBody>
                    <a:bodyPr/>
                    <a:lstStyle/>
                    <a:p>
                      <a:r>
                        <a:rPr kumimoji="1" lang="en-US" altLang="ja-JP" dirty="0" smtClean="0"/>
                        <a:t>460</a:t>
                      </a:r>
                      <a:endParaRPr kumimoji="1" lang="ja-JP" altLang="en-US" dirty="0"/>
                    </a:p>
                  </a:txBody>
                  <a:tcPr/>
                </a:tc>
              </a:tr>
              <a:tr h="370840">
                <a:tc>
                  <a:txBody>
                    <a:bodyPr/>
                    <a:lstStyle/>
                    <a:p>
                      <a:r>
                        <a:rPr kumimoji="1" lang="en-US" altLang="ja-JP" dirty="0" smtClean="0"/>
                        <a:t>1416</a:t>
                      </a:r>
                      <a:endParaRPr kumimoji="1" lang="ja-JP" altLang="en-US" dirty="0"/>
                    </a:p>
                  </a:txBody>
                  <a:tcPr/>
                </a:tc>
                <a:tc>
                  <a:txBody>
                    <a:bodyPr/>
                    <a:lstStyle/>
                    <a:p>
                      <a:r>
                        <a:rPr kumimoji="1" lang="en-US" altLang="ja-JP" dirty="0" smtClean="0"/>
                        <a:t>232</a:t>
                      </a:r>
                      <a:endParaRPr kumimoji="1" lang="ja-JP" altLang="en-US" dirty="0"/>
                    </a:p>
                  </a:txBody>
                  <a:tcPr/>
                </a:tc>
              </a:tr>
              <a:tr h="370840">
                <a:tc>
                  <a:txBody>
                    <a:bodyPr/>
                    <a:lstStyle/>
                    <a:p>
                      <a:r>
                        <a:rPr kumimoji="1" lang="en-US" altLang="ja-JP" dirty="0" smtClean="0"/>
                        <a:t>1534</a:t>
                      </a:r>
                      <a:endParaRPr kumimoji="1" lang="ja-JP" altLang="en-US" dirty="0"/>
                    </a:p>
                  </a:txBody>
                  <a:tcPr/>
                </a:tc>
                <a:tc>
                  <a:txBody>
                    <a:bodyPr/>
                    <a:lstStyle/>
                    <a:p>
                      <a:r>
                        <a:rPr kumimoji="1" lang="en-US" altLang="ja-JP" dirty="0" smtClean="0"/>
                        <a:t>315</a:t>
                      </a:r>
                      <a:endParaRPr kumimoji="1" lang="ja-JP" altLang="en-US" dirty="0"/>
                    </a:p>
                  </a:txBody>
                  <a:tcPr/>
                </a:tc>
              </a:tr>
              <a:tr h="370840">
                <a:tc>
                  <a:txBody>
                    <a:bodyPr/>
                    <a:lstStyle/>
                    <a:p>
                      <a:r>
                        <a:rPr kumimoji="1" lang="en-US" altLang="ja-JP" dirty="0" smtClean="0"/>
                        <a:t>852</a:t>
                      </a:r>
                      <a:endParaRPr kumimoji="1" lang="ja-JP" altLang="en-US" dirty="0"/>
                    </a:p>
                  </a:txBody>
                  <a:tcPr/>
                </a:tc>
                <a:tc>
                  <a:txBody>
                    <a:bodyPr/>
                    <a:lstStyle/>
                    <a:p>
                      <a:r>
                        <a:rPr kumimoji="1" lang="en-US" altLang="ja-JP" dirty="0" smtClean="0"/>
                        <a:t>178</a:t>
                      </a:r>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r>
            </a:tbl>
          </a:graphicData>
        </a:graphic>
      </p:graphicFrame>
      <mc:AlternateContent xmlns:mc="http://schemas.openxmlformats.org/markup-compatibility/2006">
        <mc:Choice xmlns:a14="http://schemas.microsoft.com/office/drawing/2010/main" Requires="a14">
          <p:sp>
            <p:nvSpPr>
              <p:cNvPr id="7" name="テキスト ボックス 6"/>
              <p:cNvSpPr txBox="1"/>
              <p:nvPr/>
            </p:nvSpPr>
            <p:spPr>
              <a:xfrm>
                <a:off x="2699792" y="5997040"/>
                <a:ext cx="4968552" cy="646331"/>
              </a:xfrm>
              <a:prstGeom prst="rect">
                <a:avLst/>
              </a:prstGeom>
              <a:noFill/>
            </p:spPr>
            <p:txBody>
              <a:bodyPr wrap="square" rtlCol="0">
                <a:spAutoFit/>
              </a:bodyPr>
              <a:lstStyle/>
              <a:p>
                <a:r>
                  <a:rPr lang="ja-JP" altLang="en-US" dirty="0" smtClean="0"/>
                  <a:t>パラメータ</a:t>
                </a:r>
                <a14:m>
                  <m:oMath xmlns:m="http://schemas.openxmlformats.org/officeDocument/2006/math">
                    <m:sSub>
                      <m:sSubPr>
                        <m:ctrlPr>
                          <a:rPr lang="en-US" altLang="ja-JP" i="1" smtClean="0">
                            <a:latin typeface="Cambria Math"/>
                          </a:rPr>
                        </m:ctrlPr>
                      </m:sSubPr>
                      <m:e>
                        <m:r>
                          <a:rPr lang="ja-JP" altLang="en-US" i="1">
                            <a:latin typeface="Cambria Math"/>
                          </a:rPr>
                          <m:t>𝜃</m:t>
                        </m:r>
                      </m:e>
                      <m:sub>
                        <m:r>
                          <a:rPr lang="en-US" altLang="ja-JP" i="1">
                            <a:latin typeface="Cambria Math"/>
                          </a:rPr>
                          <m:t>0</m:t>
                        </m:r>
                      </m:sub>
                    </m:sSub>
                    <m:r>
                      <a:rPr lang="en-US" altLang="ja-JP" i="1">
                        <a:latin typeface="Cambria Math"/>
                      </a:rPr>
                      <m:t>+ </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kumimoji="1" lang="ja-JP" altLang="en-US" dirty="0" smtClean="0"/>
                  <a:t>を推定する</a:t>
                </a:r>
                <a:endParaRPr kumimoji="1" lang="en-US" altLang="ja-JP" dirty="0" smtClean="0"/>
              </a:p>
              <a:p>
                <a:r>
                  <a:rPr lang="en-US" altLang="ja-JP" dirty="0" smtClean="0"/>
                  <a:t>(</a:t>
                </a:r>
                <a:r>
                  <a:rPr lang="ja-JP" altLang="en-US" dirty="0" smtClean="0"/>
                  <a:t>このパラメータが異なると違う仮説関数となる</a:t>
                </a:r>
                <a:r>
                  <a:rPr lang="en-US" altLang="ja-JP" dirty="0" smtClean="0"/>
                  <a:t>)</a:t>
                </a:r>
                <a:endParaRPr kumimoji="1" lang="ja-JP" altLang="en-US" dirty="0"/>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2699792" y="5997040"/>
                <a:ext cx="4968552" cy="646331"/>
              </a:xfrm>
              <a:prstGeom prst="rect">
                <a:avLst/>
              </a:prstGeom>
              <a:blipFill rotWithShape="1">
                <a:blip r:embed="rId3"/>
                <a:stretch>
                  <a:fillRect l="-1104" t="-754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0810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それぞれのパラメータが以下の時のプロット</a:t>
            </a:r>
            <a:endParaRPr kumimoji="1" lang="ja-JP" altLang="en-US" sz="2800"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28</a:t>
            </a:fld>
            <a:endParaRPr kumimoji="1" lang="ja-JP" altLang="en-US"/>
          </a:p>
        </p:txBody>
      </p:sp>
      <mc:AlternateContent xmlns:mc="http://schemas.openxmlformats.org/markup-compatibility/2006">
        <mc:Choice xmlns:a14="http://schemas.microsoft.com/office/drawing/2010/main" Requires="a14">
          <p:sp>
            <p:nvSpPr>
              <p:cNvPr id="5" name="テキスト ボックス 4"/>
              <p:cNvSpPr txBox="1"/>
              <p:nvPr/>
            </p:nvSpPr>
            <p:spPr>
              <a:xfrm>
                <a:off x="2195736" y="2204864"/>
                <a:ext cx="3262282"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a:rPr>
                          </m:ctrlPr>
                        </m:sSubPr>
                        <m:e>
                          <m:r>
                            <a:rPr kumimoji="1" lang="en-US" altLang="ja-JP" sz="2800" b="0" i="1" smtClean="0">
                              <a:latin typeface="Cambria Math"/>
                            </a:rPr>
                            <m:t>h</m:t>
                          </m:r>
                        </m:e>
                        <m:sub>
                          <m:r>
                            <a:rPr kumimoji="1" lang="ja-JP" altLang="en-US" sz="2800" b="0" i="1" smtClean="0">
                              <a:latin typeface="Cambria Math"/>
                            </a:rPr>
                            <m:t>𝜃</m:t>
                          </m:r>
                        </m:sub>
                      </m:sSub>
                      <m:r>
                        <a:rPr kumimoji="1" lang="en-US" altLang="ja-JP" sz="2800" b="0" i="1" smtClean="0">
                          <a:latin typeface="Cambria Math"/>
                        </a:rPr>
                        <m:t>=</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0</m:t>
                          </m:r>
                        </m:sub>
                      </m:sSub>
                      <m:r>
                        <a:rPr kumimoji="1" lang="en-US" altLang="ja-JP" sz="2800" b="0" i="1" smtClean="0">
                          <a:latin typeface="Cambria Math"/>
                        </a:rPr>
                        <m:t>+ </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1</m:t>
                          </m:r>
                        </m:sub>
                      </m:sSub>
                      <m:r>
                        <a:rPr kumimoji="1" lang="en-US" altLang="ja-JP" sz="2800" b="0" i="1" smtClean="0">
                          <a:latin typeface="Cambria Math"/>
                        </a:rPr>
                        <m:t>𝑥</m:t>
                      </m:r>
                    </m:oMath>
                  </m:oMathPara>
                </a14:m>
                <a:endParaRPr kumimoji="1" lang="en-US" altLang="ja-JP" sz="2800" b="0" dirty="0" smtClean="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2195736" y="2204864"/>
                <a:ext cx="3262282" cy="523220"/>
              </a:xfrm>
              <a:prstGeom prst="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正方形/長方形 7"/>
              <p:cNvSpPr/>
              <p:nvPr/>
            </p:nvSpPr>
            <p:spPr>
              <a:xfrm>
                <a:off x="1475656" y="3068960"/>
                <a:ext cx="181241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i="1" smtClean="0">
                              <a:latin typeface="Cambria Math"/>
                            </a:rPr>
                          </m:ctrlPr>
                        </m:sSubPr>
                        <m:e>
                          <m:r>
                            <a:rPr lang="ja-JP" altLang="en-US" i="1">
                              <a:latin typeface="Cambria Math"/>
                            </a:rPr>
                            <m:t>𝜃</m:t>
                          </m:r>
                        </m:e>
                        <m:sub>
                          <m:r>
                            <a:rPr lang="en-US" altLang="ja-JP" i="1">
                              <a:latin typeface="Cambria Math"/>
                            </a:rPr>
                            <m:t>0</m:t>
                          </m:r>
                        </m:sub>
                      </m:sSub>
                      <m:r>
                        <a:rPr lang="en-US" altLang="ja-JP" b="0" i="1" smtClean="0">
                          <a:latin typeface="Cambria Math"/>
                        </a:rPr>
                        <m:t>=1.5,</m:t>
                      </m:r>
                      <m:r>
                        <a:rPr lang="en-US" altLang="ja-JP" i="1">
                          <a:latin typeface="Cambria Math"/>
                        </a:rPr>
                        <m:t> </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r>
                        <a:rPr lang="en-US" altLang="ja-JP" b="0" i="1" smtClean="0">
                          <a:latin typeface="Cambria Math"/>
                        </a:rPr>
                        <m:t>=0</m:t>
                      </m:r>
                    </m:oMath>
                  </m:oMathPara>
                </a14:m>
                <a:endParaRPr lang="ja-JP" altLang="en-US" dirty="0"/>
              </a:p>
            </p:txBody>
          </p:sp>
        </mc:Choice>
        <mc:Fallback>
          <p:sp>
            <p:nvSpPr>
              <p:cNvPr id="8" name="正方形/長方形 7"/>
              <p:cNvSpPr>
                <a:spLocks noRot="1" noChangeAspect="1" noMove="1" noResize="1" noEditPoints="1" noAdjustHandles="1" noChangeArrowheads="1" noChangeShapeType="1" noTextEdit="1"/>
              </p:cNvSpPr>
              <p:nvPr/>
            </p:nvSpPr>
            <p:spPr>
              <a:xfrm>
                <a:off x="1475656" y="3068960"/>
                <a:ext cx="1812419" cy="369332"/>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正方形/長方形 11"/>
              <p:cNvSpPr/>
              <p:nvPr/>
            </p:nvSpPr>
            <p:spPr>
              <a:xfrm>
                <a:off x="5766241" y="3068960"/>
                <a:ext cx="181241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i="1" smtClean="0">
                              <a:latin typeface="Cambria Math"/>
                            </a:rPr>
                          </m:ctrlPr>
                        </m:sSubPr>
                        <m:e>
                          <m:r>
                            <a:rPr lang="ja-JP" altLang="en-US" i="1">
                              <a:latin typeface="Cambria Math"/>
                            </a:rPr>
                            <m:t>𝜃</m:t>
                          </m:r>
                        </m:e>
                        <m:sub>
                          <m:r>
                            <a:rPr lang="en-US" altLang="ja-JP" i="1">
                              <a:latin typeface="Cambria Math"/>
                            </a:rPr>
                            <m:t>0</m:t>
                          </m:r>
                        </m:sub>
                      </m:sSub>
                      <m:r>
                        <a:rPr lang="en-US" altLang="ja-JP" b="0" i="1" smtClean="0">
                          <a:latin typeface="Cambria Math"/>
                        </a:rPr>
                        <m:t>=1,</m:t>
                      </m:r>
                      <m:r>
                        <a:rPr lang="en-US" altLang="ja-JP" i="1">
                          <a:latin typeface="Cambria Math"/>
                        </a:rPr>
                        <m:t> </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r>
                        <a:rPr lang="en-US" altLang="ja-JP" b="0" i="1" smtClean="0">
                          <a:latin typeface="Cambria Math"/>
                        </a:rPr>
                        <m:t>=0.5</m:t>
                      </m:r>
                    </m:oMath>
                  </m:oMathPara>
                </a14:m>
                <a:endParaRPr lang="ja-JP" altLang="en-US" dirty="0"/>
              </a:p>
            </p:txBody>
          </p:sp>
        </mc:Choice>
        <mc:Fallback>
          <p:sp>
            <p:nvSpPr>
              <p:cNvPr id="12" name="正方形/長方形 11"/>
              <p:cNvSpPr>
                <a:spLocks noRot="1" noChangeAspect="1" noMove="1" noResize="1" noEditPoints="1" noAdjustHandles="1" noChangeArrowheads="1" noChangeShapeType="1" noTextEdit="1"/>
              </p:cNvSpPr>
              <p:nvPr/>
            </p:nvSpPr>
            <p:spPr>
              <a:xfrm>
                <a:off x="5766241" y="3068960"/>
                <a:ext cx="1812419" cy="369332"/>
              </a:xfrm>
              <a:prstGeom prst="rect">
                <a:avLst/>
              </a:prstGeom>
              <a:blipFill rotWithShape="1">
                <a:blip r:embed="rId4"/>
                <a:stretch>
                  <a:fillRect/>
                </a:stretch>
              </a:blipFill>
            </p:spPr>
            <p:txBody>
              <a:bodyPr/>
              <a:lstStyle/>
              <a:p>
                <a:r>
                  <a:rPr lang="ja-JP" altLang="en-US">
                    <a:noFill/>
                  </a:rPr>
                  <a:t> </a:t>
                </a:r>
              </a:p>
            </p:txBody>
          </p:sp>
        </mc:Fallback>
      </mc:AlternateContent>
      <p:graphicFrame>
        <p:nvGraphicFramePr>
          <p:cNvPr id="13" name="グラフ 12"/>
          <p:cNvGraphicFramePr>
            <a:graphicFrameLocks/>
          </p:cNvGraphicFramePr>
          <p:nvPr>
            <p:extLst>
              <p:ext uri="{D42A27DB-BD31-4B8C-83A1-F6EECF244321}">
                <p14:modId xmlns:p14="http://schemas.microsoft.com/office/powerpoint/2010/main" val="2397307864"/>
              </p:ext>
            </p:extLst>
          </p:nvPr>
        </p:nvGraphicFramePr>
        <p:xfrm>
          <a:off x="996799" y="3701123"/>
          <a:ext cx="2770131" cy="20996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グラフ 14"/>
          <p:cNvGraphicFramePr>
            <a:graphicFrameLocks/>
          </p:cNvGraphicFramePr>
          <p:nvPr>
            <p:extLst>
              <p:ext uri="{D42A27DB-BD31-4B8C-83A1-F6EECF244321}">
                <p14:modId xmlns:p14="http://schemas.microsoft.com/office/powerpoint/2010/main" val="3800364236"/>
              </p:ext>
            </p:extLst>
          </p:nvPr>
        </p:nvGraphicFramePr>
        <p:xfrm>
          <a:off x="5287385" y="3701123"/>
          <a:ext cx="2770131" cy="2099692"/>
        </p:xfrm>
        <a:graphic>
          <a:graphicData uri="http://schemas.openxmlformats.org/drawingml/2006/chart">
            <c:chart xmlns:c="http://schemas.openxmlformats.org/drawingml/2006/chart" xmlns:r="http://schemas.openxmlformats.org/officeDocument/2006/relationships" r:id="rId6"/>
          </a:graphicData>
        </a:graphic>
      </p:graphicFrame>
      <p:sp>
        <p:nvSpPr>
          <p:cNvPr id="16" name="テキスト ボックス 15"/>
          <p:cNvSpPr txBox="1"/>
          <p:nvPr/>
        </p:nvSpPr>
        <p:spPr>
          <a:xfrm>
            <a:off x="2051720" y="6145340"/>
            <a:ext cx="5382924" cy="369332"/>
          </a:xfrm>
          <a:prstGeom prst="rect">
            <a:avLst/>
          </a:prstGeom>
          <a:noFill/>
        </p:spPr>
        <p:txBody>
          <a:bodyPr wrap="square" rtlCol="0">
            <a:spAutoFit/>
          </a:bodyPr>
          <a:lstStyle/>
          <a:p>
            <a:r>
              <a:rPr lang="en-US" altLang="ja-JP" dirty="0" smtClean="0"/>
              <a:t>(</a:t>
            </a:r>
            <a:r>
              <a:rPr lang="ja-JP" altLang="en-US" dirty="0" smtClean="0"/>
              <a:t>当たり前だが</a:t>
            </a:r>
            <a:r>
              <a:rPr lang="en-US" altLang="ja-JP" dirty="0" smtClean="0"/>
              <a:t>)</a:t>
            </a:r>
            <a:r>
              <a:rPr lang="ja-JP" altLang="en-US" dirty="0" smtClean="0"/>
              <a:t>パラメータによってとる直線は異なる</a:t>
            </a:r>
            <a:endParaRPr kumimoji="1" lang="ja-JP" altLang="en-US" dirty="0"/>
          </a:p>
        </p:txBody>
      </p:sp>
    </p:spTree>
    <p:extLst>
      <p:ext uri="{BB962C8B-B14F-4D97-AF65-F5344CB8AC3E}">
        <p14:creationId xmlns:p14="http://schemas.microsoft.com/office/powerpoint/2010/main" val="2176810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どのようにしてパラメータを算出するのか</a:t>
            </a: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29</a:t>
            </a:fld>
            <a:endParaRPr kumimoji="1" lang="ja-JP" altLang="en-US" dirty="0"/>
          </a:p>
        </p:txBody>
      </p:sp>
      <mc:AlternateContent xmlns:mc="http://schemas.openxmlformats.org/markup-compatibility/2006">
        <mc:Choice xmlns:a14="http://schemas.microsoft.com/office/drawing/2010/main" Requires="a14">
          <p:sp>
            <p:nvSpPr>
              <p:cNvPr id="5" name="テキスト ボックス 4"/>
              <p:cNvSpPr txBox="1"/>
              <p:nvPr/>
            </p:nvSpPr>
            <p:spPr>
              <a:xfrm>
                <a:off x="5201025" y="2159516"/>
                <a:ext cx="3262282"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a:rPr>
                          </m:ctrlPr>
                        </m:sSubPr>
                        <m:e>
                          <m:r>
                            <a:rPr kumimoji="1" lang="en-US" altLang="ja-JP" sz="2800" b="0" i="1" smtClean="0">
                              <a:latin typeface="Cambria Math"/>
                            </a:rPr>
                            <m:t>h</m:t>
                          </m:r>
                        </m:e>
                        <m:sub>
                          <m:r>
                            <a:rPr kumimoji="1" lang="ja-JP" altLang="en-US" sz="2800" b="0" i="1" smtClean="0">
                              <a:latin typeface="Cambria Math"/>
                            </a:rPr>
                            <m:t>𝜃</m:t>
                          </m:r>
                        </m:sub>
                      </m:sSub>
                      <m:r>
                        <a:rPr kumimoji="1" lang="en-US" altLang="ja-JP" sz="2800" b="0" i="1" smtClean="0">
                          <a:latin typeface="Cambria Math"/>
                        </a:rPr>
                        <m:t>=</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0</m:t>
                          </m:r>
                        </m:sub>
                      </m:sSub>
                      <m:r>
                        <a:rPr kumimoji="1" lang="en-US" altLang="ja-JP" sz="2800" b="0" i="1" smtClean="0">
                          <a:latin typeface="Cambria Math"/>
                        </a:rPr>
                        <m:t>+ </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1</m:t>
                          </m:r>
                        </m:sub>
                      </m:sSub>
                      <m:r>
                        <a:rPr kumimoji="1" lang="en-US" altLang="ja-JP" sz="2800" b="0" i="1" smtClean="0">
                          <a:latin typeface="Cambria Math"/>
                        </a:rPr>
                        <m:t>𝑥</m:t>
                      </m:r>
                    </m:oMath>
                  </m:oMathPara>
                </a14:m>
                <a:endParaRPr kumimoji="1" lang="en-US" altLang="ja-JP" sz="2800" b="0" dirty="0" smtClean="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5201025" y="2159516"/>
                <a:ext cx="3262282" cy="523220"/>
              </a:xfrm>
              <a:prstGeom prst="rect">
                <a:avLst/>
              </a:prstGeom>
              <a:blipFill rotWithShape="1">
                <a:blip r:embed="rId2"/>
                <a:stretch>
                  <a:fillRect/>
                </a:stretch>
              </a:blipFill>
            </p:spPr>
            <p:txBody>
              <a:bodyPr/>
              <a:lstStyle/>
              <a:p>
                <a:r>
                  <a:rPr lang="ja-JP" altLang="en-US">
                    <a:noFill/>
                  </a:rPr>
                  <a:t> </a:t>
                </a:r>
              </a:p>
            </p:txBody>
          </p:sp>
        </mc:Fallback>
      </mc:AlternateContent>
      <p:sp>
        <p:nvSpPr>
          <p:cNvPr id="16" name="テキスト ボックス 15"/>
          <p:cNvSpPr txBox="1"/>
          <p:nvPr/>
        </p:nvSpPr>
        <p:spPr>
          <a:xfrm>
            <a:off x="5868144" y="2691017"/>
            <a:ext cx="3168352" cy="1754326"/>
          </a:xfrm>
          <a:prstGeom prst="rect">
            <a:avLst/>
          </a:prstGeom>
          <a:noFill/>
        </p:spPr>
        <p:txBody>
          <a:bodyPr wrap="square" rtlCol="0">
            <a:spAutoFit/>
          </a:bodyPr>
          <a:lstStyle/>
          <a:p>
            <a:r>
              <a:rPr lang="ja-JP" altLang="en-US" dirty="0" smtClean="0"/>
              <a:t>パラメータを選ぶ際に</a:t>
            </a:r>
            <a:endParaRPr lang="en-US" altLang="ja-JP" dirty="0" smtClean="0"/>
          </a:p>
          <a:p>
            <a:r>
              <a:rPr lang="ja-JP" altLang="en-US" dirty="0" smtClean="0"/>
              <a:t>入力</a:t>
            </a:r>
            <a:r>
              <a:rPr lang="en-US" altLang="ja-JP" dirty="0" smtClean="0"/>
              <a:t>x</a:t>
            </a:r>
            <a:r>
              <a:rPr lang="ja-JP" altLang="en-US" dirty="0" smtClean="0"/>
              <a:t>に対する予測値を</a:t>
            </a:r>
            <a:endParaRPr lang="en-US" altLang="ja-JP" dirty="0" smtClean="0"/>
          </a:p>
          <a:p>
            <a:r>
              <a:rPr lang="en-US" altLang="ja-JP" dirty="0" smtClean="0"/>
              <a:t>y</a:t>
            </a:r>
            <a:r>
              <a:rPr lang="ja-JP" altLang="en-US" dirty="0" smtClean="0"/>
              <a:t>の値に近似させる</a:t>
            </a:r>
            <a:endParaRPr lang="en-US" altLang="ja-JP" dirty="0" smtClean="0"/>
          </a:p>
          <a:p>
            <a:endParaRPr kumimoji="1" lang="en-US" altLang="ja-JP" dirty="0"/>
          </a:p>
          <a:p>
            <a:r>
              <a:rPr lang="ja-JP" altLang="en-US" dirty="0" smtClean="0"/>
              <a:t>つまり最小化問題を解く</a:t>
            </a:r>
            <a:endParaRPr lang="en-US" altLang="ja-JP" dirty="0" smtClean="0"/>
          </a:p>
          <a:p>
            <a:pPr/>
            <a:endParaRPr kumimoji="1" lang="ja-JP" altLang="en-US" dirty="0"/>
          </a:p>
        </p:txBody>
      </p:sp>
      <p:graphicFrame>
        <p:nvGraphicFramePr>
          <p:cNvPr id="11" name="グラフ 10"/>
          <p:cNvGraphicFramePr>
            <a:graphicFrameLocks/>
          </p:cNvGraphicFramePr>
          <p:nvPr>
            <p:extLst>
              <p:ext uri="{D42A27DB-BD31-4B8C-83A1-F6EECF244321}">
                <p14:modId xmlns:p14="http://schemas.microsoft.com/office/powerpoint/2010/main" val="2833207054"/>
              </p:ext>
            </p:extLst>
          </p:nvPr>
        </p:nvGraphicFramePr>
        <p:xfrm>
          <a:off x="360040" y="2214997"/>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6" name="正方形/長方形 5"/>
              <p:cNvSpPr/>
              <p:nvPr/>
            </p:nvSpPr>
            <p:spPr>
              <a:xfrm>
                <a:off x="4963860" y="4495226"/>
                <a:ext cx="1035476" cy="646331"/>
              </a:xfrm>
              <a:prstGeom prst="rect">
                <a:avLst/>
              </a:prstGeom>
            </p:spPr>
            <p:txBody>
              <a:bodyPr wrap="none">
                <a:spAutoFit/>
              </a:bodyPr>
              <a:lstStyle/>
              <a:p>
                <a:r>
                  <a:rPr lang="en-US" altLang="ja-JP" dirty="0"/>
                  <a:t>m</a:t>
                </a:r>
                <a:r>
                  <a:rPr lang="en-US" altLang="ja-JP" dirty="0" smtClean="0"/>
                  <a:t>inimize</a:t>
                </a:r>
              </a:p>
              <a:p>
                <a:r>
                  <a:rPr lang="en-US" altLang="ja-JP" dirty="0"/>
                  <a:t> </a:t>
                </a:r>
                <a:r>
                  <a:rPr lang="en-US" altLang="ja-JP" dirty="0" smtClean="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0</m:t>
                        </m:r>
                      </m:sub>
                    </m:sSub>
                  </m:oMath>
                </a14:m>
                <a:r>
                  <a:rPr lang="en-US" altLang="ja-JP" dirty="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endParaRPr lang="ja-JP" altLang="en-US" dirty="0"/>
              </a:p>
            </p:txBody>
          </p:sp>
        </mc:Choice>
        <mc:Fallback>
          <p:sp>
            <p:nvSpPr>
              <p:cNvPr id="6" name="正方形/長方形 5"/>
              <p:cNvSpPr>
                <a:spLocks noRot="1" noChangeAspect="1" noMove="1" noResize="1" noEditPoints="1" noAdjustHandles="1" noChangeArrowheads="1" noChangeShapeType="1" noTextEdit="1"/>
              </p:cNvSpPr>
              <p:nvPr/>
            </p:nvSpPr>
            <p:spPr>
              <a:xfrm>
                <a:off x="4963860" y="4495226"/>
                <a:ext cx="1035476" cy="646331"/>
              </a:xfrm>
              <a:prstGeom prst="rect">
                <a:avLst/>
              </a:prstGeom>
              <a:blipFill rotWithShape="1">
                <a:blip r:embed="rId4"/>
                <a:stretch>
                  <a:fillRect l="-4706" t="-4717" r="-5294"/>
                </a:stretch>
              </a:blipFill>
            </p:spPr>
            <p:txBody>
              <a:bodyPr/>
              <a:lstStyle/>
              <a:p>
                <a:r>
                  <a:rPr lang="ja-JP" altLang="en-US">
                    <a:noFill/>
                  </a:rPr>
                  <a:t> </a:t>
                </a:r>
              </a:p>
            </p:txBody>
          </p:sp>
        </mc:Fallback>
      </mc:AlternateContent>
      <p:sp>
        <p:nvSpPr>
          <p:cNvPr id="7" name="下矢印 6"/>
          <p:cNvSpPr/>
          <p:nvPr/>
        </p:nvSpPr>
        <p:spPr>
          <a:xfrm>
            <a:off x="6156175" y="5359322"/>
            <a:ext cx="91106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正方形/長方形 8"/>
              <p:cNvSpPr/>
              <p:nvPr/>
            </p:nvSpPr>
            <p:spPr>
              <a:xfrm>
                <a:off x="6547200" y="5993560"/>
                <a:ext cx="905120" cy="369332"/>
              </a:xfrm>
              <a:prstGeom prst="rect">
                <a:avLst/>
              </a:prstGeom>
            </p:spPr>
            <p:txBody>
              <a:bodyPr wrap="none">
                <a:spAutoFit/>
              </a:bodyPr>
              <a:lstStyle/>
              <a:p>
                <a:pPr/>
                <a:r>
                  <a:rPr lang="en-US" altLang="ja-JP" dirty="0" smtClean="0"/>
                  <a:t>J(</a:t>
                </a:r>
                <a14:m>
                  <m:oMath xmlns:m="http://schemas.openxmlformats.org/officeDocument/2006/math">
                    <m:sSub>
                      <m:sSubPr>
                        <m:ctrlPr>
                          <a:rPr lang="en-US" altLang="ja-JP" i="1" smtClean="0">
                            <a:latin typeface="Cambria Math"/>
                          </a:rPr>
                        </m:ctrlPr>
                      </m:sSubPr>
                      <m:e>
                        <m:r>
                          <a:rPr lang="ja-JP" altLang="en-US" i="1">
                            <a:latin typeface="Cambria Math"/>
                          </a:rPr>
                          <m:t>𝜃</m:t>
                        </m:r>
                      </m:e>
                      <m:sub>
                        <m:r>
                          <a:rPr lang="en-US" altLang="ja-JP" i="1">
                            <a:latin typeface="Cambria Math"/>
                          </a:rPr>
                          <m:t>0</m:t>
                        </m:r>
                      </m:sub>
                    </m:sSub>
                  </m:oMath>
                </a14:m>
                <a:r>
                  <a:rPr lang="en-US" altLang="ja-JP" dirty="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lang="en-US" altLang="ja-JP" dirty="0" smtClean="0"/>
                  <a:t>)</a:t>
                </a:r>
                <a:endParaRPr lang="ja-JP" altLang="en-US" dirty="0"/>
              </a:p>
            </p:txBody>
          </p:sp>
        </mc:Choice>
        <mc:Fallback>
          <p:sp>
            <p:nvSpPr>
              <p:cNvPr id="9" name="正方形/長方形 8"/>
              <p:cNvSpPr>
                <a:spLocks noRot="1" noChangeAspect="1" noMove="1" noResize="1" noEditPoints="1" noAdjustHandles="1" noChangeArrowheads="1" noChangeShapeType="1" noTextEdit="1"/>
              </p:cNvSpPr>
              <p:nvPr/>
            </p:nvSpPr>
            <p:spPr>
              <a:xfrm>
                <a:off x="6547200" y="5993560"/>
                <a:ext cx="905120" cy="369332"/>
              </a:xfrm>
              <a:prstGeom prst="rect">
                <a:avLst/>
              </a:prstGeom>
              <a:blipFill rotWithShape="1">
                <a:blip r:embed="rId5"/>
                <a:stretch>
                  <a:fillRect l="-5405" t="-8197" r="-5405" b="-245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p:cNvSpPr/>
              <p:nvPr/>
            </p:nvSpPr>
            <p:spPr>
              <a:xfrm>
                <a:off x="5641315" y="5951021"/>
                <a:ext cx="1035476" cy="646331"/>
              </a:xfrm>
              <a:prstGeom prst="rect">
                <a:avLst/>
              </a:prstGeom>
            </p:spPr>
            <p:txBody>
              <a:bodyPr wrap="none">
                <a:spAutoFit/>
              </a:bodyPr>
              <a:lstStyle/>
              <a:p>
                <a:r>
                  <a:rPr lang="en-US" altLang="ja-JP" dirty="0"/>
                  <a:t>m</a:t>
                </a:r>
                <a:r>
                  <a:rPr lang="en-US" altLang="ja-JP" dirty="0" smtClean="0"/>
                  <a:t>inimize</a:t>
                </a:r>
              </a:p>
              <a:p>
                <a:r>
                  <a:rPr lang="en-US" altLang="ja-JP" dirty="0"/>
                  <a:t> </a:t>
                </a:r>
                <a:r>
                  <a:rPr lang="en-US" altLang="ja-JP" dirty="0" smtClean="0"/>
                  <a:t>   </a:t>
                </a:r>
                <a14:m>
                  <m:oMath xmlns:m="http://schemas.openxmlformats.org/officeDocument/2006/math">
                    <m:sSub>
                      <m:sSubPr>
                        <m:ctrlPr>
                          <a:rPr lang="en-US" altLang="ja-JP" sz="1600" i="1">
                            <a:latin typeface="Cambria Math"/>
                          </a:rPr>
                        </m:ctrlPr>
                      </m:sSubPr>
                      <m:e>
                        <m:r>
                          <a:rPr lang="ja-JP" altLang="en-US" sz="1600" i="1">
                            <a:latin typeface="Cambria Math"/>
                          </a:rPr>
                          <m:t>𝜃</m:t>
                        </m:r>
                      </m:e>
                      <m:sub>
                        <m:r>
                          <a:rPr lang="en-US" altLang="ja-JP" sz="1600" i="1">
                            <a:latin typeface="Cambria Math"/>
                          </a:rPr>
                          <m:t>0</m:t>
                        </m:r>
                      </m:sub>
                    </m:sSub>
                  </m:oMath>
                </a14:m>
                <a:r>
                  <a:rPr lang="en-US" altLang="ja-JP" sz="1600" dirty="0"/>
                  <a:t> </a:t>
                </a:r>
                <a14:m>
                  <m:oMath xmlns:m="http://schemas.openxmlformats.org/officeDocument/2006/math">
                    <m:sSub>
                      <m:sSubPr>
                        <m:ctrlPr>
                          <a:rPr lang="en-US" altLang="ja-JP" sz="1600" i="1">
                            <a:latin typeface="Cambria Math"/>
                          </a:rPr>
                        </m:ctrlPr>
                      </m:sSubPr>
                      <m:e>
                        <m:r>
                          <a:rPr lang="ja-JP" altLang="en-US" sz="1600" i="1">
                            <a:latin typeface="Cambria Math"/>
                          </a:rPr>
                          <m:t>𝜃</m:t>
                        </m:r>
                      </m:e>
                      <m:sub>
                        <m:r>
                          <a:rPr lang="en-US" altLang="ja-JP" sz="1600" i="1">
                            <a:latin typeface="Cambria Math"/>
                          </a:rPr>
                          <m:t>1</m:t>
                        </m:r>
                      </m:sub>
                    </m:sSub>
                  </m:oMath>
                </a14:m>
                <a:endParaRPr lang="ja-JP" altLang="en-US" dirty="0"/>
              </a:p>
            </p:txBody>
          </p:sp>
        </mc:Choice>
        <mc:Fallback>
          <p:sp>
            <p:nvSpPr>
              <p:cNvPr id="17" name="正方形/長方形 16"/>
              <p:cNvSpPr>
                <a:spLocks noRot="1" noChangeAspect="1" noMove="1" noResize="1" noEditPoints="1" noAdjustHandles="1" noChangeArrowheads="1" noChangeShapeType="1" noTextEdit="1"/>
              </p:cNvSpPr>
              <p:nvPr/>
            </p:nvSpPr>
            <p:spPr>
              <a:xfrm>
                <a:off x="5641315" y="5951021"/>
                <a:ext cx="1035476" cy="646331"/>
              </a:xfrm>
              <a:prstGeom prst="rect">
                <a:avLst/>
              </a:prstGeom>
              <a:blipFill rotWithShape="1">
                <a:blip r:embed="rId6"/>
                <a:stretch>
                  <a:fillRect l="-4706" t="-4717" r="-5294"/>
                </a:stretch>
              </a:blipFill>
            </p:spPr>
            <p:txBody>
              <a:bodyPr/>
              <a:lstStyle/>
              <a:p>
                <a:r>
                  <a:rPr lang="ja-JP" altLang="en-US">
                    <a:noFill/>
                  </a:rPr>
                  <a:t> </a:t>
                </a:r>
              </a:p>
            </p:txBody>
          </p:sp>
        </mc:Fallback>
      </mc:AlternateContent>
      <p:sp>
        <p:nvSpPr>
          <p:cNvPr id="10" name="テキスト ボックス 9"/>
          <p:cNvSpPr txBox="1"/>
          <p:nvPr/>
        </p:nvSpPr>
        <p:spPr>
          <a:xfrm>
            <a:off x="7247983" y="5363924"/>
            <a:ext cx="1872208" cy="369332"/>
          </a:xfrm>
          <a:prstGeom prst="rect">
            <a:avLst/>
          </a:prstGeom>
          <a:noFill/>
        </p:spPr>
        <p:txBody>
          <a:bodyPr wrap="square" rtlCol="0">
            <a:spAutoFit/>
          </a:bodyPr>
          <a:lstStyle/>
          <a:p>
            <a:r>
              <a:rPr lang="ja-JP" altLang="en-US" dirty="0" smtClean="0"/>
              <a:t>省略すると</a:t>
            </a:r>
            <a:endParaRPr kumimoji="1" lang="ja-JP" altLang="en-US" dirty="0"/>
          </a:p>
        </p:txBody>
      </p:sp>
      <p:sp>
        <p:nvSpPr>
          <p:cNvPr id="14" name="正方形/長方形 13"/>
          <p:cNvSpPr/>
          <p:nvPr/>
        </p:nvSpPr>
        <p:spPr>
          <a:xfrm>
            <a:off x="5367476" y="5852301"/>
            <a:ext cx="2488460" cy="745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028248" y="4260123"/>
            <a:ext cx="364820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 name="正方形/長方形 18"/>
              <p:cNvSpPr/>
              <p:nvPr/>
            </p:nvSpPr>
            <p:spPr>
              <a:xfrm>
                <a:off x="5868144" y="4394108"/>
                <a:ext cx="2684838" cy="8485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en-US" altLang="ja-JP" i="1">
                                  <a:latin typeface="Cambria Math"/>
                                </a:rPr>
                                <m:t>h</m:t>
                              </m:r>
                            </m:e>
                            <m:sub>
                              <m:r>
                                <a:rPr lang="ja-JP" altLang="en-US" i="1">
                                  <a:latin typeface="Cambria Math"/>
                                </a:rPr>
                                <m:t>𝜃</m:t>
                              </m:r>
                            </m:sub>
                          </m:sSub>
                          <m:r>
                            <a:rPr lang="en-US" altLang="ja-JP" i="1">
                              <a:latin typeface="Cambria Math"/>
                            </a:rPr>
                            <m:t>(</m:t>
                          </m:r>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m:oMathPara>
                </a14:m>
                <a:endParaRPr lang="ja-JP" altLang="en-US" dirty="0"/>
              </a:p>
            </p:txBody>
          </p:sp>
        </mc:Choice>
        <mc:Fallback>
          <p:sp>
            <p:nvSpPr>
              <p:cNvPr id="19" name="正方形/長方形 18"/>
              <p:cNvSpPr>
                <a:spLocks noRot="1" noChangeAspect="1" noMove="1" noResize="1" noEditPoints="1" noAdjustHandles="1" noChangeArrowheads="1" noChangeShapeType="1" noTextEdit="1"/>
              </p:cNvSpPr>
              <p:nvPr/>
            </p:nvSpPr>
            <p:spPr>
              <a:xfrm>
                <a:off x="5868144" y="4394108"/>
                <a:ext cx="2684838" cy="848566"/>
              </a:xfrm>
              <a:prstGeom prst="rect">
                <a:avLst/>
              </a:prstGeom>
              <a:blipFill rotWithShape="1">
                <a:blip r:embed="rId7"/>
                <a:stretch>
                  <a:fillRect/>
                </a:stretch>
              </a:blipFill>
            </p:spPr>
            <p:txBody>
              <a:bodyPr/>
              <a:lstStyle/>
              <a:p>
                <a:r>
                  <a:rPr lang="ja-JP" altLang="en-US">
                    <a:noFill/>
                  </a:rPr>
                  <a:t> </a:t>
                </a:r>
              </a:p>
            </p:txBody>
          </p:sp>
        </mc:Fallback>
      </mc:AlternateContent>
      <p:sp>
        <p:nvSpPr>
          <p:cNvPr id="20" name="テキスト ボックス 19"/>
          <p:cNvSpPr txBox="1"/>
          <p:nvPr/>
        </p:nvSpPr>
        <p:spPr>
          <a:xfrm>
            <a:off x="2483768" y="5901660"/>
            <a:ext cx="1944216" cy="646331"/>
          </a:xfrm>
          <a:prstGeom prst="rect">
            <a:avLst/>
          </a:prstGeom>
          <a:noFill/>
        </p:spPr>
        <p:txBody>
          <a:bodyPr wrap="square" rtlCol="0">
            <a:spAutoFit/>
          </a:bodyPr>
          <a:lstStyle/>
          <a:p>
            <a:r>
              <a:rPr lang="ja-JP" altLang="en-US" dirty="0" smtClean="0"/>
              <a:t>目的関数もしくは</a:t>
            </a:r>
            <a:endParaRPr lang="en-US" altLang="ja-JP" dirty="0" smtClean="0"/>
          </a:p>
          <a:p>
            <a:r>
              <a:rPr lang="ja-JP" altLang="en-US" dirty="0" smtClean="0"/>
              <a:t>二乗誤差関数</a:t>
            </a:r>
            <a:endParaRPr kumimoji="1" lang="ja-JP" altLang="en-US" dirty="0"/>
          </a:p>
        </p:txBody>
      </p:sp>
      <p:cxnSp>
        <p:nvCxnSpPr>
          <p:cNvPr id="22" name="直線矢印コネクタ 21"/>
          <p:cNvCxnSpPr/>
          <p:nvPr/>
        </p:nvCxnSpPr>
        <p:spPr>
          <a:xfrm>
            <a:off x="4427984" y="6163763"/>
            <a:ext cx="7730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022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Coursera</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スタンフォード大学コンピュータサイエンス教授</a:t>
            </a:r>
            <a:r>
              <a:rPr lang="en-US" altLang="ja-JP" sz="2400" dirty="0"/>
              <a:t>Andrew </a:t>
            </a:r>
            <a:r>
              <a:rPr lang="en-US" altLang="ja-JP" sz="2400" dirty="0" smtClean="0"/>
              <a:t>Ng(</a:t>
            </a:r>
            <a:r>
              <a:rPr lang="ja-JP" altLang="en-US" sz="2400" dirty="0" smtClean="0"/>
              <a:t>アンドリュー・エン</a:t>
            </a:r>
            <a:r>
              <a:rPr lang="en-US" altLang="ja-JP" sz="2400" dirty="0" smtClean="0"/>
              <a:t>)</a:t>
            </a:r>
            <a:r>
              <a:rPr lang="ja-JP" altLang="en-US" sz="2400" dirty="0" smtClean="0"/>
              <a:t>と</a:t>
            </a:r>
            <a:r>
              <a:rPr lang="en-US" altLang="ja-JP" sz="2400" dirty="0"/>
              <a:t>Daphne </a:t>
            </a:r>
            <a:r>
              <a:rPr lang="en-US" altLang="ja-JP" sz="2400" dirty="0" err="1" smtClean="0"/>
              <a:t>Koller</a:t>
            </a:r>
            <a:r>
              <a:rPr lang="en-US" altLang="ja-JP" sz="2400" dirty="0" smtClean="0"/>
              <a:t>(</a:t>
            </a:r>
            <a:r>
              <a:rPr lang="ja-JP" altLang="en-US" sz="2400" dirty="0" smtClean="0"/>
              <a:t>ダフニ・コラー</a:t>
            </a:r>
            <a:r>
              <a:rPr lang="en-US" altLang="ja-JP" sz="2400" dirty="0" smtClean="0"/>
              <a:t>)</a:t>
            </a:r>
            <a:r>
              <a:rPr lang="ja-JP" altLang="en-US" sz="2400" dirty="0" smtClean="0"/>
              <a:t>に</a:t>
            </a:r>
            <a:r>
              <a:rPr lang="ja-JP" altLang="en-US" sz="2400" dirty="0"/>
              <a:t>よって創立</a:t>
            </a:r>
            <a:r>
              <a:rPr lang="ja-JP" altLang="en-US" sz="2400" dirty="0" smtClean="0"/>
              <a:t>された教育</a:t>
            </a:r>
            <a:r>
              <a:rPr lang="ja-JP" altLang="en-US" sz="2400" dirty="0"/>
              <a:t>技術の営利</a:t>
            </a:r>
            <a:r>
              <a:rPr lang="ja-JP" altLang="en-US" sz="2400" dirty="0" smtClean="0"/>
              <a:t>団体</a:t>
            </a:r>
            <a:endParaRPr lang="en-US" altLang="ja-JP" sz="2400" dirty="0" smtClean="0"/>
          </a:p>
          <a:p>
            <a:r>
              <a:rPr lang="ja-JP" altLang="en-US" sz="2400" dirty="0"/>
              <a:t>世界中</a:t>
            </a:r>
            <a:r>
              <a:rPr lang="ja-JP" altLang="en-US" sz="2400" dirty="0" smtClean="0"/>
              <a:t>の大学と連携し、大学のコースを無償でオンライン上に提供している</a:t>
            </a:r>
            <a:endParaRPr lang="en-US" altLang="ja-JP" sz="2400" dirty="0" smtClean="0"/>
          </a:p>
          <a:p>
            <a:endParaRPr lang="en-US" altLang="ja-JP" sz="2400" dirty="0"/>
          </a:p>
          <a:p>
            <a:r>
              <a:rPr lang="ja-JP" altLang="en-US" sz="2400" dirty="0" smtClean="0"/>
              <a:t>修了証を発行できる</a:t>
            </a:r>
            <a:r>
              <a:rPr lang="en-US" altLang="ja-JP" sz="2400" dirty="0" smtClean="0"/>
              <a:t>(</a:t>
            </a:r>
            <a:r>
              <a:rPr lang="ja-JP" altLang="en-US" sz="2400" dirty="0" smtClean="0"/>
              <a:t>有料</a:t>
            </a:r>
            <a:r>
              <a:rPr lang="ja-JP" altLang="en-US" sz="2400" dirty="0"/>
              <a:t>だ</a:t>
            </a:r>
            <a:r>
              <a:rPr lang="ja-JP" altLang="en-US" sz="2400" dirty="0" smtClean="0"/>
              <a:t>が</a:t>
            </a:r>
            <a:r>
              <a:rPr lang="en-US" altLang="ja-JP" sz="2400" dirty="0" smtClean="0"/>
              <a:t>)</a:t>
            </a:r>
          </a:p>
          <a:p>
            <a:pPr lvl="1"/>
            <a:r>
              <a:rPr lang="ja-JP" altLang="en-US" sz="2000" dirty="0" smtClean="0"/>
              <a:t>履歴書に証明書を添付できるらしい</a:t>
            </a:r>
            <a:endParaRPr lang="en-US" altLang="ja-JP" sz="2000" dirty="0" smtClean="0"/>
          </a:p>
          <a:p>
            <a:pPr lvl="1"/>
            <a:r>
              <a:rPr lang="ja-JP" altLang="en-US" sz="2000" dirty="0"/>
              <a:t>開講</a:t>
            </a:r>
            <a:r>
              <a:rPr lang="ja-JP" altLang="en-US" sz="2000" dirty="0" smtClean="0"/>
              <a:t>期間終了後も動画や資料を閲覧できる</a:t>
            </a:r>
            <a:endParaRPr kumimoji="1" lang="en-US" altLang="ja-JP" sz="2000" dirty="0"/>
          </a:p>
          <a:p>
            <a:endParaRPr lang="en-US" altLang="ja-JP" sz="2400" dirty="0" smtClean="0"/>
          </a:p>
          <a:p>
            <a:endParaRPr kumimoji="1"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3</a:t>
            </a:fld>
            <a:endParaRPr kumimoji="1" lang="ja-JP" altLang="en-US"/>
          </a:p>
        </p:txBody>
      </p:sp>
    </p:spTree>
    <p:extLst>
      <p:ext uri="{BB962C8B-B14F-4D97-AF65-F5344CB8AC3E}">
        <p14:creationId xmlns:p14="http://schemas.microsoft.com/office/powerpoint/2010/main" val="19016709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30</a:t>
            </a:fld>
            <a:endParaRPr kumimoji="1" lang="ja-JP" altLang="en-US" dirty="0"/>
          </a:p>
        </p:txBody>
      </p:sp>
      <mc:AlternateContent xmlns:mc="http://schemas.openxmlformats.org/markup-compatibility/2006">
        <mc:Choice xmlns:a14="http://schemas.microsoft.com/office/drawing/2010/main" Requires="a14">
          <p:sp>
            <p:nvSpPr>
              <p:cNvPr id="5" name="テキスト ボックス 4"/>
              <p:cNvSpPr txBox="1"/>
              <p:nvPr/>
            </p:nvSpPr>
            <p:spPr>
              <a:xfrm>
                <a:off x="4524892" y="1556792"/>
                <a:ext cx="5256584" cy="2308324"/>
              </a:xfrm>
              <a:prstGeom prst="rect">
                <a:avLst/>
              </a:prstGeom>
              <a:noFill/>
            </p:spPr>
            <p:txBody>
              <a:bodyPr wrap="square" rtlCol="0">
                <a:spAutoFit/>
              </a:bodyPr>
              <a:lstStyle/>
              <a:p>
                <a14:m>
                  <m:oMath xmlns:m="http://schemas.openxmlformats.org/officeDocument/2006/math">
                    <m:sSub>
                      <m:sSubPr>
                        <m:ctrlPr>
                          <a:rPr lang="en-US" altLang="ja-JP" sz="2400" i="1" smtClean="0">
                            <a:latin typeface="Cambria Math"/>
                          </a:rPr>
                        </m:ctrlPr>
                      </m:sSubPr>
                      <m:e>
                        <m:r>
                          <a:rPr lang="ja-JP" altLang="en-US" sz="2400" i="1">
                            <a:latin typeface="Cambria Math"/>
                          </a:rPr>
                          <m:t>𝜃</m:t>
                        </m:r>
                      </m:e>
                      <m:sub>
                        <m:r>
                          <a:rPr lang="en-US" altLang="ja-JP" sz="2400" i="1">
                            <a:latin typeface="Cambria Math"/>
                          </a:rPr>
                          <m:t>0</m:t>
                        </m:r>
                      </m:sub>
                    </m:sSub>
                    <m:r>
                      <a:rPr lang="en-US" altLang="ja-JP" sz="2400" b="0" i="1" smtClean="0">
                        <a:latin typeface="Cambria Math"/>
                      </a:rPr>
                      <m:t>=0</m:t>
                    </m:r>
                  </m:oMath>
                </a14:m>
                <a:r>
                  <a:rPr lang="ja-JP" altLang="en-US" sz="2400" dirty="0"/>
                  <a:t>の時を考える</a:t>
                </a:r>
                <a:r>
                  <a:rPr lang="ja-JP" altLang="en-US" sz="2400" dirty="0" smtClean="0"/>
                  <a:t>と</a:t>
                </a:r>
                <a:endParaRPr lang="en-US" altLang="ja-JP" sz="2400" dirty="0" smtClean="0"/>
              </a:p>
              <a:p>
                <a:endParaRPr lang="en-US" altLang="ja-JP" sz="2400" dirty="0" smtClean="0"/>
              </a:p>
              <a:p>
                <a:r>
                  <a:rPr lang="ja-JP" altLang="en-US" sz="2400" dirty="0" smtClean="0"/>
                  <a:t>仮説関数</a:t>
                </a:r>
                <a:endParaRPr kumimoji="1" lang="en-US" altLang="ja-JP" sz="2400" b="0" i="1" dirty="0" smtClean="0">
                  <a:latin typeface="Cambria Math"/>
                </a:endParaRPr>
              </a:p>
              <a:p>
                <a:pPr/>
                <a14:m>
                  <m:oMathPara xmlns:m="http://schemas.openxmlformats.org/officeDocument/2006/math">
                    <m:oMathParaPr>
                      <m:jc m:val="left"/>
                    </m:oMathParaPr>
                    <m:oMath xmlns:m="http://schemas.openxmlformats.org/officeDocument/2006/math">
                      <m:sSub>
                        <m:sSubPr>
                          <m:ctrlPr>
                            <a:rPr kumimoji="1" lang="en-US" altLang="ja-JP" sz="2400" b="0" i="1" smtClean="0">
                              <a:latin typeface="Cambria Math"/>
                            </a:rPr>
                          </m:ctrlPr>
                        </m:sSubPr>
                        <m:e>
                          <m:r>
                            <a:rPr kumimoji="1" lang="en-US" altLang="ja-JP" sz="2400" b="0" i="1" smtClean="0">
                              <a:latin typeface="Cambria Math"/>
                            </a:rPr>
                            <m:t>h</m:t>
                          </m:r>
                        </m:e>
                        <m:sub>
                          <m:r>
                            <a:rPr kumimoji="1" lang="ja-JP" altLang="en-US" sz="2400" b="0" i="1" smtClean="0">
                              <a:latin typeface="Cambria Math"/>
                            </a:rPr>
                            <m:t>𝜃</m:t>
                          </m:r>
                        </m:sub>
                      </m:sSub>
                      <m:r>
                        <a:rPr kumimoji="1" lang="en-US" altLang="ja-JP" sz="2400" b="0" i="1" smtClean="0">
                          <a:latin typeface="Cambria Math"/>
                        </a:rPr>
                        <m:t>= </m:t>
                      </m:r>
                      <m:sSub>
                        <m:sSubPr>
                          <m:ctrlPr>
                            <a:rPr kumimoji="1" lang="en-US" altLang="ja-JP" sz="2400" b="0" i="1" smtClean="0">
                              <a:latin typeface="Cambria Math"/>
                            </a:rPr>
                          </m:ctrlPr>
                        </m:sSubPr>
                        <m:e>
                          <m:r>
                            <a:rPr kumimoji="1" lang="ja-JP" altLang="en-US" sz="2400" b="0" i="1" smtClean="0">
                              <a:latin typeface="Cambria Math"/>
                            </a:rPr>
                            <m:t>𝜃</m:t>
                          </m:r>
                        </m:e>
                        <m:sub>
                          <m:r>
                            <a:rPr kumimoji="1" lang="en-US" altLang="ja-JP" sz="2400" b="0" i="1" smtClean="0">
                              <a:latin typeface="Cambria Math"/>
                            </a:rPr>
                            <m:t>1</m:t>
                          </m:r>
                        </m:sub>
                      </m:sSub>
                      <m:r>
                        <a:rPr kumimoji="1" lang="en-US" altLang="ja-JP" sz="2400" b="0" i="1" smtClean="0">
                          <a:latin typeface="Cambria Math"/>
                        </a:rPr>
                        <m:t>𝑥</m:t>
                      </m:r>
                      <m:r>
                        <a:rPr kumimoji="1" lang="en-US" altLang="ja-JP" sz="2400" b="0" i="1" smtClean="0">
                          <a:latin typeface="Cambria Math"/>
                        </a:rPr>
                        <m:t> (</m:t>
                      </m:r>
                      <m:r>
                        <a:rPr lang="ja-JP" altLang="en-US" sz="2400" i="1">
                          <a:latin typeface="Cambria Math"/>
                        </a:rPr>
                        <m:t>原点</m:t>
                      </m:r>
                      <m:r>
                        <a:rPr lang="ja-JP" altLang="en-US" sz="2400" b="0" i="1" smtClean="0">
                          <a:latin typeface="Cambria Math"/>
                        </a:rPr>
                        <m:t>を</m:t>
                      </m:r>
                      <m:r>
                        <a:rPr lang="ja-JP" altLang="en-US" sz="2400" i="1">
                          <a:latin typeface="Cambria Math"/>
                        </a:rPr>
                        <m:t>通る</m:t>
                      </m:r>
                      <m:r>
                        <a:rPr lang="ja-JP" altLang="en-US" sz="2400" i="1" smtClean="0">
                          <a:latin typeface="Cambria Math"/>
                        </a:rPr>
                        <m:t>直線</m:t>
                      </m:r>
                      <m:r>
                        <a:rPr lang="en-US" altLang="ja-JP" sz="2400" b="0" i="1" smtClean="0">
                          <a:latin typeface="Cambria Math"/>
                        </a:rPr>
                        <m:t>)</m:t>
                      </m:r>
                    </m:oMath>
                  </m:oMathPara>
                </a14:m>
                <a:endParaRPr kumimoji="1" lang="en-US" altLang="ja-JP" sz="2400" b="0" dirty="0" smtClean="0"/>
              </a:p>
              <a:p>
                <a:pPr/>
                <a:endParaRPr lang="en-US" altLang="ja-JP" sz="2400" dirty="0" smtClean="0"/>
              </a:p>
              <a:p>
                <a:pPr/>
                <a:r>
                  <a:rPr lang="ja-JP" altLang="en-US" sz="2400" dirty="0" smtClean="0"/>
                  <a:t>住宅のサイズ</a:t>
                </a:r>
                <a:r>
                  <a:rPr lang="ja-JP" altLang="en-US" sz="2400" dirty="0" err="1" smtClean="0"/>
                  <a:t>x</a:t>
                </a:r>
                <a:r>
                  <a:rPr lang="ja-JP" altLang="en-US" sz="2400" dirty="0" smtClean="0"/>
                  <a:t>に対する関数</a:t>
                </a:r>
                <a:endParaRPr lang="en-US" altLang="ja-JP" sz="2400"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4524892" y="1556792"/>
                <a:ext cx="5256584" cy="2308324"/>
              </a:xfrm>
              <a:prstGeom prst="rect">
                <a:avLst/>
              </a:prstGeom>
              <a:blipFill rotWithShape="1">
                <a:blip r:embed="rId2"/>
                <a:stretch>
                  <a:fillRect l="-1738" t="-3166" b="-5277"/>
                </a:stretch>
              </a:blipFill>
            </p:spPr>
            <p:txBody>
              <a:bodyPr/>
              <a:lstStyle/>
              <a:p>
                <a:r>
                  <a:rPr lang="ja-JP" altLang="en-US">
                    <a:noFill/>
                  </a:rPr>
                  <a:t> </a:t>
                </a:r>
              </a:p>
            </p:txBody>
          </p:sp>
        </mc:Fallback>
      </mc:AlternateContent>
      <p:graphicFrame>
        <p:nvGraphicFramePr>
          <p:cNvPr id="21" name="グラフ 20"/>
          <p:cNvGraphicFramePr>
            <a:graphicFrameLocks/>
          </p:cNvGraphicFramePr>
          <p:nvPr>
            <p:extLst>
              <p:ext uri="{D42A27DB-BD31-4B8C-83A1-F6EECF244321}">
                <p14:modId xmlns:p14="http://schemas.microsoft.com/office/powerpoint/2010/main" val="1756809205"/>
              </p:ext>
            </p:extLst>
          </p:nvPr>
        </p:nvGraphicFramePr>
        <p:xfrm>
          <a:off x="329175" y="1701779"/>
          <a:ext cx="4086200" cy="3245198"/>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グループ化 7"/>
          <p:cNvGrpSpPr/>
          <p:nvPr/>
        </p:nvGrpSpPr>
        <p:grpSpPr>
          <a:xfrm>
            <a:off x="4613053" y="4603780"/>
            <a:ext cx="3589122" cy="848566"/>
            <a:chOff x="4554232" y="4942279"/>
            <a:chExt cx="3589122" cy="848566"/>
          </a:xfrm>
        </p:grpSpPr>
        <mc:AlternateContent xmlns:mc="http://schemas.openxmlformats.org/markup-compatibility/2006">
          <mc:Choice xmlns:a14="http://schemas.microsoft.com/office/drawing/2010/main" Requires="a14">
            <p:sp>
              <p:nvSpPr>
                <p:cNvPr id="23" name="正方形/長方形 22"/>
                <p:cNvSpPr/>
                <p:nvPr/>
              </p:nvSpPr>
              <p:spPr>
                <a:xfrm>
                  <a:off x="4554232" y="5043397"/>
                  <a:ext cx="1035476" cy="646331"/>
                </a:xfrm>
                <a:prstGeom prst="rect">
                  <a:avLst/>
                </a:prstGeom>
              </p:spPr>
              <p:txBody>
                <a:bodyPr wrap="none">
                  <a:spAutoFit/>
                </a:bodyPr>
                <a:lstStyle/>
                <a:p>
                  <a:r>
                    <a:rPr lang="en-US" altLang="ja-JP" dirty="0"/>
                    <a:t>m</a:t>
                  </a:r>
                  <a:r>
                    <a:rPr lang="en-US" altLang="ja-JP" dirty="0" smtClean="0"/>
                    <a:t>inimize</a:t>
                  </a:r>
                </a:p>
                <a:p>
                  <a:r>
                    <a:rPr lang="en-US" altLang="ja-JP" dirty="0"/>
                    <a:t> </a:t>
                  </a:r>
                  <a:r>
                    <a:rPr lang="en-US" altLang="ja-JP" dirty="0" smtClean="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0</m:t>
                          </m:r>
                        </m:sub>
                      </m:sSub>
                    </m:oMath>
                  </a14:m>
                  <a:r>
                    <a:rPr lang="en-US" altLang="ja-JP" dirty="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endParaRPr lang="ja-JP" altLang="en-US" dirty="0"/>
                </a:p>
              </p:txBody>
            </p:sp>
          </mc:Choice>
          <mc:Fallback>
            <p:sp>
              <p:nvSpPr>
                <p:cNvPr id="23" name="正方形/長方形 22"/>
                <p:cNvSpPr>
                  <a:spLocks noRot="1" noChangeAspect="1" noMove="1" noResize="1" noEditPoints="1" noAdjustHandles="1" noChangeArrowheads="1" noChangeShapeType="1" noTextEdit="1"/>
                </p:cNvSpPr>
                <p:nvPr/>
              </p:nvSpPr>
              <p:spPr>
                <a:xfrm>
                  <a:off x="4554232" y="5043397"/>
                  <a:ext cx="1035476" cy="646331"/>
                </a:xfrm>
                <a:prstGeom prst="rect">
                  <a:avLst/>
                </a:prstGeom>
                <a:blipFill rotWithShape="1">
                  <a:blip r:embed="rId4"/>
                  <a:stretch>
                    <a:fillRect l="-5294" t="-4717" r="-470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正方形/長方形 23"/>
                <p:cNvSpPr/>
                <p:nvPr/>
              </p:nvSpPr>
              <p:spPr>
                <a:xfrm>
                  <a:off x="5458516" y="4942279"/>
                  <a:ext cx="2684838" cy="8485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en-US" altLang="ja-JP" i="1">
                                    <a:latin typeface="Cambria Math"/>
                                  </a:rPr>
                                  <m:t>h</m:t>
                                </m:r>
                              </m:e>
                              <m:sub>
                                <m:r>
                                  <a:rPr lang="ja-JP" altLang="en-US" i="1">
                                    <a:latin typeface="Cambria Math"/>
                                  </a:rPr>
                                  <m:t>𝜃</m:t>
                                </m:r>
                              </m:sub>
                            </m:sSub>
                            <m:r>
                              <a:rPr lang="en-US" altLang="ja-JP" i="1">
                                <a:latin typeface="Cambria Math"/>
                              </a:rPr>
                              <m:t>(</m:t>
                            </m:r>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m:oMathPara>
                  </a14:m>
                  <a:endParaRPr lang="ja-JP" altLang="en-US" dirty="0"/>
                </a:p>
              </p:txBody>
            </p:sp>
          </mc:Choice>
          <mc:Fallback>
            <p:sp>
              <p:nvSpPr>
                <p:cNvPr id="24" name="正方形/長方形 23"/>
                <p:cNvSpPr>
                  <a:spLocks noRot="1" noChangeAspect="1" noMove="1" noResize="1" noEditPoints="1" noAdjustHandles="1" noChangeArrowheads="1" noChangeShapeType="1" noTextEdit="1"/>
                </p:cNvSpPr>
                <p:nvPr/>
              </p:nvSpPr>
              <p:spPr>
                <a:xfrm>
                  <a:off x="5458516" y="4942279"/>
                  <a:ext cx="2684838" cy="848566"/>
                </a:xfrm>
                <a:prstGeom prst="rect">
                  <a:avLst/>
                </a:prstGeom>
                <a:blipFill rotWithShape="1">
                  <a:blip r:embed="rId5"/>
                  <a:stretch>
                    <a:fillRect/>
                  </a:stretch>
                </a:blipFill>
              </p:spPr>
              <p:txBody>
                <a:bodyPr/>
                <a:lstStyle/>
                <a:p>
                  <a:r>
                    <a:rPr lang="ja-JP" altLang="en-US">
                      <a:noFill/>
                    </a:rPr>
                    <a:t> </a:t>
                  </a:r>
                </a:p>
              </p:txBody>
            </p:sp>
          </mc:Fallback>
        </mc:AlternateContent>
      </p:grpSp>
      <p:sp>
        <p:nvSpPr>
          <p:cNvPr id="12" name="下矢印 11"/>
          <p:cNvSpPr/>
          <p:nvPr/>
        </p:nvSpPr>
        <p:spPr>
          <a:xfrm>
            <a:off x="6012160" y="3080286"/>
            <a:ext cx="648072" cy="420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499992" y="4047455"/>
            <a:ext cx="1415772" cy="461665"/>
          </a:xfrm>
          <a:prstGeom prst="rect">
            <a:avLst/>
          </a:prstGeom>
        </p:spPr>
        <p:txBody>
          <a:bodyPr wrap="none">
            <a:spAutoFit/>
          </a:bodyPr>
          <a:lstStyle/>
          <a:p>
            <a:r>
              <a:rPr lang="ja-JP" altLang="en-US" sz="2400" dirty="0" smtClean="0"/>
              <a:t>目的関数</a:t>
            </a:r>
            <a:endParaRPr lang="en-US" altLang="ja-JP" sz="2400" dirty="0"/>
          </a:p>
        </p:txBody>
      </p:sp>
      <p:sp>
        <p:nvSpPr>
          <p:cNvPr id="26" name="下矢印 25"/>
          <p:cNvSpPr/>
          <p:nvPr/>
        </p:nvSpPr>
        <p:spPr>
          <a:xfrm>
            <a:off x="6012160" y="5589240"/>
            <a:ext cx="648072" cy="420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7" name="正方形/長方形 26"/>
              <p:cNvSpPr/>
              <p:nvPr/>
            </p:nvSpPr>
            <p:spPr>
              <a:xfrm>
                <a:off x="4524892" y="6009962"/>
                <a:ext cx="3726918" cy="461665"/>
              </a:xfrm>
              <a:prstGeom prst="rect">
                <a:avLst/>
              </a:prstGeom>
            </p:spPr>
            <p:txBody>
              <a:bodyPr wrap="none">
                <a:spAutoFit/>
              </a:bodyPr>
              <a:lstStyle/>
              <a:p>
                <a:r>
                  <a:rPr lang="ja-JP" altLang="en-US" sz="2400" dirty="0" smtClean="0"/>
                  <a:t>直線の傾き</a:t>
                </a:r>
                <a14:m>
                  <m:oMath xmlns:m="http://schemas.openxmlformats.org/officeDocument/2006/math">
                    <m:sSub>
                      <m:sSubPr>
                        <m:ctrlPr>
                          <a:rPr lang="en-US" altLang="ja-JP" sz="2400" i="1">
                            <a:latin typeface="Cambria Math"/>
                          </a:rPr>
                        </m:ctrlPr>
                      </m:sSubPr>
                      <m:e>
                        <m:r>
                          <a:rPr lang="ja-JP" altLang="en-US" sz="2400" i="1">
                            <a:latin typeface="Cambria Math"/>
                          </a:rPr>
                          <m:t>𝜃</m:t>
                        </m:r>
                      </m:e>
                      <m:sub>
                        <m:r>
                          <a:rPr lang="en-US" altLang="ja-JP" sz="2400" i="1">
                            <a:latin typeface="Cambria Math"/>
                          </a:rPr>
                          <m:t>1</m:t>
                        </m:r>
                      </m:sub>
                    </m:sSub>
                  </m:oMath>
                </a14:m>
                <a:r>
                  <a:rPr lang="ja-JP" altLang="en-US" sz="2400" dirty="0" smtClean="0"/>
                  <a:t>を求める関数</a:t>
                </a:r>
                <a:endParaRPr lang="en-US" altLang="ja-JP" sz="2400" dirty="0"/>
              </a:p>
            </p:txBody>
          </p:sp>
        </mc:Choice>
        <mc:Fallback>
          <p:sp>
            <p:nvSpPr>
              <p:cNvPr id="27" name="正方形/長方形 26"/>
              <p:cNvSpPr>
                <a:spLocks noRot="1" noChangeAspect="1" noMove="1" noResize="1" noEditPoints="1" noAdjustHandles="1" noChangeArrowheads="1" noChangeShapeType="1" noTextEdit="1"/>
              </p:cNvSpPr>
              <p:nvPr/>
            </p:nvSpPr>
            <p:spPr>
              <a:xfrm>
                <a:off x="4524892" y="6009962"/>
                <a:ext cx="3726918" cy="461665"/>
              </a:xfrm>
              <a:prstGeom prst="rect">
                <a:avLst/>
              </a:prstGeom>
              <a:blipFill rotWithShape="1">
                <a:blip r:embed="rId6"/>
                <a:stretch>
                  <a:fillRect l="-2451" t="-15789" r="-1471"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73252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31</a:t>
            </a:fld>
            <a:endParaRPr kumimoji="1" lang="ja-JP" altLang="en-US" dirty="0"/>
          </a:p>
        </p:txBody>
      </p:sp>
      <mc:AlternateContent xmlns:mc="http://schemas.openxmlformats.org/markup-compatibility/2006">
        <mc:Choice xmlns:a14="http://schemas.microsoft.com/office/drawing/2010/main" Requires="a14">
          <p:sp>
            <p:nvSpPr>
              <p:cNvPr id="5" name="テキスト ボックス 4"/>
              <p:cNvSpPr txBox="1"/>
              <p:nvPr/>
            </p:nvSpPr>
            <p:spPr>
              <a:xfrm>
                <a:off x="469032" y="1671992"/>
                <a:ext cx="5256584" cy="461665"/>
              </a:xfrm>
              <a:prstGeom prst="rect">
                <a:avLst/>
              </a:prstGeom>
              <a:noFill/>
            </p:spPr>
            <p:txBody>
              <a:bodyPr wrap="square" rtlCol="0">
                <a:spAutoFit/>
              </a:bodyPr>
              <a:lstStyle/>
              <a:p>
                <a14:m>
                  <m:oMath xmlns:m="http://schemas.openxmlformats.org/officeDocument/2006/math">
                    <m:sSub>
                      <m:sSubPr>
                        <m:ctrlPr>
                          <a:rPr lang="en-US" altLang="ja-JP" sz="2400" i="1" smtClean="0">
                            <a:latin typeface="Cambria Math"/>
                          </a:rPr>
                        </m:ctrlPr>
                      </m:sSubPr>
                      <m:e>
                        <m:r>
                          <a:rPr lang="ja-JP" altLang="en-US" sz="2400" i="1">
                            <a:latin typeface="Cambria Math"/>
                          </a:rPr>
                          <m:t>𝜃</m:t>
                        </m:r>
                      </m:e>
                      <m:sub>
                        <m:r>
                          <a:rPr lang="en-US" altLang="ja-JP" sz="2400" i="1">
                            <a:latin typeface="Cambria Math"/>
                          </a:rPr>
                          <m:t>0</m:t>
                        </m:r>
                      </m:sub>
                    </m:sSub>
                    <m:r>
                      <a:rPr lang="en-US" altLang="ja-JP" sz="2400" b="0" i="1" smtClean="0">
                        <a:latin typeface="Cambria Math"/>
                      </a:rPr>
                      <m:t>=0</m:t>
                    </m:r>
                  </m:oMath>
                </a14:m>
                <a:r>
                  <a:rPr lang="ja-JP" altLang="en-US" sz="2400" dirty="0"/>
                  <a:t>の時を考える</a:t>
                </a:r>
                <a:r>
                  <a:rPr lang="ja-JP" altLang="en-US" sz="2400" dirty="0" smtClean="0"/>
                  <a:t>と</a:t>
                </a:r>
                <a:endParaRPr lang="en-US" altLang="ja-JP" sz="2400" dirty="0" smtClean="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469032" y="1671992"/>
                <a:ext cx="5256584" cy="461665"/>
              </a:xfrm>
              <a:prstGeom prst="rect">
                <a:avLst/>
              </a:prstGeom>
              <a:blipFill rotWithShape="1">
                <a:blip r:embed="rId2"/>
                <a:stretch>
                  <a:fillRect l="-348" t="-15789" b="-23684"/>
                </a:stretch>
              </a:blipFill>
            </p:spPr>
            <p:txBody>
              <a:bodyPr/>
              <a:lstStyle/>
              <a:p>
                <a:r>
                  <a:rPr lang="ja-JP" altLang="en-US">
                    <a:noFill/>
                  </a:rPr>
                  <a:t> </a:t>
                </a:r>
              </a:p>
            </p:txBody>
          </p:sp>
        </mc:Fallback>
      </mc:AlternateContent>
      <p:grpSp>
        <p:nvGrpSpPr>
          <p:cNvPr id="8" name="グループ化 7"/>
          <p:cNvGrpSpPr/>
          <p:nvPr/>
        </p:nvGrpSpPr>
        <p:grpSpPr>
          <a:xfrm>
            <a:off x="5207878" y="2494204"/>
            <a:ext cx="3589122" cy="848566"/>
            <a:chOff x="4554232" y="4942279"/>
            <a:chExt cx="3589122" cy="848566"/>
          </a:xfrm>
        </p:grpSpPr>
        <mc:AlternateContent xmlns:mc="http://schemas.openxmlformats.org/markup-compatibility/2006">
          <mc:Choice xmlns:a14="http://schemas.microsoft.com/office/drawing/2010/main" Requires="a14">
            <p:sp>
              <p:nvSpPr>
                <p:cNvPr id="23" name="正方形/長方形 22"/>
                <p:cNvSpPr/>
                <p:nvPr/>
              </p:nvSpPr>
              <p:spPr>
                <a:xfrm>
                  <a:off x="4554232" y="5043397"/>
                  <a:ext cx="1035476" cy="646331"/>
                </a:xfrm>
                <a:prstGeom prst="rect">
                  <a:avLst/>
                </a:prstGeom>
              </p:spPr>
              <p:txBody>
                <a:bodyPr wrap="none">
                  <a:spAutoFit/>
                </a:bodyPr>
                <a:lstStyle/>
                <a:p>
                  <a:r>
                    <a:rPr lang="en-US" altLang="ja-JP" dirty="0"/>
                    <a:t>m</a:t>
                  </a:r>
                  <a:r>
                    <a:rPr lang="en-US" altLang="ja-JP" dirty="0" smtClean="0"/>
                    <a:t>inimize</a:t>
                  </a:r>
                </a:p>
                <a:p>
                  <a:r>
                    <a:rPr lang="en-US" altLang="ja-JP" dirty="0"/>
                    <a:t> </a:t>
                  </a:r>
                  <a:r>
                    <a:rPr lang="en-US" altLang="ja-JP" dirty="0" smtClean="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0</m:t>
                          </m:r>
                        </m:sub>
                      </m:sSub>
                    </m:oMath>
                  </a14:m>
                  <a:r>
                    <a:rPr lang="en-US" altLang="ja-JP" dirty="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endParaRPr lang="ja-JP" altLang="en-US" dirty="0"/>
                </a:p>
              </p:txBody>
            </p:sp>
          </mc:Choice>
          <mc:Fallback>
            <p:sp>
              <p:nvSpPr>
                <p:cNvPr id="23" name="正方形/長方形 22"/>
                <p:cNvSpPr>
                  <a:spLocks noRot="1" noChangeAspect="1" noMove="1" noResize="1" noEditPoints="1" noAdjustHandles="1" noChangeArrowheads="1" noChangeShapeType="1" noTextEdit="1"/>
                </p:cNvSpPr>
                <p:nvPr/>
              </p:nvSpPr>
              <p:spPr>
                <a:xfrm>
                  <a:off x="4554232" y="5043397"/>
                  <a:ext cx="1035476" cy="646331"/>
                </a:xfrm>
                <a:prstGeom prst="rect">
                  <a:avLst/>
                </a:prstGeom>
                <a:blipFill rotWithShape="1">
                  <a:blip r:embed="rId3"/>
                  <a:stretch>
                    <a:fillRect l="-4706" t="-4717" r="-529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正方形/長方形 23"/>
                <p:cNvSpPr/>
                <p:nvPr/>
              </p:nvSpPr>
              <p:spPr>
                <a:xfrm>
                  <a:off x="5458516" y="4942279"/>
                  <a:ext cx="2684838" cy="8485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en-US" altLang="ja-JP" i="1">
                                    <a:latin typeface="Cambria Math"/>
                                  </a:rPr>
                                  <m:t>h</m:t>
                                </m:r>
                              </m:e>
                              <m:sub>
                                <m:r>
                                  <a:rPr lang="ja-JP" altLang="en-US" i="1">
                                    <a:latin typeface="Cambria Math"/>
                                  </a:rPr>
                                  <m:t>𝜃</m:t>
                                </m:r>
                              </m:sub>
                            </m:sSub>
                            <m:r>
                              <a:rPr lang="en-US" altLang="ja-JP" i="1">
                                <a:latin typeface="Cambria Math"/>
                              </a:rPr>
                              <m:t>(</m:t>
                            </m:r>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m:oMathPara>
                  </a14:m>
                  <a:endParaRPr lang="ja-JP" altLang="en-US" dirty="0"/>
                </a:p>
              </p:txBody>
            </p:sp>
          </mc:Choice>
          <mc:Fallback>
            <p:sp>
              <p:nvSpPr>
                <p:cNvPr id="24" name="正方形/長方形 23"/>
                <p:cNvSpPr>
                  <a:spLocks noRot="1" noChangeAspect="1" noMove="1" noResize="1" noEditPoints="1" noAdjustHandles="1" noChangeArrowheads="1" noChangeShapeType="1" noTextEdit="1"/>
                </p:cNvSpPr>
                <p:nvPr/>
              </p:nvSpPr>
              <p:spPr>
                <a:xfrm>
                  <a:off x="5458516" y="4942279"/>
                  <a:ext cx="2684838" cy="848566"/>
                </a:xfrm>
                <a:prstGeom prst="rect">
                  <a:avLst/>
                </a:prstGeom>
                <a:blipFill rotWithShape="1">
                  <a:blip r:embed="rId4"/>
                  <a:stretch>
                    <a:fillRect/>
                  </a:stretch>
                </a:blipFill>
              </p:spPr>
              <p:txBody>
                <a:bodyPr/>
                <a:lstStyle/>
                <a:p>
                  <a:r>
                    <a:rPr lang="ja-JP" altLang="en-US">
                      <a:noFill/>
                    </a:rPr>
                    <a:t> </a:t>
                  </a:r>
                </a:p>
              </p:txBody>
            </p:sp>
          </mc:Fallback>
        </mc:AlternateContent>
      </p:grpSp>
      <p:sp>
        <p:nvSpPr>
          <p:cNvPr id="13" name="正方形/長方形 12"/>
          <p:cNvSpPr/>
          <p:nvPr/>
        </p:nvSpPr>
        <p:spPr>
          <a:xfrm>
            <a:off x="5094817" y="1937879"/>
            <a:ext cx="1415772" cy="461665"/>
          </a:xfrm>
          <a:prstGeom prst="rect">
            <a:avLst/>
          </a:prstGeom>
        </p:spPr>
        <p:txBody>
          <a:bodyPr wrap="none">
            <a:spAutoFit/>
          </a:bodyPr>
          <a:lstStyle/>
          <a:p>
            <a:r>
              <a:rPr lang="ja-JP" altLang="en-US" sz="2400" dirty="0" smtClean="0"/>
              <a:t>目的関数</a:t>
            </a:r>
            <a:endParaRPr lang="en-US" altLang="ja-JP" sz="2400" dirty="0"/>
          </a:p>
        </p:txBody>
      </p:sp>
      <mc:AlternateContent xmlns:mc="http://schemas.openxmlformats.org/markup-compatibility/2006">
        <mc:Choice xmlns:a14="http://schemas.microsoft.com/office/drawing/2010/main" Requires="a14">
          <p:sp>
            <p:nvSpPr>
              <p:cNvPr id="14" name="テキスト ボックス 13"/>
              <p:cNvSpPr txBox="1"/>
              <p:nvPr/>
            </p:nvSpPr>
            <p:spPr>
              <a:xfrm>
                <a:off x="469032" y="2300545"/>
                <a:ext cx="3851201" cy="830997"/>
              </a:xfrm>
              <a:prstGeom prst="rect">
                <a:avLst/>
              </a:prstGeom>
              <a:noFill/>
            </p:spPr>
            <p:txBody>
              <a:bodyPr wrap="square" rtlCol="0">
                <a:spAutoFit/>
              </a:bodyPr>
              <a:lstStyle/>
              <a:p>
                <a:r>
                  <a:rPr lang="ja-JP" altLang="en-US" sz="2400" dirty="0" smtClean="0"/>
                  <a:t>仮説関数</a:t>
                </a:r>
                <a:endParaRPr kumimoji="1" lang="en-US" altLang="ja-JP" sz="2400" b="0" i="1" dirty="0" smtClean="0">
                  <a:latin typeface="Cambria Math"/>
                </a:endParaRPr>
              </a:p>
              <a:p>
                <a:pPr/>
                <a14:m>
                  <m:oMathPara xmlns:m="http://schemas.openxmlformats.org/officeDocument/2006/math">
                    <m:oMathParaPr>
                      <m:jc m:val="left"/>
                    </m:oMathParaPr>
                    <m:oMath xmlns:m="http://schemas.openxmlformats.org/officeDocument/2006/math">
                      <m:sSub>
                        <m:sSubPr>
                          <m:ctrlPr>
                            <a:rPr kumimoji="1" lang="en-US" altLang="ja-JP" sz="2400" b="0" i="1" smtClean="0">
                              <a:latin typeface="Cambria Math"/>
                            </a:rPr>
                          </m:ctrlPr>
                        </m:sSubPr>
                        <m:e>
                          <m:r>
                            <a:rPr kumimoji="1" lang="en-US" altLang="ja-JP" sz="2400" b="0" i="1" smtClean="0">
                              <a:latin typeface="Cambria Math"/>
                            </a:rPr>
                            <m:t>h</m:t>
                          </m:r>
                        </m:e>
                        <m:sub>
                          <m:r>
                            <a:rPr kumimoji="1" lang="ja-JP" altLang="en-US" sz="2400" b="0" i="1" smtClean="0">
                              <a:latin typeface="Cambria Math"/>
                            </a:rPr>
                            <m:t>𝜃</m:t>
                          </m:r>
                        </m:sub>
                      </m:sSub>
                      <m:r>
                        <a:rPr kumimoji="1" lang="en-US" altLang="ja-JP" sz="2400" b="0" i="1" smtClean="0">
                          <a:latin typeface="Cambria Math"/>
                        </a:rPr>
                        <m:t>= </m:t>
                      </m:r>
                      <m:sSub>
                        <m:sSubPr>
                          <m:ctrlPr>
                            <a:rPr kumimoji="1" lang="en-US" altLang="ja-JP" sz="2400" b="0" i="1" smtClean="0">
                              <a:latin typeface="Cambria Math"/>
                            </a:rPr>
                          </m:ctrlPr>
                        </m:sSubPr>
                        <m:e>
                          <m:r>
                            <a:rPr kumimoji="1" lang="ja-JP" altLang="en-US" sz="2400" b="0" i="1" smtClean="0">
                              <a:latin typeface="Cambria Math"/>
                            </a:rPr>
                            <m:t>𝜃</m:t>
                          </m:r>
                        </m:e>
                        <m:sub>
                          <m:r>
                            <a:rPr kumimoji="1" lang="en-US" altLang="ja-JP" sz="2400" b="0" i="1" smtClean="0">
                              <a:latin typeface="Cambria Math"/>
                            </a:rPr>
                            <m:t>1</m:t>
                          </m:r>
                        </m:sub>
                      </m:sSub>
                      <m:r>
                        <a:rPr kumimoji="1" lang="en-US" altLang="ja-JP" sz="2400" b="0" i="1" smtClean="0">
                          <a:latin typeface="Cambria Math"/>
                        </a:rPr>
                        <m:t>𝑥</m:t>
                      </m:r>
                    </m:oMath>
                  </m:oMathPara>
                </a14:m>
                <a:endParaRPr kumimoji="1" lang="en-US" altLang="ja-JP" sz="2400" b="0" dirty="0" smtClean="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469032" y="2300545"/>
                <a:ext cx="3851201" cy="830997"/>
              </a:xfrm>
              <a:prstGeom prst="rect">
                <a:avLst/>
              </a:prstGeom>
              <a:blipFill rotWithShape="1">
                <a:blip r:embed="rId5"/>
                <a:stretch>
                  <a:fillRect l="-2532" t="-8029" b="-7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50382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32</a:t>
            </a:fld>
            <a:endParaRPr kumimoji="1" lang="ja-JP" altLang="en-US"/>
          </a:p>
        </p:txBody>
      </p:sp>
    </p:spTree>
    <p:extLst>
      <p:ext uri="{BB962C8B-B14F-4D97-AF65-F5344CB8AC3E}">
        <p14:creationId xmlns:p14="http://schemas.microsoft.com/office/powerpoint/2010/main" val="3435452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altLang="ja-JP" sz="4000"/>
              <a:t>Linear Regression with one variable</a:t>
            </a:r>
          </a:p>
        </p:txBody>
      </p:sp>
      <p:sp>
        <p:nvSpPr>
          <p:cNvPr id="3077" name="Rectangle 5"/>
          <p:cNvSpPr>
            <a:spLocks noGrp="1" noChangeArrowheads="1"/>
          </p:cNvSpPr>
          <p:nvPr>
            <p:ph type="body" idx="1"/>
          </p:nvPr>
        </p:nvSpPr>
        <p:spPr/>
        <p:txBody>
          <a:bodyPr/>
          <a:lstStyle/>
          <a:p>
            <a:pPr>
              <a:lnSpc>
                <a:spcPct val="80000"/>
              </a:lnSpc>
            </a:pPr>
            <a:r>
              <a:rPr lang="ja-JP" altLang="en-US" sz="2800"/>
              <a:t>回帰分析のこと</a:t>
            </a:r>
          </a:p>
          <a:p>
            <a:pPr>
              <a:lnSpc>
                <a:spcPct val="80000"/>
              </a:lnSpc>
              <a:buFontTx/>
              <a:buNone/>
            </a:pPr>
            <a:r>
              <a:rPr lang="en-US" altLang="ja-JP" sz="2800"/>
              <a:t>(</a:t>
            </a:r>
            <a:r>
              <a:rPr lang="ja-JP" altLang="en-US" sz="2800"/>
              <a:t>説明</a:t>
            </a:r>
            <a:r>
              <a:rPr lang="en-US" altLang="ja-JP" sz="2800"/>
              <a:t>)</a:t>
            </a:r>
          </a:p>
          <a:p>
            <a:pPr>
              <a:lnSpc>
                <a:spcPct val="80000"/>
              </a:lnSpc>
              <a:buFontTx/>
              <a:buNone/>
            </a:pPr>
            <a:endParaRPr lang="en-US" altLang="ja-JP" sz="2800"/>
          </a:p>
          <a:p>
            <a:pPr>
              <a:lnSpc>
                <a:spcPct val="80000"/>
              </a:lnSpc>
              <a:buFontTx/>
              <a:buNone/>
            </a:pPr>
            <a:r>
              <a:rPr lang="ja-JP" altLang="en-US" sz="2800"/>
              <a:t>グラフを書いておく（住宅価格</a:t>
            </a:r>
            <a:r>
              <a:rPr lang="en-US" altLang="ja-JP" sz="2800"/>
              <a:t>)</a:t>
            </a:r>
            <a:r>
              <a:rPr lang="ja-JP" altLang="en-US" sz="2800"/>
              <a:t>サイズと価格</a:t>
            </a:r>
          </a:p>
          <a:p>
            <a:pPr>
              <a:lnSpc>
                <a:spcPct val="80000"/>
              </a:lnSpc>
              <a:buFontTx/>
              <a:buNone/>
            </a:pPr>
            <a:r>
              <a:rPr lang="en-US" altLang="ja-JP" sz="2800"/>
              <a:t>(</a:t>
            </a:r>
            <a:r>
              <a:rPr lang="ja-JP" altLang="en-US" sz="2800"/>
              <a:t>エクセルで書く</a:t>
            </a:r>
            <a:r>
              <a:rPr lang="en-US" altLang="ja-JP" sz="2800"/>
              <a:t>)</a:t>
            </a:r>
          </a:p>
          <a:p>
            <a:pPr>
              <a:lnSpc>
                <a:spcPct val="80000"/>
              </a:lnSpc>
              <a:buFontTx/>
              <a:buNone/>
            </a:pPr>
            <a:endParaRPr lang="en-US" altLang="ja-JP" sz="2800"/>
          </a:p>
          <a:p>
            <a:pPr>
              <a:lnSpc>
                <a:spcPct val="80000"/>
              </a:lnSpc>
              <a:buFontTx/>
              <a:buNone/>
            </a:pPr>
            <a:r>
              <a:rPr lang="ja-JP" altLang="en-US" sz="2800"/>
              <a:t>このグラフが教師あり学習アルゴリズムの一例</a:t>
            </a:r>
          </a:p>
          <a:p>
            <a:pPr>
              <a:lnSpc>
                <a:spcPct val="80000"/>
              </a:lnSpc>
              <a:buFontTx/>
              <a:buNone/>
            </a:pPr>
            <a:r>
              <a:rPr lang="ja-JP" altLang="en-US" sz="2800"/>
              <a:t>それぞれのサンプルに対して正解が与えられている</a:t>
            </a:r>
          </a:p>
          <a:p>
            <a:pPr>
              <a:lnSpc>
                <a:spcPct val="80000"/>
              </a:lnSpc>
              <a:buFontTx/>
              <a:buNone/>
            </a:pPr>
            <a:r>
              <a:rPr lang="ja-JP" altLang="en-US" sz="2800"/>
              <a:t>教師あり学習ではデータセットがありこれを訓練セットと呼んでいる</a:t>
            </a:r>
          </a:p>
        </p:txBody>
      </p:sp>
    </p:spTree>
    <p:extLst>
      <p:ext uri="{BB962C8B-B14F-4D97-AF65-F5344CB8AC3E}">
        <p14:creationId xmlns:p14="http://schemas.microsoft.com/office/powerpoint/2010/main" val="3380250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ja-JP"/>
              <a:t>Coursera</a:t>
            </a:r>
            <a:r>
              <a:rPr lang="ja-JP" altLang="en-US"/>
              <a:t>内の表記方法</a:t>
            </a:r>
          </a:p>
        </p:txBody>
      </p:sp>
      <p:sp>
        <p:nvSpPr>
          <p:cNvPr id="5123" name="Rectangle 3"/>
          <p:cNvSpPr>
            <a:spLocks noGrp="1" noChangeArrowheads="1"/>
          </p:cNvSpPr>
          <p:nvPr>
            <p:ph type="body" idx="1"/>
          </p:nvPr>
        </p:nvSpPr>
        <p:spPr/>
        <p:txBody>
          <a:bodyPr/>
          <a:lstStyle/>
          <a:p>
            <a:r>
              <a:rPr lang="en-US" altLang="ja-JP"/>
              <a:t>m </a:t>
            </a:r>
            <a:r>
              <a:rPr lang="ja-JP" altLang="en-US"/>
              <a:t>・・・　訓練サンプルの数</a:t>
            </a:r>
          </a:p>
          <a:p>
            <a:r>
              <a:rPr lang="en-US" altLang="ja-JP"/>
              <a:t>X </a:t>
            </a:r>
            <a:r>
              <a:rPr lang="ja-JP" altLang="en-US"/>
              <a:t>・・・　入力変数</a:t>
            </a:r>
            <a:r>
              <a:rPr lang="en-US" altLang="ja-JP"/>
              <a:t>(</a:t>
            </a:r>
            <a:r>
              <a:rPr lang="ja-JP" altLang="en-US"/>
              <a:t>特徴</a:t>
            </a:r>
            <a:r>
              <a:rPr lang="en-US" altLang="ja-JP"/>
              <a:t>)</a:t>
            </a:r>
          </a:p>
          <a:p>
            <a:r>
              <a:rPr lang="en-US" altLang="ja-JP"/>
              <a:t>Y </a:t>
            </a:r>
            <a:r>
              <a:rPr lang="ja-JP" altLang="en-US"/>
              <a:t>・・・出力変数</a:t>
            </a:r>
            <a:r>
              <a:rPr lang="en-US" altLang="ja-JP"/>
              <a:t>(</a:t>
            </a:r>
            <a:r>
              <a:rPr lang="ja-JP" altLang="en-US"/>
              <a:t>目標変数</a:t>
            </a:r>
            <a:r>
              <a:rPr lang="en-US" altLang="ja-JP"/>
              <a:t>)</a:t>
            </a:r>
          </a:p>
          <a:p>
            <a:r>
              <a:rPr lang="en-US" altLang="ja-JP"/>
              <a:t>(x, y)</a:t>
            </a:r>
            <a:r>
              <a:rPr lang="ja-JP" altLang="en-US"/>
              <a:t>　・・・</a:t>
            </a:r>
            <a:r>
              <a:rPr lang="en-US" altLang="ja-JP"/>
              <a:t>1</a:t>
            </a:r>
            <a:r>
              <a:rPr lang="ja-JP" altLang="en-US"/>
              <a:t>組の訓練サンプル</a:t>
            </a:r>
          </a:p>
          <a:p>
            <a:r>
              <a:rPr lang="en-US" altLang="ja-JP"/>
              <a:t>(x(i), y(i)) </a:t>
            </a:r>
            <a:r>
              <a:rPr lang="ja-JP" altLang="en-US"/>
              <a:t>・・・特定の訓練サンプル</a:t>
            </a:r>
            <a:r>
              <a:rPr lang="en-US" altLang="ja-JP"/>
              <a:t>(i</a:t>
            </a:r>
            <a:r>
              <a:rPr lang="ja-JP" altLang="en-US"/>
              <a:t>番目のサンプル</a:t>
            </a:r>
            <a:r>
              <a:rPr lang="en-US" altLang="ja-JP"/>
              <a:t>)</a:t>
            </a:r>
          </a:p>
          <a:p>
            <a:endParaRPr lang="en-US" altLang="ja-JP"/>
          </a:p>
        </p:txBody>
      </p:sp>
    </p:spTree>
    <p:extLst>
      <p:ext uri="{BB962C8B-B14F-4D97-AF65-F5344CB8AC3E}">
        <p14:creationId xmlns:p14="http://schemas.microsoft.com/office/powerpoint/2010/main" val="3349529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ja-JP" altLang="en-US"/>
              <a:t>解き方の流れ</a:t>
            </a:r>
          </a:p>
        </p:txBody>
      </p:sp>
      <p:sp>
        <p:nvSpPr>
          <p:cNvPr id="6147" name="Rectangle 3"/>
          <p:cNvSpPr>
            <a:spLocks noGrp="1" noChangeArrowheads="1"/>
          </p:cNvSpPr>
          <p:nvPr>
            <p:ph type="body" idx="1"/>
          </p:nvPr>
        </p:nvSpPr>
        <p:spPr/>
        <p:txBody>
          <a:bodyPr/>
          <a:lstStyle/>
          <a:p>
            <a:r>
              <a:rPr lang="ja-JP" altLang="en-US"/>
              <a:t>訓練セット</a:t>
            </a:r>
          </a:p>
          <a:p>
            <a:r>
              <a:rPr lang="ja-JP" altLang="en-US"/>
              <a:t>学習アルゴリズムに読み込ませる</a:t>
            </a:r>
          </a:p>
          <a:p>
            <a:r>
              <a:rPr lang="ja-JP" altLang="en-US"/>
              <a:t>仮説</a:t>
            </a:r>
            <a:r>
              <a:rPr lang="en-US" altLang="ja-JP"/>
              <a:t>(</a:t>
            </a:r>
            <a:r>
              <a:rPr lang="ja-JP" altLang="en-US"/>
              <a:t>モデル</a:t>
            </a:r>
            <a:r>
              <a:rPr lang="en-US" altLang="ja-JP"/>
              <a:t>)</a:t>
            </a:r>
            <a:r>
              <a:rPr lang="ja-JP" altLang="en-US"/>
              <a:t>を作成</a:t>
            </a:r>
          </a:p>
          <a:p>
            <a:r>
              <a:rPr lang="ja-JP" altLang="en-US"/>
              <a:t>仮説に入力することで推定値を出力</a:t>
            </a:r>
          </a:p>
          <a:p>
            <a:endParaRPr lang="ja-JP" altLang="en-US"/>
          </a:p>
          <a:p>
            <a:endParaRPr lang="ja-JP" altLang="en-US"/>
          </a:p>
          <a:p>
            <a:endParaRPr lang="ja-JP" altLang="en-US"/>
          </a:p>
          <a:p>
            <a:endParaRPr lang="en-US" altLang="ja-JP"/>
          </a:p>
        </p:txBody>
      </p:sp>
    </p:spTree>
    <p:extLst>
      <p:ext uri="{BB962C8B-B14F-4D97-AF65-F5344CB8AC3E}">
        <p14:creationId xmlns:p14="http://schemas.microsoft.com/office/powerpoint/2010/main" val="4234247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ja-JP" altLang="en-US"/>
              <a:t>仮説の定義</a:t>
            </a:r>
          </a:p>
        </p:txBody>
      </p:sp>
      <p:sp>
        <p:nvSpPr>
          <p:cNvPr id="7171" name="Rectangle 3"/>
          <p:cNvSpPr>
            <a:spLocks noGrp="1" noChangeArrowheads="1"/>
          </p:cNvSpPr>
          <p:nvPr>
            <p:ph type="body" idx="1"/>
          </p:nvPr>
        </p:nvSpPr>
        <p:spPr/>
        <p:txBody>
          <a:bodyPr/>
          <a:lstStyle/>
          <a:p>
            <a:r>
              <a:rPr lang="en-US" altLang="ja-JP"/>
              <a:t>H_theta(x) = theta0 + theta1x</a:t>
            </a:r>
          </a:p>
          <a:p>
            <a:r>
              <a:rPr lang="ja-JP" altLang="en-US"/>
              <a:t>省略：</a:t>
            </a:r>
            <a:r>
              <a:rPr lang="en-US" altLang="ja-JP"/>
              <a:t>h(x) = </a:t>
            </a:r>
            <a:r>
              <a:rPr lang="ja-JP" altLang="en-US"/>
              <a:t>・・・</a:t>
            </a:r>
          </a:p>
          <a:p>
            <a:r>
              <a:rPr lang="en-US" altLang="ja-JP"/>
              <a:t>(</a:t>
            </a:r>
            <a:r>
              <a:rPr lang="ja-JP" altLang="en-US"/>
              <a:t>このモデルは</a:t>
            </a:r>
            <a:r>
              <a:rPr lang="en-US" altLang="ja-JP"/>
              <a:t>y</a:t>
            </a:r>
            <a:r>
              <a:rPr lang="ja-JP" altLang="en-US"/>
              <a:t>を</a:t>
            </a:r>
            <a:r>
              <a:rPr lang="en-US" altLang="ja-JP"/>
              <a:t>x</a:t>
            </a:r>
            <a:r>
              <a:rPr lang="ja-JP" altLang="en-US"/>
              <a:t>の線形で表す</a:t>
            </a:r>
            <a:r>
              <a:rPr lang="en-US" altLang="ja-JP"/>
              <a:t>)</a:t>
            </a:r>
          </a:p>
          <a:p>
            <a:r>
              <a:rPr lang="en-US" altLang="ja-JP"/>
              <a:t>(</a:t>
            </a:r>
            <a:r>
              <a:rPr lang="ja-JP" altLang="en-US"/>
              <a:t>線形回帰モデル</a:t>
            </a:r>
            <a:r>
              <a:rPr lang="en-US" altLang="ja-JP"/>
              <a:t>)</a:t>
            </a:r>
          </a:p>
          <a:p>
            <a:endParaRPr lang="en-US" altLang="ja-JP"/>
          </a:p>
        </p:txBody>
      </p:sp>
    </p:spTree>
    <p:extLst>
      <p:ext uri="{BB962C8B-B14F-4D97-AF65-F5344CB8AC3E}">
        <p14:creationId xmlns:p14="http://schemas.microsoft.com/office/powerpoint/2010/main" val="3631545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カルテの例</a:t>
            </a:r>
            <a:r>
              <a:rPr lang="en-US" altLang="ja-JP" dirty="0" smtClean="0"/>
              <a:t>(</a:t>
            </a:r>
            <a:r>
              <a:rPr lang="ja-JP" altLang="en-US" dirty="0" smtClean="0"/>
              <a:t>両性か悪性の眼科</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a:buFontTx/>
              <a:buNone/>
            </a:pPr>
            <a:r>
              <a:rPr lang="ja-JP" altLang="en-US" dirty="0" smtClean="0"/>
              <a:t>連続値ではなく離散値の場合</a:t>
            </a:r>
          </a:p>
          <a:p>
            <a:pPr>
              <a:buFontTx/>
              <a:buNone/>
            </a:pPr>
            <a:r>
              <a:rPr lang="ja-JP" altLang="en-US" dirty="0" smtClean="0"/>
              <a:t>ある問題が</a:t>
            </a:r>
            <a:r>
              <a:rPr lang="en-US" altLang="ja-JP" dirty="0" smtClean="0"/>
              <a:t>0,1</a:t>
            </a:r>
            <a:r>
              <a:rPr lang="ja-JP" altLang="en-US" dirty="0" smtClean="0"/>
              <a:t>で答えられるとき、</a:t>
            </a:r>
          </a:p>
          <a:p>
            <a:pPr>
              <a:buFontTx/>
              <a:buNone/>
            </a:pPr>
            <a:r>
              <a:rPr lang="ja-JP" altLang="en-US" dirty="0" smtClean="0"/>
              <a:t>あるデータセットから算出したモデルから、その確率を推定できるか</a:t>
            </a:r>
          </a:p>
          <a:p>
            <a:pPr>
              <a:buFontTx/>
              <a:buNone/>
            </a:pPr>
            <a:r>
              <a:rPr lang="ja-JP" altLang="en-US" dirty="0" smtClean="0"/>
              <a:t>このことを分類問題という</a:t>
            </a:r>
          </a:p>
          <a:p>
            <a:pPr>
              <a:buFontTx/>
              <a:buNone/>
            </a:pPr>
            <a:r>
              <a:rPr lang="en-US" altLang="ja-JP" dirty="0" smtClean="0"/>
              <a:t>(</a:t>
            </a:r>
            <a:r>
              <a:rPr lang="ja-JP" altLang="en-US" dirty="0" smtClean="0"/>
              <a:t>問題によっては出力が複数の場合もある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37</a:t>
            </a:fld>
            <a:endParaRPr kumimoji="1" lang="ja-JP" altLang="en-US"/>
          </a:p>
        </p:txBody>
      </p:sp>
    </p:spTree>
    <p:extLst>
      <p:ext uri="{BB962C8B-B14F-4D97-AF65-F5344CB8AC3E}">
        <p14:creationId xmlns:p14="http://schemas.microsoft.com/office/powerpoint/2010/main" val="2176813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教師なし学習</a:t>
            </a:r>
            <a:endParaRPr kumimoji="1" lang="ja-JP" altLang="en-US" dirty="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38</a:t>
            </a:fld>
            <a:endParaRPr kumimoji="1" lang="ja-JP" altLang="en-US"/>
          </a:p>
        </p:txBody>
      </p:sp>
      <p:sp>
        <p:nvSpPr>
          <p:cNvPr id="26" name="コンテンツ プレースホルダー 2"/>
          <p:cNvSpPr>
            <a:spLocks noGrp="1"/>
          </p:cNvSpPr>
          <p:nvPr>
            <p:ph idx="1"/>
          </p:nvPr>
        </p:nvSpPr>
        <p:spPr>
          <a:xfrm>
            <a:off x="457200" y="1600200"/>
            <a:ext cx="8229600" cy="4525963"/>
          </a:xfrm>
        </p:spPr>
        <p:txBody>
          <a:bodyPr>
            <a:normAutofit/>
          </a:bodyPr>
          <a:lstStyle/>
          <a:p>
            <a:r>
              <a:rPr kumimoji="1" lang="ja-JP" altLang="en-US" dirty="0" smtClean="0"/>
              <a:t>ラベル付けされたデータセットが存在しない</a:t>
            </a:r>
            <a:endParaRPr kumimoji="1" lang="en-US" altLang="ja-JP" dirty="0" smtClean="0"/>
          </a:p>
          <a:p>
            <a:pPr lvl="1"/>
            <a:r>
              <a:rPr kumimoji="1" lang="ja-JP" altLang="en-US" dirty="0" smtClean="0"/>
              <a:t>先ほどのような良性か悪性かの</a:t>
            </a:r>
            <a:r>
              <a:rPr lang="ja-JP" altLang="en-US" dirty="0" smtClean="0"/>
              <a:t>結果</a:t>
            </a:r>
            <a:r>
              <a:rPr lang="en-US" altLang="ja-JP" dirty="0" smtClean="0"/>
              <a:t>(</a:t>
            </a:r>
            <a:r>
              <a:rPr lang="ja-JP" altLang="en-US" dirty="0" smtClean="0"/>
              <a:t>正解</a:t>
            </a:r>
            <a:r>
              <a:rPr lang="en-US" altLang="ja-JP" dirty="0" smtClean="0"/>
              <a:t>)</a:t>
            </a:r>
            <a:r>
              <a:rPr lang="ja-JP" altLang="en-US" dirty="0" smtClean="0"/>
              <a:t>がない</a:t>
            </a:r>
            <a:endParaRPr lang="en-US" altLang="ja-JP" dirty="0" smtClean="0"/>
          </a:p>
          <a:p>
            <a:pPr lvl="1"/>
            <a:endParaRPr kumimoji="1" lang="ja-JP" altLang="en-US" dirty="0"/>
          </a:p>
        </p:txBody>
      </p:sp>
      <p:graphicFrame>
        <p:nvGraphicFramePr>
          <p:cNvPr id="5" name="グラフ 4"/>
          <p:cNvGraphicFramePr>
            <a:graphicFrameLocks/>
          </p:cNvGraphicFramePr>
          <p:nvPr>
            <p:extLst>
              <p:ext uri="{D42A27DB-BD31-4B8C-83A1-F6EECF244321}">
                <p14:modId xmlns:p14="http://schemas.microsoft.com/office/powerpoint/2010/main" val="4277963"/>
              </p:ext>
            </p:extLst>
          </p:nvPr>
        </p:nvGraphicFramePr>
        <p:xfrm>
          <a:off x="0" y="3356992"/>
          <a:ext cx="3960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p:cNvGraphicFramePr>
            <a:graphicFrameLocks/>
          </p:cNvGraphicFramePr>
          <p:nvPr>
            <p:extLst>
              <p:ext uri="{D42A27DB-BD31-4B8C-83A1-F6EECF244321}">
                <p14:modId xmlns:p14="http://schemas.microsoft.com/office/powerpoint/2010/main" val="2301755591"/>
              </p:ext>
            </p:extLst>
          </p:nvPr>
        </p:nvGraphicFramePr>
        <p:xfrm>
          <a:off x="4860032" y="3356992"/>
          <a:ext cx="3960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右矢印 3"/>
          <p:cNvSpPr/>
          <p:nvPr/>
        </p:nvSpPr>
        <p:spPr>
          <a:xfrm>
            <a:off x="4254874" y="4221088"/>
            <a:ext cx="43204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4300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a:lnSpc>
                <a:spcPct val="80000"/>
              </a:lnSpc>
            </a:pPr>
            <a:r>
              <a:rPr lang="ja-JP" altLang="en-US" dirty="0" smtClean="0"/>
              <a:t>教師あり学習の定義</a:t>
            </a:r>
          </a:p>
          <a:p>
            <a:pPr>
              <a:lnSpc>
                <a:spcPct val="80000"/>
              </a:lnSpc>
            </a:pPr>
            <a:r>
              <a:rPr lang="ja-JP" altLang="en-US" dirty="0" smtClean="0"/>
              <a:t>住宅の価格を予測</a:t>
            </a:r>
          </a:p>
          <a:p>
            <a:pPr>
              <a:lnSpc>
                <a:spcPct val="80000"/>
              </a:lnSpc>
            </a:pPr>
            <a:r>
              <a:rPr lang="ja-JP" altLang="en-US" dirty="0" smtClean="0"/>
              <a:t>データセットをプロット</a:t>
            </a:r>
            <a:r>
              <a:rPr lang="en-US" altLang="ja-JP" dirty="0" smtClean="0"/>
              <a:t>(</a:t>
            </a:r>
            <a:r>
              <a:rPr lang="ja-JP" altLang="en-US" dirty="0" smtClean="0"/>
              <a:t>縦と横</a:t>
            </a:r>
            <a:r>
              <a:rPr lang="en-US" altLang="ja-JP" dirty="0" smtClean="0"/>
              <a:t>)</a:t>
            </a:r>
          </a:p>
          <a:p>
            <a:pPr>
              <a:lnSpc>
                <a:spcPct val="80000"/>
              </a:lnSpc>
            </a:pPr>
            <a:r>
              <a:rPr lang="ja-JP" altLang="en-US" dirty="0" smtClean="0"/>
              <a:t>販売価格を知りたい→どのように学習アルゴリズムを活用するか</a:t>
            </a:r>
          </a:p>
          <a:p>
            <a:pPr>
              <a:lnSpc>
                <a:spcPct val="80000"/>
              </a:lnSpc>
            </a:pPr>
            <a:r>
              <a:rPr lang="ja-JP" altLang="en-US" dirty="0" smtClean="0"/>
              <a:t>データに直線を当てはめてフィットさせる</a:t>
            </a:r>
          </a:p>
          <a:p>
            <a:pPr>
              <a:lnSpc>
                <a:spcPct val="80000"/>
              </a:lnSpc>
            </a:pPr>
            <a:r>
              <a:rPr lang="en-US" altLang="ja-JP" dirty="0" smtClean="0"/>
              <a:t>2</a:t>
            </a:r>
            <a:r>
              <a:rPr lang="ja-JP" altLang="en-US" dirty="0" smtClean="0"/>
              <a:t>次関数にフィットさせる</a:t>
            </a:r>
          </a:p>
          <a:p>
            <a:pPr>
              <a:lnSpc>
                <a:spcPct val="80000"/>
              </a:lnSpc>
            </a:pPr>
            <a:r>
              <a:rPr lang="ja-JP" altLang="en-US" dirty="0" smtClean="0"/>
              <a:t>これらの方法をどのように決めるか</a:t>
            </a:r>
          </a:p>
          <a:p>
            <a:pPr>
              <a:lnSpc>
                <a:spcPct val="80000"/>
              </a:lnSpc>
            </a:pPr>
            <a:r>
              <a:rPr lang="ja-JP" altLang="en-US" dirty="0" smtClean="0"/>
              <a:t>データセットには正しいかいが与えられている</a:t>
            </a:r>
            <a:r>
              <a:rPr lang="en-US" altLang="ja-JP" dirty="0" smtClean="0"/>
              <a:t>(</a:t>
            </a:r>
            <a:r>
              <a:rPr lang="ja-JP" altLang="en-US" dirty="0" smtClean="0"/>
              <a:t>これら</a:t>
            </a:r>
          </a:p>
          <a:p>
            <a:pPr>
              <a:lnSpc>
                <a:spcPct val="80000"/>
              </a:lnSpc>
            </a:pPr>
            <a:r>
              <a:rPr lang="ja-JP" altLang="en-US" dirty="0" smtClean="0"/>
              <a:t>から任意のデータが与えられたときに算出させる</a:t>
            </a:r>
            <a:r>
              <a:rPr lang="en-US" altLang="ja-JP" dirty="0" smtClean="0"/>
              <a:t>)</a:t>
            </a:r>
          </a:p>
          <a:p>
            <a:pPr>
              <a:lnSpc>
                <a:spcPct val="80000"/>
              </a:lnSpc>
            </a:pPr>
            <a:r>
              <a:rPr lang="ja-JP" altLang="en-US" dirty="0" smtClean="0"/>
              <a:t>このことを回帰問題という</a:t>
            </a:r>
          </a:p>
          <a:p>
            <a:pPr>
              <a:lnSpc>
                <a:spcPct val="80000"/>
              </a:lnSpc>
            </a:pPr>
            <a:r>
              <a:rPr lang="ja-JP" altLang="en-US" dirty="0" smtClean="0"/>
              <a:t>連続値として取り扱う</a:t>
            </a:r>
          </a:p>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39</a:t>
            </a:fld>
            <a:endParaRPr kumimoji="1" lang="ja-JP" altLang="en-US"/>
          </a:p>
        </p:txBody>
      </p:sp>
    </p:spTree>
    <p:extLst>
      <p:ext uri="{BB962C8B-B14F-4D97-AF65-F5344CB8AC3E}">
        <p14:creationId xmlns:p14="http://schemas.microsoft.com/office/powerpoint/2010/main" val="3619716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1" algn="ctr" rtl="0">
              <a:spcBef>
                <a:spcPct val="0"/>
              </a:spcBef>
            </a:pPr>
            <a:r>
              <a:rPr lang="en-US" altLang="ja-JP" sz="4400" dirty="0" smtClean="0"/>
              <a:t>Machine </a:t>
            </a:r>
            <a:r>
              <a:rPr lang="en-US" altLang="ja-JP" sz="4400" dirty="0" err="1" smtClean="0"/>
              <a:t>Learnig</a:t>
            </a:r>
            <a:r>
              <a:rPr lang="ja-JP" altLang="en-US" sz="4400" dirty="0" smtClean="0"/>
              <a:t> </a:t>
            </a:r>
            <a:r>
              <a:rPr lang="en-US" altLang="ja-JP" sz="4400" dirty="0" smtClean="0"/>
              <a:t>course</a:t>
            </a:r>
            <a:endParaRPr kumimoji="1" lang="ja-JP" altLang="en-US" sz="4400" dirty="0"/>
          </a:p>
        </p:txBody>
      </p:sp>
      <p:sp>
        <p:nvSpPr>
          <p:cNvPr id="3" name="コンテンツ プレースホルダー 2"/>
          <p:cNvSpPr>
            <a:spLocks noGrp="1"/>
          </p:cNvSpPr>
          <p:nvPr>
            <p:ph idx="1"/>
          </p:nvPr>
        </p:nvSpPr>
        <p:spPr/>
        <p:txBody>
          <a:bodyPr/>
          <a:lstStyle/>
          <a:p>
            <a:r>
              <a:rPr kumimoji="1" lang="ja-JP" altLang="en-US" dirty="0" smtClean="0"/>
              <a:t>機械学習についての無料オンライン講座</a:t>
            </a:r>
            <a:endParaRPr kumimoji="1" lang="en-US" altLang="ja-JP" dirty="0" smtClean="0"/>
          </a:p>
          <a:p>
            <a:pPr lvl="1"/>
            <a:r>
              <a:rPr lang="ja-JP" altLang="en-US" dirty="0" smtClean="0"/>
              <a:t>機械学習の定義</a:t>
            </a:r>
            <a:endParaRPr lang="en-US" altLang="ja-JP" dirty="0" smtClean="0"/>
          </a:p>
          <a:p>
            <a:pPr lvl="1"/>
            <a:r>
              <a:rPr lang="ja-JP" altLang="en-US" dirty="0" smtClean="0"/>
              <a:t>機械学習問題の主な種類</a:t>
            </a:r>
            <a:endParaRPr lang="en-US" altLang="ja-JP" dirty="0" smtClean="0"/>
          </a:p>
          <a:p>
            <a:pPr lvl="1"/>
            <a:r>
              <a:rPr lang="ja-JP" altLang="en-US" dirty="0" smtClean="0"/>
              <a:t>アルゴリズムの説明</a:t>
            </a:r>
            <a:endParaRPr lang="en-US" altLang="ja-JP" dirty="0" smtClean="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4</a:t>
            </a:fld>
            <a:endParaRPr kumimoji="1" lang="ja-JP" altLang="en-US"/>
          </a:p>
        </p:txBody>
      </p:sp>
    </p:spTree>
    <p:extLst>
      <p:ext uri="{BB962C8B-B14F-4D97-AF65-F5344CB8AC3E}">
        <p14:creationId xmlns:p14="http://schemas.microsoft.com/office/powerpoint/2010/main" val="225525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a:lnSpc>
                <a:spcPct val="80000"/>
              </a:lnSpc>
            </a:pPr>
            <a:r>
              <a:rPr lang="ja-JP" altLang="en-US" dirty="0" smtClean="0"/>
              <a:t>教師あり学習の定義</a:t>
            </a:r>
          </a:p>
          <a:p>
            <a:pPr>
              <a:lnSpc>
                <a:spcPct val="80000"/>
              </a:lnSpc>
            </a:pPr>
            <a:r>
              <a:rPr lang="ja-JP" altLang="en-US" dirty="0" smtClean="0"/>
              <a:t>住宅の価格を予測</a:t>
            </a:r>
          </a:p>
          <a:p>
            <a:pPr>
              <a:lnSpc>
                <a:spcPct val="80000"/>
              </a:lnSpc>
            </a:pPr>
            <a:r>
              <a:rPr lang="ja-JP" altLang="en-US" dirty="0" smtClean="0"/>
              <a:t>データセットをプロット</a:t>
            </a:r>
            <a:r>
              <a:rPr lang="en-US" altLang="ja-JP" dirty="0" smtClean="0"/>
              <a:t>(</a:t>
            </a:r>
            <a:r>
              <a:rPr lang="ja-JP" altLang="en-US" dirty="0" smtClean="0"/>
              <a:t>縦と横</a:t>
            </a:r>
            <a:r>
              <a:rPr lang="en-US" altLang="ja-JP" dirty="0" smtClean="0"/>
              <a:t>)</a:t>
            </a:r>
          </a:p>
          <a:p>
            <a:pPr>
              <a:lnSpc>
                <a:spcPct val="80000"/>
              </a:lnSpc>
            </a:pPr>
            <a:r>
              <a:rPr lang="ja-JP" altLang="en-US" dirty="0" smtClean="0"/>
              <a:t>販売価格を知りたい→どのように学習アルゴリズムを活用するか</a:t>
            </a:r>
          </a:p>
          <a:p>
            <a:pPr>
              <a:lnSpc>
                <a:spcPct val="80000"/>
              </a:lnSpc>
            </a:pPr>
            <a:r>
              <a:rPr lang="ja-JP" altLang="en-US" dirty="0" smtClean="0"/>
              <a:t>データに直線を当てはめてフィットさせる</a:t>
            </a:r>
          </a:p>
          <a:p>
            <a:pPr>
              <a:lnSpc>
                <a:spcPct val="80000"/>
              </a:lnSpc>
            </a:pPr>
            <a:r>
              <a:rPr lang="en-US" altLang="ja-JP" dirty="0" smtClean="0"/>
              <a:t>2</a:t>
            </a:r>
            <a:r>
              <a:rPr lang="ja-JP" altLang="en-US" dirty="0" smtClean="0"/>
              <a:t>次関数にフィットさせる</a:t>
            </a:r>
          </a:p>
          <a:p>
            <a:pPr>
              <a:lnSpc>
                <a:spcPct val="80000"/>
              </a:lnSpc>
            </a:pPr>
            <a:r>
              <a:rPr lang="ja-JP" altLang="en-US" dirty="0" smtClean="0"/>
              <a:t>これらの方法をどのように決めるか</a:t>
            </a:r>
          </a:p>
          <a:p>
            <a:pPr>
              <a:lnSpc>
                <a:spcPct val="80000"/>
              </a:lnSpc>
            </a:pPr>
            <a:r>
              <a:rPr lang="ja-JP" altLang="en-US" dirty="0" smtClean="0"/>
              <a:t>データセットには正しいかいが与えられている</a:t>
            </a:r>
            <a:r>
              <a:rPr lang="en-US" altLang="ja-JP" dirty="0" smtClean="0"/>
              <a:t>(</a:t>
            </a:r>
            <a:r>
              <a:rPr lang="ja-JP" altLang="en-US" dirty="0" smtClean="0"/>
              <a:t>これら</a:t>
            </a:r>
          </a:p>
          <a:p>
            <a:pPr>
              <a:lnSpc>
                <a:spcPct val="80000"/>
              </a:lnSpc>
            </a:pPr>
            <a:r>
              <a:rPr lang="ja-JP" altLang="en-US" dirty="0" smtClean="0"/>
              <a:t>から任意のデータが与えられたときに算出させる</a:t>
            </a:r>
            <a:r>
              <a:rPr lang="en-US" altLang="ja-JP" dirty="0" smtClean="0"/>
              <a:t>)</a:t>
            </a:r>
          </a:p>
          <a:p>
            <a:pPr>
              <a:lnSpc>
                <a:spcPct val="80000"/>
              </a:lnSpc>
            </a:pPr>
            <a:r>
              <a:rPr lang="ja-JP" altLang="en-US" dirty="0" smtClean="0"/>
              <a:t>このことを回帰問題という</a:t>
            </a:r>
          </a:p>
          <a:p>
            <a:pPr>
              <a:lnSpc>
                <a:spcPct val="80000"/>
              </a:lnSpc>
            </a:pPr>
            <a:r>
              <a:rPr lang="ja-JP" altLang="en-US" dirty="0" smtClean="0"/>
              <a:t>連続値として取り扱う</a:t>
            </a:r>
          </a:p>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5</a:t>
            </a:fld>
            <a:endParaRPr kumimoji="1" lang="ja-JP" altLang="en-US"/>
          </a:p>
        </p:txBody>
      </p:sp>
    </p:spTree>
    <p:extLst>
      <p:ext uri="{BB962C8B-B14F-4D97-AF65-F5344CB8AC3E}">
        <p14:creationId xmlns:p14="http://schemas.microsoft.com/office/powerpoint/2010/main" val="304213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a:lnSpc>
                <a:spcPct val="80000"/>
              </a:lnSpc>
            </a:pPr>
            <a:r>
              <a:rPr lang="ja-JP" altLang="en-US" dirty="0" smtClean="0"/>
              <a:t>教師あり学習の定義</a:t>
            </a:r>
          </a:p>
          <a:p>
            <a:pPr>
              <a:lnSpc>
                <a:spcPct val="80000"/>
              </a:lnSpc>
            </a:pPr>
            <a:r>
              <a:rPr lang="ja-JP" altLang="en-US" dirty="0" smtClean="0"/>
              <a:t>住宅の価格を予測</a:t>
            </a:r>
          </a:p>
          <a:p>
            <a:pPr>
              <a:lnSpc>
                <a:spcPct val="80000"/>
              </a:lnSpc>
            </a:pPr>
            <a:r>
              <a:rPr lang="ja-JP" altLang="en-US" dirty="0" smtClean="0"/>
              <a:t>データセットをプロット</a:t>
            </a:r>
            <a:r>
              <a:rPr lang="en-US" altLang="ja-JP" dirty="0" smtClean="0"/>
              <a:t>(</a:t>
            </a:r>
            <a:r>
              <a:rPr lang="ja-JP" altLang="en-US" dirty="0" smtClean="0"/>
              <a:t>縦と横</a:t>
            </a:r>
            <a:r>
              <a:rPr lang="en-US" altLang="ja-JP" dirty="0" smtClean="0"/>
              <a:t>)</a:t>
            </a:r>
          </a:p>
          <a:p>
            <a:pPr>
              <a:lnSpc>
                <a:spcPct val="80000"/>
              </a:lnSpc>
            </a:pPr>
            <a:r>
              <a:rPr lang="ja-JP" altLang="en-US" dirty="0" smtClean="0"/>
              <a:t>販売価格を知りたい→どのように学習アルゴリズムを活用するか</a:t>
            </a:r>
          </a:p>
          <a:p>
            <a:pPr>
              <a:lnSpc>
                <a:spcPct val="80000"/>
              </a:lnSpc>
            </a:pPr>
            <a:r>
              <a:rPr lang="ja-JP" altLang="en-US" dirty="0" smtClean="0"/>
              <a:t>データに直線を当てはめてフィットさせる</a:t>
            </a:r>
          </a:p>
          <a:p>
            <a:pPr>
              <a:lnSpc>
                <a:spcPct val="80000"/>
              </a:lnSpc>
            </a:pPr>
            <a:r>
              <a:rPr lang="en-US" altLang="ja-JP" dirty="0" smtClean="0"/>
              <a:t>2</a:t>
            </a:r>
            <a:r>
              <a:rPr lang="ja-JP" altLang="en-US" dirty="0" smtClean="0"/>
              <a:t>次関数にフィットさせる</a:t>
            </a:r>
          </a:p>
          <a:p>
            <a:pPr>
              <a:lnSpc>
                <a:spcPct val="80000"/>
              </a:lnSpc>
            </a:pPr>
            <a:r>
              <a:rPr lang="ja-JP" altLang="en-US" dirty="0" smtClean="0"/>
              <a:t>これらの方法をどのように決めるか</a:t>
            </a:r>
          </a:p>
          <a:p>
            <a:pPr>
              <a:lnSpc>
                <a:spcPct val="80000"/>
              </a:lnSpc>
            </a:pPr>
            <a:r>
              <a:rPr lang="ja-JP" altLang="en-US" dirty="0" smtClean="0"/>
              <a:t>データセットには正しいかいが与えられている</a:t>
            </a:r>
            <a:r>
              <a:rPr lang="en-US" altLang="ja-JP" dirty="0" smtClean="0"/>
              <a:t>(</a:t>
            </a:r>
            <a:r>
              <a:rPr lang="ja-JP" altLang="en-US" dirty="0" smtClean="0"/>
              <a:t>これら</a:t>
            </a:r>
          </a:p>
          <a:p>
            <a:pPr>
              <a:lnSpc>
                <a:spcPct val="80000"/>
              </a:lnSpc>
            </a:pPr>
            <a:r>
              <a:rPr lang="ja-JP" altLang="en-US" dirty="0" smtClean="0"/>
              <a:t>から任意のデータが与えられたときに算出させる</a:t>
            </a:r>
            <a:r>
              <a:rPr lang="en-US" altLang="ja-JP" dirty="0" smtClean="0"/>
              <a:t>)</a:t>
            </a:r>
          </a:p>
          <a:p>
            <a:pPr>
              <a:lnSpc>
                <a:spcPct val="80000"/>
              </a:lnSpc>
            </a:pPr>
            <a:r>
              <a:rPr lang="ja-JP" altLang="en-US" dirty="0" smtClean="0"/>
              <a:t>このことを回帰問題という</a:t>
            </a:r>
          </a:p>
          <a:p>
            <a:pPr>
              <a:lnSpc>
                <a:spcPct val="80000"/>
              </a:lnSpc>
            </a:pPr>
            <a:r>
              <a:rPr lang="ja-JP" altLang="en-US" dirty="0" smtClean="0"/>
              <a:t>連続値として取り扱う</a:t>
            </a:r>
          </a:p>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6</a:t>
            </a:fld>
            <a:endParaRPr kumimoji="1" lang="ja-JP" altLang="en-US"/>
          </a:p>
        </p:txBody>
      </p:sp>
    </p:spTree>
    <p:extLst>
      <p:ext uri="{BB962C8B-B14F-4D97-AF65-F5344CB8AC3E}">
        <p14:creationId xmlns:p14="http://schemas.microsoft.com/office/powerpoint/2010/main" val="127457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graphicFrame>
        <p:nvGraphicFramePr>
          <p:cNvPr id="5" name="グラフ 4"/>
          <p:cNvGraphicFramePr>
            <a:graphicFrameLocks noChangeAspect="1"/>
          </p:cNvGraphicFramePr>
          <p:nvPr>
            <p:extLst>
              <p:ext uri="{D42A27DB-BD31-4B8C-83A1-F6EECF244321}">
                <p14:modId xmlns:p14="http://schemas.microsoft.com/office/powerpoint/2010/main" val="3196677920"/>
              </p:ext>
            </p:extLst>
          </p:nvPr>
        </p:nvGraphicFramePr>
        <p:xfrm>
          <a:off x="251520" y="1800000"/>
          <a:ext cx="6000000" cy="3600000"/>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p:cNvSpPr txBox="1"/>
          <p:nvPr/>
        </p:nvSpPr>
        <p:spPr>
          <a:xfrm>
            <a:off x="6352223" y="1827109"/>
            <a:ext cx="2771800" cy="1754326"/>
          </a:xfrm>
          <a:prstGeom prst="rect">
            <a:avLst/>
          </a:prstGeom>
          <a:noFill/>
        </p:spPr>
        <p:txBody>
          <a:bodyPr wrap="square" rtlCol="0">
            <a:spAutoFit/>
          </a:bodyPr>
          <a:lstStyle/>
          <a:p>
            <a:r>
              <a:rPr lang="ja-JP" altLang="en-US" dirty="0" smtClean="0"/>
              <a:t>例：住宅の敷地面積と価格</a:t>
            </a:r>
            <a:endParaRPr lang="en-US" altLang="ja-JP" dirty="0" smtClean="0"/>
          </a:p>
          <a:p>
            <a:endParaRPr lang="en-US" altLang="ja-JP" dirty="0"/>
          </a:p>
          <a:p>
            <a:r>
              <a:rPr lang="ja-JP" altLang="en-US" dirty="0" smtClean="0"/>
              <a:t>ある住宅の敷地面積に対しての住宅価格を知りたい</a:t>
            </a:r>
            <a:endParaRPr lang="en-US" altLang="ja-JP" dirty="0" smtClean="0"/>
          </a:p>
          <a:p>
            <a:endParaRPr lang="en-US" altLang="ja-JP" dirty="0"/>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7</a:t>
            </a:fld>
            <a:endParaRPr kumimoji="1" lang="ja-JP" altLang="en-US"/>
          </a:p>
        </p:txBody>
      </p:sp>
    </p:spTree>
    <p:extLst>
      <p:ext uri="{BB962C8B-B14F-4D97-AF65-F5344CB8AC3E}">
        <p14:creationId xmlns:p14="http://schemas.microsoft.com/office/powerpoint/2010/main" val="152185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71800" cy="2308324"/>
          </a:xfrm>
          <a:prstGeom prst="rect">
            <a:avLst/>
          </a:prstGeom>
          <a:noFill/>
        </p:spPr>
        <p:txBody>
          <a:bodyPr wrap="square" rtlCol="0">
            <a:spAutoFit/>
          </a:bodyPr>
          <a:lstStyle/>
          <a:p>
            <a:r>
              <a:rPr lang="ja-JP" altLang="en-US" dirty="0" smtClean="0"/>
              <a:t>例：住宅の敷地面積と価格</a:t>
            </a:r>
            <a:endParaRPr lang="en-US" altLang="ja-JP" dirty="0" smtClean="0"/>
          </a:p>
          <a:p>
            <a:endParaRPr lang="en-US" altLang="ja-JP" dirty="0"/>
          </a:p>
          <a:p>
            <a:r>
              <a:rPr lang="ja-JP" altLang="en-US" dirty="0" smtClean="0"/>
              <a:t>ある住宅の敷地面積に対しての住宅価格を知りたい</a:t>
            </a:r>
            <a:endParaRPr lang="en-US" altLang="ja-JP" dirty="0" smtClean="0"/>
          </a:p>
          <a:p>
            <a:endParaRPr lang="en-US" altLang="ja-JP" dirty="0" smtClean="0"/>
          </a:p>
          <a:p>
            <a:r>
              <a:rPr lang="ja-JP" altLang="en-US" dirty="0" smtClean="0"/>
              <a:t>データセットに対して直線でフィットさせる</a:t>
            </a:r>
            <a:endParaRPr lang="en-US" altLang="ja-JP" dirty="0"/>
          </a:p>
          <a:p>
            <a:endParaRPr lang="en-US" altLang="ja-JP" dirty="0" smtClean="0"/>
          </a:p>
        </p:txBody>
      </p:sp>
      <p:graphicFrame>
        <p:nvGraphicFramePr>
          <p:cNvPr id="9" name="グラフ 8"/>
          <p:cNvGraphicFramePr>
            <a:graphicFrameLocks noChangeAspect="1"/>
          </p:cNvGraphicFramePr>
          <p:nvPr>
            <p:extLst>
              <p:ext uri="{D42A27DB-BD31-4B8C-83A1-F6EECF244321}">
                <p14:modId xmlns:p14="http://schemas.microsoft.com/office/powerpoint/2010/main" val="815874040"/>
              </p:ext>
            </p:extLst>
          </p:nvPr>
        </p:nvGraphicFramePr>
        <p:xfrm>
          <a:off x="252000" y="1800000"/>
          <a:ext cx="6000000" cy="3600000"/>
        </p:xfrm>
        <a:graphic>
          <a:graphicData uri="http://schemas.openxmlformats.org/drawingml/2006/chart">
            <c:chart xmlns:c="http://schemas.openxmlformats.org/drawingml/2006/chart" xmlns:r="http://schemas.openxmlformats.org/officeDocument/2006/relationships" r:id="rId2"/>
          </a:graphicData>
        </a:graphic>
      </p:graphicFrame>
      <p:sp>
        <p:nvSpPr>
          <p:cNvPr id="10" name="スライド番号プレースホルダー 9"/>
          <p:cNvSpPr>
            <a:spLocks noGrp="1"/>
          </p:cNvSpPr>
          <p:nvPr>
            <p:ph type="sldNum" sz="quarter" idx="12"/>
          </p:nvPr>
        </p:nvSpPr>
        <p:spPr/>
        <p:txBody>
          <a:bodyPr/>
          <a:lstStyle/>
          <a:p>
            <a:fld id="{421F742A-39A9-4C0C-B888-1DF80FBD5B7F}" type="slidenum">
              <a:rPr kumimoji="1" lang="ja-JP" altLang="en-US" smtClean="0"/>
              <a:t>8</a:t>
            </a:fld>
            <a:endParaRPr kumimoji="1" lang="ja-JP" altLang="en-US"/>
          </a:p>
        </p:txBody>
      </p:sp>
    </p:spTree>
    <p:extLst>
      <p:ext uri="{BB962C8B-B14F-4D97-AF65-F5344CB8AC3E}">
        <p14:creationId xmlns:p14="http://schemas.microsoft.com/office/powerpoint/2010/main" val="130038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71800" cy="3693319"/>
          </a:xfrm>
          <a:prstGeom prst="rect">
            <a:avLst/>
          </a:prstGeom>
          <a:noFill/>
        </p:spPr>
        <p:txBody>
          <a:bodyPr wrap="square" rtlCol="0">
            <a:spAutoFit/>
          </a:bodyPr>
          <a:lstStyle/>
          <a:p>
            <a:r>
              <a:rPr lang="ja-JP" altLang="en-US" dirty="0" smtClean="0"/>
              <a:t>例：住宅の敷地面積と価格</a:t>
            </a:r>
            <a:endParaRPr lang="en-US" altLang="ja-JP" dirty="0" smtClean="0"/>
          </a:p>
          <a:p>
            <a:endParaRPr lang="en-US" altLang="ja-JP" dirty="0"/>
          </a:p>
          <a:p>
            <a:r>
              <a:rPr lang="ja-JP" altLang="en-US" dirty="0" smtClean="0"/>
              <a:t>ある住宅の敷地面積に対しての住宅価格を知りたい</a:t>
            </a:r>
            <a:endParaRPr lang="en-US" altLang="ja-JP" dirty="0" smtClean="0"/>
          </a:p>
          <a:p>
            <a:endParaRPr lang="en-US" altLang="ja-JP" dirty="0"/>
          </a:p>
          <a:p>
            <a:r>
              <a:rPr lang="ja-JP" altLang="en-US" dirty="0" smtClean="0"/>
              <a:t>データセットに対して直線でフィットさせる</a:t>
            </a:r>
            <a:endParaRPr lang="en-US" altLang="ja-JP" dirty="0" smtClean="0"/>
          </a:p>
          <a:p>
            <a:endParaRPr lang="en-US" altLang="ja-JP" dirty="0" smtClean="0"/>
          </a:p>
          <a:p>
            <a:r>
              <a:rPr lang="ja-JP" altLang="en-US" dirty="0" smtClean="0"/>
              <a:t>敷地面積が</a:t>
            </a:r>
            <a:r>
              <a:rPr lang="en-US" altLang="ja-JP" dirty="0" smtClean="0"/>
              <a:t>1000feet</a:t>
            </a:r>
            <a:r>
              <a:rPr lang="en-US" altLang="ja-JP" baseline="30000" dirty="0" smtClean="0"/>
              <a:t>2</a:t>
            </a:r>
            <a:r>
              <a:rPr lang="ja-JP" altLang="en-US" dirty="0" smtClean="0"/>
              <a:t>のときの価格は図より約</a:t>
            </a:r>
            <a:r>
              <a:rPr lang="en-US" altLang="ja-JP" dirty="0" smtClean="0"/>
              <a:t>22.5</a:t>
            </a:r>
            <a:r>
              <a:rPr lang="ja-JP" altLang="en-US" dirty="0" smtClean="0"/>
              <a:t>万ドルと推定できる</a:t>
            </a:r>
            <a:endParaRPr lang="en-US" altLang="ja-JP" dirty="0" smtClean="0"/>
          </a:p>
          <a:p>
            <a:endParaRPr lang="en-US" altLang="ja-JP" dirty="0"/>
          </a:p>
          <a:p>
            <a:r>
              <a:rPr lang="ja-JP" altLang="en-US" dirty="0" smtClean="0"/>
              <a:t>これが適切？</a:t>
            </a:r>
            <a:endParaRPr lang="en-US" altLang="ja-JP" dirty="0" smtClean="0"/>
          </a:p>
        </p:txBody>
      </p:sp>
      <p:graphicFrame>
        <p:nvGraphicFramePr>
          <p:cNvPr id="5" name="グラフ 4"/>
          <p:cNvGraphicFramePr>
            <a:graphicFrameLocks noChangeAspect="1"/>
          </p:cNvGraphicFramePr>
          <p:nvPr>
            <p:extLst>
              <p:ext uri="{D42A27DB-BD31-4B8C-83A1-F6EECF244321}">
                <p14:modId xmlns:p14="http://schemas.microsoft.com/office/powerpoint/2010/main" val="1241532174"/>
              </p:ext>
            </p:extLst>
          </p:nvPr>
        </p:nvGraphicFramePr>
        <p:xfrm>
          <a:off x="252000" y="1800000"/>
          <a:ext cx="6000000" cy="360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直線コネクタ 3"/>
          <p:cNvCxnSpPr/>
          <p:nvPr/>
        </p:nvCxnSpPr>
        <p:spPr>
          <a:xfrm flipV="1">
            <a:off x="2973756" y="2924944"/>
            <a:ext cx="0" cy="18285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971600" y="2924944"/>
            <a:ext cx="20021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12"/>
          <p:cNvSpPr>
            <a:spLocks noGrp="1"/>
          </p:cNvSpPr>
          <p:nvPr>
            <p:ph type="sldNum" sz="quarter" idx="12"/>
          </p:nvPr>
        </p:nvSpPr>
        <p:spPr/>
        <p:txBody>
          <a:bodyPr/>
          <a:lstStyle/>
          <a:p>
            <a:fld id="{421F742A-39A9-4C0C-B888-1DF80FBD5B7F}" type="slidenum">
              <a:rPr kumimoji="1" lang="ja-JP" altLang="en-US" smtClean="0"/>
              <a:t>9</a:t>
            </a:fld>
            <a:endParaRPr kumimoji="1" lang="ja-JP" altLang="en-US"/>
          </a:p>
        </p:txBody>
      </p:sp>
    </p:spTree>
    <p:extLst>
      <p:ext uri="{BB962C8B-B14F-4D97-AF65-F5344CB8AC3E}">
        <p14:creationId xmlns:p14="http://schemas.microsoft.com/office/powerpoint/2010/main" val="42215165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2119</Words>
  <Application>Microsoft Office PowerPoint</Application>
  <PresentationFormat>画面に合わせる (4:3)</PresentationFormat>
  <Paragraphs>377</Paragraphs>
  <Slides>39</Slides>
  <Notes>1</Notes>
  <HiddenSlides>0</HiddenSlides>
  <MMClips>0</MMClips>
  <ScaleCrop>false</ScaleCrop>
  <HeadingPairs>
    <vt:vector size="4" baseType="variant">
      <vt:variant>
        <vt:lpstr>テーマ</vt:lpstr>
      </vt:variant>
      <vt:variant>
        <vt:i4>1</vt:i4>
      </vt:variant>
      <vt:variant>
        <vt:lpstr>スライド タイトル</vt:lpstr>
      </vt:variant>
      <vt:variant>
        <vt:i4>39</vt:i4>
      </vt:variant>
    </vt:vector>
  </HeadingPairs>
  <TitlesOfParts>
    <vt:vector size="40" baseType="lpstr">
      <vt:lpstr>Office ​​テーマ</vt:lpstr>
      <vt:lpstr>Coursera 新人輪講</vt:lpstr>
      <vt:lpstr>目次</vt:lpstr>
      <vt:lpstr>Courseraとは</vt:lpstr>
      <vt:lpstr>Machine Learnig course</vt:lpstr>
      <vt:lpstr>教師あり学習</vt:lpstr>
      <vt:lpstr>教師あり学習</vt:lpstr>
      <vt:lpstr>教師あり学習</vt:lpstr>
      <vt:lpstr>教師あり学習</vt:lpstr>
      <vt:lpstr>教師あり学習</vt:lpstr>
      <vt:lpstr>教師あり学習</vt:lpstr>
      <vt:lpstr>教師あり学習</vt:lpstr>
      <vt:lpstr>教師あり学習</vt:lpstr>
      <vt:lpstr>教師あり学習</vt:lpstr>
      <vt:lpstr>教師あり学習</vt:lpstr>
      <vt:lpstr>まとめ</vt:lpstr>
      <vt:lpstr>教師なし学習</vt:lpstr>
      <vt:lpstr>教師なし学習</vt:lpstr>
      <vt:lpstr>教師なし学習</vt:lpstr>
      <vt:lpstr>教師なし学習</vt:lpstr>
      <vt:lpstr>教師なし学習</vt:lpstr>
      <vt:lpstr>教師なし学習</vt:lpstr>
      <vt:lpstr>教師なし学習</vt:lpstr>
      <vt:lpstr>Linear Regression with one variable</vt:lpstr>
      <vt:lpstr>Coursera内の表記方法</vt:lpstr>
      <vt:lpstr>アルゴリズムの流れ</vt:lpstr>
      <vt:lpstr>仮説h(x)の定義</vt:lpstr>
      <vt:lpstr>目的関数の定義</vt:lpstr>
      <vt:lpstr>目的関数の定義</vt:lpstr>
      <vt:lpstr>目的関数の定義</vt:lpstr>
      <vt:lpstr>目的関数の定義</vt:lpstr>
      <vt:lpstr>目的関数の定義</vt:lpstr>
      <vt:lpstr>PowerPoint プレゼンテーション</vt:lpstr>
      <vt:lpstr>Linear Regression with one variable</vt:lpstr>
      <vt:lpstr>Coursera内の表記方法</vt:lpstr>
      <vt:lpstr>解き方の流れ</vt:lpstr>
      <vt:lpstr>仮説の定義</vt:lpstr>
      <vt:lpstr>カルテの例(両性か悪性の眼科)</vt:lpstr>
      <vt:lpstr>教師なし学習</vt:lpstr>
      <vt:lpstr>教師あり学習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新人輪講</dc:title>
  <dc:creator>標準ユーザ</dc:creator>
  <cp:lastModifiedBy>標準ユーザ</cp:lastModifiedBy>
  <cp:revision>32</cp:revision>
  <dcterms:created xsi:type="dcterms:W3CDTF">2016-09-26T01:20:22Z</dcterms:created>
  <dcterms:modified xsi:type="dcterms:W3CDTF">2016-09-26T09:14:06Z</dcterms:modified>
</cp:coreProperties>
</file>